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83" r:id="rId3"/>
    <p:sldId id="284" r:id="rId4"/>
    <p:sldId id="265" r:id="rId5"/>
    <p:sldId id="267" r:id="rId6"/>
    <p:sldId id="303" r:id="rId7"/>
    <p:sldId id="279" r:id="rId8"/>
    <p:sldId id="280" r:id="rId9"/>
    <p:sldId id="298" r:id="rId10"/>
    <p:sldId id="273" r:id="rId11"/>
    <p:sldId id="285" r:id="rId12"/>
    <p:sldId id="258" r:id="rId13"/>
    <p:sldId id="292" r:id="rId14"/>
    <p:sldId id="300" r:id="rId15"/>
    <p:sldId id="296" r:id="rId16"/>
    <p:sldId id="290" r:id="rId17"/>
    <p:sldId id="304" r:id="rId18"/>
    <p:sldId id="277" r:id="rId19"/>
    <p:sldId id="278" r:id="rId20"/>
    <p:sldId id="262" r:id="rId21"/>
    <p:sldId id="263" r:id="rId22"/>
    <p:sldId id="299" r:id="rId23"/>
    <p:sldId id="297" r:id="rId24"/>
    <p:sldId id="294" r:id="rId25"/>
    <p:sldId id="302" r:id="rId26"/>
    <p:sldId id="291" r:id="rId27"/>
    <p:sldId id="301" r:id="rId28"/>
    <p:sldId id="293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01363-FD4E-4E8E-B516-54185C83AC71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9F27F-0CD6-425D-A589-1F52B515EE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510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9218AC-65ED-48AB-9EC0-99FDDBAA3E29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F14291-F440-4DE6-8840-FBBF7644F522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3925-177C-4ED6-9441-A82549B40F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772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875E-6E1C-4588-BA8F-F26E2B0F76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557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96FC027-EAD5-4289-951D-BDA6B8DE4BED}" type="datetimeFigureOut">
              <a:rPr lang="it-IT" smtClean="0"/>
              <a:pPr/>
              <a:t>08/05/2015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5D8521D-E60D-4DB6-8034-95DC31EBCBF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8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my-personaltrainer.it/allenamento/sindrome-metabolica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www.google.it/url?sa=t&amp;rct=j&amp;q=%20acsm%20&amp;source=web&amp;cd=1&amp;ved=0CDEQFjAA&amp;url=http://www.acsm.org/&amp;ei=yonDTuO1ApHOswaCl-HvCw&amp;usg=AFQjCNFnWjCwlygMCnYDt6Ujh61WcTq7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1504556"/>
            <a:ext cx="7155022" cy="3652636"/>
          </a:xfrm>
        </p:spPr>
        <p:txBody>
          <a:bodyPr/>
          <a:lstStyle/>
          <a:p>
            <a:pPr algn="ctr"/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ABITUDINI ALIMENTARI IDEALI, </a:t>
            </a:r>
            <a:b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DIETA MEDITERRANEA </a:t>
            </a:r>
            <a:b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ED </a:t>
            </a:r>
            <a:b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ADEGUATO MOVIMENTO FISICO</a:t>
            </a:r>
            <a:endParaRPr lang="it-IT" b="1" i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7117180" cy="861420"/>
          </a:xfrm>
        </p:spPr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Dott.ssa Stefania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Moramarco</a:t>
            </a: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Nutrizionista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868144" y="594928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6">
                    <a:lumMod val="50000"/>
                  </a:schemeClr>
                </a:solidFill>
              </a:rPr>
              <a:t>Ardea, 9 Maggio 2015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mmagine 5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122" y="116632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67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4796358"/>
            <a:ext cx="8964612" cy="23050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altLang="it-IT" sz="2800" b="1" dirty="0" smtClean="0">
                <a:solidFill>
                  <a:schemeClr val="accent6">
                    <a:lumMod val="50000"/>
                  </a:schemeClr>
                </a:solidFill>
              </a:rPr>
              <a:t>PROMOZIONE DELL’ATTIVITÀ FISICA</a:t>
            </a:r>
            <a:endParaRPr lang="it-IT" altLang="it-I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988" name="Picture 4" descr="Banner Corretta alimentazi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85" t="-3825" r="-788" b="-3825"/>
          <a:stretch/>
        </p:blipFill>
        <p:spPr bwMode="auto">
          <a:xfrm>
            <a:off x="837017" y="2088196"/>
            <a:ext cx="1646751" cy="17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802" y="234514"/>
            <a:ext cx="69124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3600" b="1" dirty="0" smtClean="0">
                <a:solidFill>
                  <a:schemeClr val="accent6">
                    <a:lumMod val="50000"/>
                  </a:schemeClr>
                </a:solidFill>
              </a:rPr>
              <a:t>COME RAGGIUNGERE GLI </a:t>
            </a:r>
          </a:p>
          <a:p>
            <a:pPr algn="ctr"/>
            <a:r>
              <a:rPr lang="it-IT" altLang="it-IT" sz="3600" b="1" dirty="0" smtClean="0">
                <a:solidFill>
                  <a:schemeClr val="accent6">
                    <a:lumMod val="50000"/>
                  </a:schemeClr>
                </a:solidFill>
              </a:rPr>
              <a:t>OBIETTIVI </a:t>
            </a:r>
          </a:p>
          <a:p>
            <a:pPr algn="ctr"/>
            <a:r>
              <a:rPr lang="it-IT" altLang="it-IT" sz="3600" b="1" dirty="0" smtClean="0">
                <a:solidFill>
                  <a:schemeClr val="accent6">
                    <a:lumMod val="50000"/>
                  </a:schemeClr>
                </a:solidFill>
              </a:rPr>
              <a:t>DI BENESSERE? </a:t>
            </a:r>
            <a:endParaRPr lang="it-IT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 descr="j02321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8144" y="3473660"/>
            <a:ext cx="2760489" cy="20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699792" y="2329716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spcAft>
                <a:spcPts val="600"/>
              </a:spcAft>
              <a:buClr>
                <a:srgbClr val="FF9000"/>
              </a:buClr>
            </a:pPr>
            <a:r>
              <a:rPr lang="it-IT" altLang="it-IT" sz="2800" b="1" dirty="0">
                <a:solidFill>
                  <a:srgbClr val="C62D03">
                    <a:lumMod val="50000"/>
                  </a:srgbClr>
                </a:solidFill>
              </a:rPr>
              <a:t>EDUCAZIONE A</a:t>
            </a:r>
            <a:r>
              <a:rPr lang="it-IT" altLang="it-IT" sz="2800" b="1" dirty="0" smtClean="0">
                <a:solidFill>
                  <a:srgbClr val="C62D03">
                    <a:lumMod val="50000"/>
                  </a:srgbClr>
                </a:solidFill>
              </a:rPr>
              <a:t>LIMENTARE </a:t>
            </a:r>
            <a:endParaRPr lang="it-IT" altLang="it-IT" sz="2800" b="1" dirty="0">
              <a:solidFill>
                <a:srgbClr val="C62D03">
                  <a:lumMod val="50000"/>
                </a:srgb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63688" y="3985900"/>
            <a:ext cx="402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ct val="20000"/>
              </a:spcBef>
              <a:spcAft>
                <a:spcPts val="600"/>
              </a:spcAft>
              <a:buClr>
                <a:srgbClr val="FF9000"/>
              </a:buClr>
            </a:pPr>
            <a:r>
              <a:rPr lang="it-IT" altLang="it-IT" sz="2800" b="1" dirty="0" smtClean="0">
                <a:solidFill>
                  <a:srgbClr val="C62D03">
                    <a:lumMod val="50000"/>
                  </a:srgbClr>
                </a:solidFill>
              </a:rPr>
              <a:t>integrata</a:t>
            </a:r>
            <a:endParaRPr lang="it-IT" altLang="it-IT" sz="2800" b="1" dirty="0">
              <a:solidFill>
                <a:srgbClr val="C62D03">
                  <a:lumMod val="50000"/>
                </a:srgbClr>
              </a:solidFill>
            </a:endParaRPr>
          </a:p>
        </p:txBody>
      </p:sp>
      <p:pic>
        <p:nvPicPr>
          <p:cNvPr id="9" name="Immagine 8" descr="nuovologoSRdSLazi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69863"/>
            <a:ext cx="1966342" cy="110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65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j017795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12879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403916"/>
            <a:ext cx="7306971" cy="3185324"/>
          </a:xfrm>
        </p:spPr>
        <p:txBody>
          <a:bodyPr/>
          <a:lstStyle/>
          <a:p>
            <a:pPr algn="ctr"/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1.COSA SI MANGIA: 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QUALITÀ</a:t>
            </a:r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DEGLI 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ALIMENTI</a:t>
            </a:r>
            <a:b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QUANTO SI MANGIA: 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QUANTITÀ </a:t>
            </a: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DELLE 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PORZIONI</a:t>
            </a:r>
            <a:b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COME SI MANGIA: 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MODALITÀ</a:t>
            </a:r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 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PREPARAZIONE </a:t>
            </a: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DI COTTURA</a:t>
            </a:r>
            <a:endParaRPr lang="it-IT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 descr="nuovologoSRdSLazi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51520" y="346011"/>
            <a:ext cx="63001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it-IT" altLang="it-IT" sz="3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Trebuchet MS"/>
              </a:rPr>
              <a:t>LINEE GUIDA PER UNA </a:t>
            </a:r>
          </a:p>
          <a:p>
            <a:pPr marL="0" lvl="2" algn="ctr"/>
            <a:r>
              <a:rPr lang="it-IT" altLang="it-IT" sz="3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Trebuchet MS"/>
              </a:rPr>
              <a:t>SANA ALIMENTAZIONE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28267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Nuova piramide aliment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45417"/>
            <a:ext cx="4445013" cy="342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092280" y="5355793"/>
            <a:ext cx="1834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6">
                    <a:lumMod val="50000"/>
                  </a:schemeClr>
                </a:solidFill>
              </a:rPr>
              <a:t>Piramide alimentare della </a:t>
            </a:r>
            <a:r>
              <a:rPr lang="it-IT" sz="1400" b="1" i="1" dirty="0">
                <a:solidFill>
                  <a:schemeClr val="accent6">
                    <a:lumMod val="50000"/>
                  </a:schemeClr>
                </a:solidFill>
              </a:rPr>
              <a:t>dieta mediterranea </a:t>
            </a:r>
            <a:r>
              <a:rPr lang="it-IT" sz="1400" b="1" i="1" dirty="0" smtClean="0">
                <a:solidFill>
                  <a:schemeClr val="accent6">
                    <a:lumMod val="50000"/>
                  </a:schemeClr>
                </a:solidFill>
              </a:rPr>
              <a:t>moderna</a:t>
            </a:r>
            <a:endParaRPr lang="it-IT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Immagine 6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6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899592" y="188640"/>
            <a:ext cx="5688632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</a:rPr>
              <a:t>1. LA DIETA MEDITERRANEA</a:t>
            </a:r>
            <a:endParaRPr lang="it-IT" sz="3400" b="1" i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1628800"/>
            <a:ext cx="79208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Dieta Mediterranea 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rappresenta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un 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insieme di abitudini e comportamenti, un progetto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culturale, un valore, l’espressione di uno </a:t>
            </a:r>
            <a:r>
              <a:rPr lang="it-IT" sz="1700" i="1" dirty="0">
                <a:solidFill>
                  <a:schemeClr val="accent5">
                    <a:lumMod val="50000"/>
                  </a:schemeClr>
                </a:solidFill>
              </a:rPr>
              <a:t>stile </a:t>
            </a:r>
            <a:r>
              <a:rPr lang="it-IT" sz="1700" i="1" dirty="0" smtClean="0">
                <a:solidFill>
                  <a:schemeClr val="accent5">
                    <a:lumMod val="50000"/>
                  </a:schemeClr>
                </a:solidFill>
              </a:rPr>
              <a:t>di </a:t>
            </a:r>
            <a:r>
              <a:rPr lang="it-IT" sz="1700" i="1" dirty="0">
                <a:solidFill>
                  <a:schemeClr val="accent5">
                    <a:lumMod val="50000"/>
                  </a:schemeClr>
                </a:solidFill>
              </a:rPr>
              <a:t>vita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che si contrappone alla «moda americana» del fast </a:t>
            </a:r>
            <a:r>
              <a:rPr lang="it-IT" sz="1700" dirty="0" err="1" smtClean="0">
                <a:solidFill>
                  <a:schemeClr val="accent5">
                    <a:lumMod val="50000"/>
                  </a:schemeClr>
                </a:solidFill>
              </a:rPr>
              <a:t>food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La dieta mediterranea è stata dichiarata </a:t>
            </a:r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Patrimonio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Culturale Immateriale </a:t>
            </a:r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dell'UNESCO 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nel 2010.</a:t>
            </a:r>
            <a:endParaRPr lang="it-IT" sz="1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3573016"/>
            <a:ext cx="1997968" cy="954107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5">
                    <a:lumMod val="50000"/>
                  </a:schemeClr>
                </a:solidFill>
              </a:rPr>
              <a:t>La parola DIETA deriva dal greco e significa</a:t>
            </a:r>
            <a:endParaRPr lang="it-IT" sz="1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1400" b="1" i="1" dirty="0">
                <a:solidFill>
                  <a:schemeClr val="accent5">
                    <a:lumMod val="50000"/>
                  </a:schemeClr>
                </a:solidFill>
              </a:rPr>
              <a:t>“modo di vivere</a:t>
            </a:r>
            <a:r>
              <a:rPr lang="it-IT" sz="1400" b="1" i="1" dirty="0" smtClean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it-IT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5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273224" y="404590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E6B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it-IT" sz="3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1. CAPISALDI DELLA DIETA MEDITERRANEA</a:t>
            </a:r>
            <a:endParaRPr lang="en-US" altLang="it-IT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39752" y="1556792"/>
            <a:ext cx="468052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6E6B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Cereali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alla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base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dell’alimentazione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altLang="it-IT" sz="1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(Pane, 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Pasta,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Riso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),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soprattutto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integrali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(non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raffinati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)</a:t>
            </a:r>
            <a:endParaRPr lang="en-US" altLang="it-IT" sz="1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Ampio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consumo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di verdure,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ortaggi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it-IT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 </a:t>
            </a:r>
            <a:r>
              <a:rPr lang="en-US" altLang="it-IT" sz="1600" b="1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Frutta</a:t>
            </a:r>
            <a:endParaRPr lang="en-US" altLang="it-IT" sz="1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Buon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consumo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di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legumi</a:t>
            </a:r>
            <a:endParaRPr lang="en-US" altLang="it-IT" sz="16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Maggiore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consumo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di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pesce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rispetto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alla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carne</a:t>
            </a:r>
            <a:endParaRPr lang="en-US" altLang="it-IT" sz="1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Predilizione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di olio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extravergine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di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oliva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come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principale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grasso</a:t>
            </a:r>
            <a:r>
              <a:rPr lang="en-US" altLang="it-IT" sz="1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 da </a:t>
            </a:r>
            <a:r>
              <a:rPr lang="en-US" altLang="it-IT" sz="1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  <a:cs typeface="Arial" charset="0"/>
              </a:rPr>
              <a:t>condimento</a:t>
            </a:r>
            <a:endParaRPr lang="en-US" altLang="it-IT" sz="16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65" name="Picture 5" descr="cerea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513" y="1268413"/>
            <a:ext cx="2605857" cy="165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6" descr="agru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3481"/>
            <a:ext cx="2699792" cy="165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7" descr="frut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498" y="2973241"/>
            <a:ext cx="2283797" cy="140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8" descr="legum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2633539" cy="189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9" descr="lat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8" y="3326303"/>
            <a:ext cx="2318414" cy="18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0" name="Picture 10" descr="car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88562"/>
            <a:ext cx="2592338" cy="15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1" name="Picture 11" descr="ol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038" y="1196975"/>
            <a:ext cx="2331961" cy="172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magine 11" descr="nuovologoSRdSLazio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4170" y="116632"/>
            <a:ext cx="167831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64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70" y="188640"/>
            <a:ext cx="167831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331640" y="260648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5">
                    <a:lumMod val="50000"/>
                  </a:schemeClr>
                </a:solidFill>
              </a:rPr>
              <a:t>OLIO EXTRAVERGINE DI OLIVA</a:t>
            </a:r>
            <a:endParaRPr lang="it-IT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412776"/>
            <a:ext cx="835292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’olio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extravergine di oliva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 è ottenuto meccanicamente e non chimicamente, perciò le sue caratteristiche rimangono pressoché inalterate. </a:t>
            </a:r>
            <a:endParaRPr lang="it-IT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700" dirty="0" err="1" smtClean="0">
                <a:solidFill>
                  <a:schemeClr val="accent5">
                    <a:lumMod val="50000"/>
                  </a:schemeClr>
                </a:solidFill>
              </a:rPr>
              <a:t>riduce</a:t>
            </a:r>
            <a:r>
              <a:rPr lang="en-GB" sz="1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n-GB" sz="1700" b="1" dirty="0" err="1">
                <a:solidFill>
                  <a:schemeClr val="accent5">
                    <a:lumMod val="50000"/>
                  </a:schemeClr>
                </a:solidFill>
              </a:rPr>
              <a:t>pressione</a:t>
            </a:r>
            <a:r>
              <a:rPr lang="en-GB" sz="17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700" b="1" dirty="0" err="1">
                <a:solidFill>
                  <a:schemeClr val="accent5">
                    <a:lumMod val="50000"/>
                  </a:schemeClr>
                </a:solidFill>
              </a:rPr>
              <a:t>arteriosa</a:t>
            </a:r>
            <a:r>
              <a:rPr lang="en-GB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GB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migliora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il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profilo lipidico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 del 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sangue</a:t>
            </a:r>
          </a:p>
          <a:p>
            <a:pPr marL="285750" indent="-285750">
              <a:buFontTx/>
              <a:buChar char="-"/>
            </a:pP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contribuisce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a ridurre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il peso </a:t>
            </a:r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corporeo</a:t>
            </a:r>
          </a:p>
          <a:p>
            <a:pPr marL="285750" indent="-285750">
              <a:buFontTx/>
              <a:buChar char="-"/>
            </a:pP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proprietà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preventive nei confronti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del cancro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grazie al contenuto in composti antiossidanti, quali </a:t>
            </a:r>
            <a:r>
              <a:rPr lang="it-IT" sz="1700" dirty="0" err="1">
                <a:solidFill>
                  <a:schemeClr val="accent5">
                    <a:lumMod val="50000"/>
                  </a:schemeClr>
                </a:solidFill>
              </a:rPr>
              <a:t>idrotirosolo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700" dirty="0" err="1">
                <a:solidFill>
                  <a:schemeClr val="accent5">
                    <a:lumMod val="50000"/>
                  </a:schemeClr>
                </a:solidFill>
              </a:rPr>
              <a:t>tirosolo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700" dirty="0" err="1">
                <a:solidFill>
                  <a:schemeClr val="accent5">
                    <a:lumMod val="50000"/>
                  </a:schemeClr>
                </a:solidFill>
              </a:rPr>
              <a:t>lignani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700" dirty="0" err="1">
                <a:solidFill>
                  <a:schemeClr val="accent5">
                    <a:lumMod val="50000"/>
                  </a:schemeClr>
                </a:solidFill>
              </a:rPr>
              <a:t>secoiridoidi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1700" dirty="0" err="1">
                <a:solidFill>
                  <a:schemeClr val="accent5">
                    <a:lumMod val="50000"/>
                  </a:schemeClr>
                </a:solidFill>
              </a:rPr>
              <a:t>squalene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 e terpeni, </a:t>
            </a:r>
            <a:endParaRPr lang="it-IT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rotegge contro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il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cancro della </a:t>
            </a:r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mammella</a:t>
            </a:r>
          </a:p>
          <a:p>
            <a:pPr marL="285750" indent="-285750">
              <a:buFontTx/>
              <a:buChar char="-"/>
            </a:pP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è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correlato ad una minore incidenza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dell’osteoporosi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senile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dell’artrite reumatoide, </a:t>
            </a:r>
            <a:endParaRPr lang="it-IT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Riduce il </a:t>
            </a:r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rischio cardio-vascolare</a:t>
            </a:r>
          </a:p>
          <a:p>
            <a:pPr marL="285750" indent="-285750">
              <a:buFontTx/>
              <a:buChar char="-"/>
            </a:pP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Diminuisce il declino delle </a:t>
            </a:r>
            <a:r>
              <a:rPr lang="it-IT" sz="1700" b="1" dirty="0">
                <a:solidFill>
                  <a:schemeClr val="accent5">
                    <a:lumMod val="50000"/>
                  </a:schemeClr>
                </a:solidFill>
              </a:rPr>
              <a:t>funzioni cognitive </a:t>
            </a:r>
            <a:endParaRPr lang="it-IT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/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it-IT" sz="1700" dirty="0">
                <a:solidFill>
                  <a:schemeClr val="accent5">
                    <a:lumMod val="50000"/>
                  </a:schemeClr>
                </a:solidFill>
              </a:rPr>
              <a:t>soggetti anziani</a:t>
            </a: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it-IT" sz="1700" dirty="0" smtClean="0">
                <a:solidFill>
                  <a:schemeClr val="accent5">
                    <a:lumMod val="50000"/>
                  </a:schemeClr>
                </a:solidFill>
              </a:rPr>
              <a:t>Previene </a:t>
            </a:r>
            <a:r>
              <a:rPr lang="it-IT" sz="1700" b="1" dirty="0" smtClean="0">
                <a:solidFill>
                  <a:schemeClr val="accent5">
                    <a:lumMod val="50000"/>
                  </a:schemeClr>
                </a:solidFill>
              </a:rPr>
              <a:t>aterosclerosi</a:t>
            </a:r>
            <a:endParaRPr lang="it-IT" sz="17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1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AutoShape 2" descr="Risultati immagini per ol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105" y="45811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267744" y="573441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schemeClr val="accent5">
                    <a:lumMod val="50000"/>
                  </a:schemeClr>
                </a:solidFill>
              </a:rPr>
              <a:t>ORO VERDE</a:t>
            </a:r>
            <a:endParaRPr lang="it-IT" sz="2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6310481"/>
            <a:ext cx="6127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 smtClean="0">
                <a:solidFill>
                  <a:schemeClr val="accent5">
                    <a:lumMod val="50000"/>
                  </a:schemeClr>
                </a:solidFill>
              </a:rPr>
              <a:t>Fonte: Il </a:t>
            </a:r>
            <a:r>
              <a:rPr lang="it-IT" sz="1100" b="1" i="1" dirty="0" err="1" smtClean="0">
                <a:solidFill>
                  <a:schemeClr val="accent5">
                    <a:lumMod val="50000"/>
                  </a:schemeClr>
                </a:solidFill>
              </a:rPr>
              <a:t>downstaging</a:t>
            </a:r>
            <a:r>
              <a:rPr lang="it-IT" sz="1100" b="1" i="1" dirty="0" smtClean="0">
                <a:solidFill>
                  <a:schemeClr val="accent5">
                    <a:lumMod val="50000"/>
                  </a:schemeClr>
                </a:solidFill>
              </a:rPr>
              <a:t> della sindrome metabolica.  De Masi – </a:t>
            </a:r>
            <a:r>
              <a:rPr lang="it-IT" sz="1100" b="1" i="1" dirty="0" err="1" smtClean="0">
                <a:solidFill>
                  <a:schemeClr val="accent5">
                    <a:lumMod val="50000"/>
                  </a:schemeClr>
                </a:solidFill>
              </a:rPr>
              <a:t>Moramarco</a:t>
            </a:r>
            <a:r>
              <a:rPr lang="it-IT" sz="1100" b="1" i="1" dirty="0" smtClean="0">
                <a:solidFill>
                  <a:schemeClr val="accent5">
                    <a:lumMod val="50000"/>
                  </a:schemeClr>
                </a:solidFill>
              </a:rPr>
              <a:t>. 2014</a:t>
            </a:r>
            <a:endParaRPr lang="it-IT" sz="1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9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7" y="476673"/>
            <a:ext cx="6192688" cy="864096"/>
          </a:xfrm>
        </p:spPr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IL MENU’ ARCOBALENO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4609092"/>
              </p:ext>
            </p:extLst>
          </p:nvPr>
        </p:nvGraphicFramePr>
        <p:xfrm>
          <a:off x="1331640" y="1412776"/>
          <a:ext cx="5328592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/>
              </a:tblGrid>
              <a:tr h="877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Rosso (pomodoro, fragola, lampone, ciliegie, melograno, ribes rosso, peperone rosso, anguria, ravanello, barbabietola rossa, arancia rossa): hanno azione protettiva nei confronti del cuore, rafforzano la memoria, prevengono i tumori della mammella, dell’ovaio, della prostata</a:t>
                      </a:r>
                      <a:endParaRPr lang="it-IT" sz="12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7392" marR="67392" marT="0" marB="0"/>
                </a:tc>
              </a:tr>
              <a:tr h="877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Giallo-arancio (albicocca, pesca, carota, peperone, cachi, clementina, limone, melone, ananas, arancia gialla, zucca, mango, mandarino, nespola, papaia): rinforzano la vista, il cuore e il sistema immunitario in generale, prevengono l’invecchiamento delle cellule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7392" marR="673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77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Verde (insalata, agretti, basilico, zucchina, asparago, piselli, rucola, bieta, cicoria, rape, kiwi, prezzemolo, rughetta, spinaci, broccolo, cavolo, carciofo, cetriolo): prevengono tumori e sostengono il sistema nervoso, aiutano a ridurre lo stress e l’affaticamento</a:t>
                      </a:r>
                      <a:endParaRPr lang="it-IT" sz="12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7392" marR="67392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23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Bianco (cipolla, aglio, scalogno, cavolfiore, finocchio, pera, mela, porro, sedano, cardo): prevengono le malattie del cuore e delle coronarie, rendono il sangue più fluido, contrastano l’invecchiamento cellulare e le patologie neurodegenerative, prevengono i tumori e agevolano la funzionalità polmonare 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7392" marR="67392" marT="0" marB="0">
                    <a:solidFill>
                      <a:schemeClr val="tx1"/>
                    </a:solidFill>
                  </a:tcPr>
                </a:tc>
              </a:tr>
              <a:tr h="1169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Violetto (melanzana, fichi, uva nera, prugna, radicchio, frutti di bosco - more, mirtilli, ribes neri, lamponi): proteggono le vie urinarie e i capillari sanguigni, hanno azione anti-invecchiamento nei confronti della pelle, della perdita di memoria, della vista e del cuore, oltre che ruolo preventivo nei confronti di alcuni tumori e dell’aggregazione piastrinica (trombosi)</a:t>
                      </a:r>
                      <a:endParaRPr lang="it-IT" sz="1200" dirty="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7392" marR="67392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4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130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27584" y="639236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Fonte: Il </a:t>
            </a:r>
            <a:r>
              <a:rPr lang="it-IT" sz="1200" b="1" i="1" dirty="0" err="1" smtClean="0">
                <a:solidFill>
                  <a:schemeClr val="accent5">
                    <a:lumMod val="50000"/>
                  </a:schemeClr>
                </a:solidFill>
              </a:rPr>
              <a:t>downstaging</a:t>
            </a:r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 della sindrome metabolica.  De Masi – </a:t>
            </a:r>
            <a:r>
              <a:rPr lang="it-IT" sz="1200" b="1" i="1" dirty="0" err="1" smtClean="0">
                <a:solidFill>
                  <a:schemeClr val="accent5">
                    <a:lumMod val="50000"/>
                  </a:schemeClr>
                </a:solidFill>
              </a:rPr>
              <a:t>Moramarco</a:t>
            </a:r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. 2014</a:t>
            </a:r>
            <a:endParaRPr lang="it-IT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6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443" y="1825835"/>
            <a:ext cx="7125112" cy="4051437"/>
          </a:xfrm>
        </p:spPr>
        <p:txBody>
          <a:bodyPr>
            <a:normAutofit/>
          </a:bodyPr>
          <a:lstStyle/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quantità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dei cibi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La bontà,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l’esaltazione del gusto </a:t>
            </a: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La valorizzazione degli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abbinamenti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alimentari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L’igiene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freschezza degli alimenti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stagionalità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dei prodotti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regionalità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dei prodotti (filiera corta – km 0)</a:t>
            </a:r>
          </a:p>
          <a:p>
            <a:pPr lvl="0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La conoscenza della cultura e delle tradizioni alimentari</a:t>
            </a: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La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valutazione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sensoriale</a:t>
            </a:r>
          </a:p>
          <a:p>
            <a:pPr lvl="0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Lotta agli sprechi alimentari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magine 4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6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 txBox="1">
            <a:spLocks noGrp="1"/>
          </p:cNvSpPr>
          <p:nvPr>
            <p:ph type="title"/>
          </p:nvPr>
        </p:nvSpPr>
        <p:spPr>
          <a:xfrm>
            <a:off x="35496" y="560309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</a:rPr>
              <a:t>1. UN CONCETTO PIU’ AMPIO…</a:t>
            </a:r>
            <a:endParaRPr lang="it-IT" sz="3400" b="1" i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Picture 5" descr="frutta verd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5605" y="4725144"/>
            <a:ext cx="2693318" cy="20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nthonyAppleAnimatio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486041">
            <a:off x="7692252" y="2000540"/>
            <a:ext cx="1045285" cy="137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99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125113" cy="924475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MODELLO DELLA </a:t>
            </a:r>
            <a:b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DOPPIA PIRAMIDE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il_fi" descr="doppia_piramide_alimentare--4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10439"/>
            <a:ext cx="3828163" cy="287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89434" y="5157192"/>
            <a:ext cx="8015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Mette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a confronto la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</a:rPr>
              <a:t>piramide alimentare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con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</a:rPr>
              <a:t>piramide ambientale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 (costruita riclassificando gli stessi cibi della piramide alimentare rispetto al loro impatto sull’ambiente). </a:t>
            </a:r>
            <a:endParaRPr lang="it-IT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Un unico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modello alimentare di due obiettivi diversi ma altrettanto rilevanti: la salute delle persone e la tutela dell’ambiente!</a:t>
            </a:r>
          </a:p>
        </p:txBody>
      </p:sp>
      <p:sp>
        <p:nvSpPr>
          <p:cNvPr id="5" name="Rettangolo 4"/>
          <p:cNvSpPr/>
          <p:nvPr/>
        </p:nvSpPr>
        <p:spPr>
          <a:xfrm>
            <a:off x="6300192" y="2708920"/>
            <a:ext cx="2573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ED5E00">
                    <a:lumMod val="50000"/>
                  </a:srgbClr>
                </a:solidFill>
              </a:rPr>
              <a:t>L</a:t>
            </a:r>
            <a:r>
              <a:rPr lang="it-IT" sz="1600" b="1" dirty="0" smtClean="0">
                <a:solidFill>
                  <a:srgbClr val="ED5E00">
                    <a:lumMod val="50000"/>
                  </a:srgbClr>
                </a:solidFill>
              </a:rPr>
              <a:t>a </a:t>
            </a:r>
            <a:r>
              <a:rPr lang="it-IT" sz="1600" b="1" dirty="0">
                <a:solidFill>
                  <a:srgbClr val="ED5E00">
                    <a:lumMod val="50000"/>
                  </a:srgbClr>
                </a:solidFill>
              </a:rPr>
              <a:t>sequenza degli alimenti è grosso modo la stessa, sebbene </a:t>
            </a:r>
            <a:r>
              <a:rPr lang="it-IT" sz="1600" b="1" dirty="0" smtClean="0">
                <a:solidFill>
                  <a:srgbClr val="ED5E00">
                    <a:lumMod val="50000"/>
                  </a:srgbClr>
                </a:solidFill>
              </a:rPr>
              <a:t>invertita </a:t>
            </a:r>
            <a:endParaRPr lang="it-IT" b="1" dirty="0"/>
          </a:p>
        </p:txBody>
      </p:sp>
      <p:pic>
        <p:nvPicPr>
          <p:cNvPr id="7" name="Immagine 6" descr="nuovologoSRdSLazi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6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483768" y="4797152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i="1" dirty="0" smtClean="0">
                <a:solidFill>
                  <a:schemeClr val="accent5">
                    <a:lumMod val="50000"/>
                  </a:schemeClr>
                </a:solidFill>
              </a:rPr>
              <a:t>Fonte. Barilla Center </a:t>
            </a:r>
            <a:r>
              <a:rPr lang="it-IT" sz="900" b="1" i="1" dirty="0" err="1" smtClean="0">
                <a:solidFill>
                  <a:schemeClr val="accent5">
                    <a:lumMod val="50000"/>
                  </a:schemeClr>
                </a:solidFill>
              </a:rPr>
              <a:t>Food</a:t>
            </a:r>
            <a:r>
              <a:rPr lang="it-IT" sz="900" b="1" i="1" dirty="0" smtClean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it-IT" sz="900" b="1" i="1" dirty="0" err="1" smtClean="0">
                <a:solidFill>
                  <a:schemeClr val="accent5">
                    <a:lumMod val="50000"/>
                  </a:schemeClr>
                </a:solidFill>
              </a:rPr>
              <a:t>Nutrition</a:t>
            </a:r>
            <a:endParaRPr lang="it-IT" sz="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2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68344" cy="538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971600" y="332656"/>
            <a:ext cx="7452320" cy="12961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</a:rPr>
              <a:t>. FREQUENZA ALIMENTARE</a:t>
            </a:r>
            <a:endParaRPr lang="it-IT" sz="3400" b="1" i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8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a\Desktop\progetto ed. alimentare\immagini progetto\latte%20caraf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1128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Maria\Desktop\progetto ed. alimentare\immagini progetto\untitled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13" y="1412875"/>
            <a:ext cx="11128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Maria\Desktop\progetto ed. alimentare\immagini progetto\mamma_fumo_pranzo_dora_creminat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81300"/>
            <a:ext cx="1117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Maria\Desktop\progetto ed. alimentare\immagini progetto\toast_maxi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49725"/>
            <a:ext cx="1117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C:\Users\Maria\Desktop\progetto ed. alimentare\immagini progetto\mamma_fumo_pranzo_dora_creminat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45125"/>
            <a:ext cx="1117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403350" y="398463"/>
            <a:ext cx="646606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COLAZIONE      </a:t>
            </a:r>
            <a:r>
              <a:rPr lang="it-IT" altLang="it-IT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20%  </a:t>
            </a:r>
            <a:r>
              <a:rPr lang="it-IT" altLang="it-IT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dell’energia giornaliera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254125" y="1719263"/>
            <a:ext cx="6515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MERENDA         5%  dell’energia giornaliera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403350" y="3132138"/>
            <a:ext cx="64944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PRANZO            40%  dell’energia giornaliera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403350" y="4429125"/>
            <a:ext cx="6616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MERENDA         </a:t>
            </a:r>
            <a:r>
              <a:rPr lang="it-IT" altLang="it-IT" sz="2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5%  </a:t>
            </a:r>
            <a:r>
              <a:rPr lang="it-IT" altLang="it-IT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dell’energia giornaliera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403350" y="5797550"/>
            <a:ext cx="64849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CENA                 30%  dell’energia giornaliera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Immagine 11" descr="nuovologoSRdSLazi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7621" y="116632"/>
            <a:ext cx="104519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92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302840" y="332656"/>
            <a:ext cx="3116635" cy="864096"/>
          </a:xfrm>
        </p:spPr>
        <p:txBody>
          <a:bodyPr/>
          <a:lstStyle/>
          <a:p>
            <a:pPr algn="ctr"/>
            <a:r>
              <a:rPr lang="it-IT" altLang="it-IT" b="1" i="1" dirty="0" smtClean="0">
                <a:solidFill>
                  <a:schemeClr val="accent6">
                    <a:lumMod val="50000"/>
                  </a:schemeClr>
                </a:solidFill>
              </a:rPr>
              <a:t>PERCHÉ</a:t>
            </a:r>
            <a:br>
              <a:rPr lang="it-IT" altLang="it-IT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altLang="it-IT" b="1" i="1" dirty="0" smtClean="0">
                <a:solidFill>
                  <a:schemeClr val="accent6">
                    <a:lumMod val="50000"/>
                  </a:schemeClr>
                </a:solidFill>
              </a:rPr>
              <a:t>MANGIAMO?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635374" y="908050"/>
            <a:ext cx="2917031" cy="79216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468313" y="2276475"/>
            <a:ext cx="1511300" cy="129698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539750" y="4508500"/>
            <a:ext cx="1439863" cy="14414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7380288" y="2205038"/>
            <a:ext cx="1439862" cy="15843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7451725" y="4508500"/>
            <a:ext cx="1441450" cy="15843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35374" y="908050"/>
            <a:ext cx="2917031" cy="738664"/>
          </a:xfrm>
          <a:prstGeom prst="rect">
            <a:avLst/>
          </a:prstGeom>
          <a:noFill/>
          <a:ln w="19050" cmpd="sng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Fabbisogno fisiologico</a:t>
            </a:r>
            <a:r>
              <a:rPr lang="it-IT" sz="1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metabolismo</a:t>
            </a:r>
          </a:p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Centro della fame e sazietà</a:t>
            </a:r>
          </a:p>
        </p:txBody>
      </p:sp>
      <p:sp>
        <p:nvSpPr>
          <p:cNvPr id="5129" name="CasellaDiTesto 11"/>
          <p:cNvSpPr txBox="1">
            <a:spLocks noChangeArrowheads="1"/>
          </p:cNvSpPr>
          <p:nvPr/>
        </p:nvSpPr>
        <p:spPr bwMode="auto">
          <a:xfrm>
            <a:off x="7451725" y="2276475"/>
            <a:ext cx="1368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chemeClr val="accent6">
                    <a:lumMod val="50000"/>
                  </a:schemeClr>
                </a:solidFill>
              </a:rPr>
              <a:t>Sensazione di piacevolezza </a:t>
            </a:r>
            <a:r>
              <a:rPr lang="it-IT" altLang="it-IT" sz="140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eaLnBrk="1" hangingPunct="1"/>
            <a:r>
              <a:rPr lang="it-IT" altLang="it-IT" sz="1400">
                <a:solidFill>
                  <a:schemeClr val="accent6">
                    <a:lumMod val="50000"/>
                  </a:schemeClr>
                </a:solidFill>
              </a:rPr>
              <a:t>olfatto, gusto, aspetto, consistenza, varietà</a:t>
            </a:r>
          </a:p>
        </p:txBody>
      </p:sp>
      <p:sp>
        <p:nvSpPr>
          <p:cNvPr id="5130" name="CasellaDiTesto 12"/>
          <p:cNvSpPr txBox="1">
            <a:spLocks noChangeArrowheads="1"/>
          </p:cNvSpPr>
          <p:nvPr/>
        </p:nvSpPr>
        <p:spPr bwMode="auto">
          <a:xfrm>
            <a:off x="468313" y="2276475"/>
            <a:ext cx="15827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chemeClr val="accent6">
                    <a:lumMod val="50000"/>
                  </a:schemeClr>
                </a:solidFill>
              </a:rPr>
              <a:t>Fattori socio-economici: </a:t>
            </a:r>
            <a:r>
              <a:rPr lang="it-IT" altLang="it-IT" sz="1400">
                <a:solidFill>
                  <a:schemeClr val="accent6">
                    <a:lumMod val="50000"/>
                  </a:schemeClr>
                </a:solidFill>
              </a:rPr>
              <a:t>Abitudini (n.pasti)</a:t>
            </a:r>
          </a:p>
          <a:p>
            <a:pPr eaLnBrk="1" hangingPunct="1"/>
            <a:r>
              <a:rPr lang="it-IT" altLang="it-IT" sz="1400">
                <a:solidFill>
                  <a:schemeClr val="accent6">
                    <a:lumMod val="50000"/>
                  </a:schemeClr>
                </a:solidFill>
              </a:rPr>
              <a:t>Regole sociali Disponibilità</a:t>
            </a:r>
          </a:p>
        </p:txBody>
      </p:sp>
      <p:sp>
        <p:nvSpPr>
          <p:cNvPr id="5131" name="CasellaDiTesto 13"/>
          <p:cNvSpPr txBox="1">
            <a:spLocks noChangeArrowheads="1"/>
          </p:cNvSpPr>
          <p:nvPr/>
        </p:nvSpPr>
        <p:spPr bwMode="auto">
          <a:xfrm>
            <a:off x="539750" y="4581525"/>
            <a:ext cx="1439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chemeClr val="accent6">
                    <a:lumMod val="50000"/>
                  </a:schemeClr>
                </a:solidFill>
              </a:rPr>
              <a:t>Fattori socio-culturali: </a:t>
            </a:r>
          </a:p>
          <a:p>
            <a:pPr eaLnBrk="1" hangingPunct="1"/>
            <a:r>
              <a:rPr lang="it-IT" altLang="it-IT" sz="1400">
                <a:solidFill>
                  <a:schemeClr val="accent6">
                    <a:lumMod val="50000"/>
                  </a:schemeClr>
                </a:solidFill>
              </a:rPr>
              <a:t>Convivialità</a:t>
            </a:r>
          </a:p>
          <a:p>
            <a:pPr eaLnBrk="1" hangingPunct="1"/>
            <a:r>
              <a:rPr lang="it-IT" altLang="it-IT" sz="1400">
                <a:solidFill>
                  <a:schemeClr val="accent6">
                    <a:lumMod val="50000"/>
                  </a:schemeClr>
                </a:solidFill>
              </a:rPr>
              <a:t>Ospitalità</a:t>
            </a:r>
          </a:p>
          <a:p>
            <a:pPr eaLnBrk="1" hangingPunct="1"/>
            <a:r>
              <a:rPr lang="it-IT" altLang="it-IT" sz="1400">
                <a:solidFill>
                  <a:schemeClr val="accent6">
                    <a:lumMod val="50000"/>
                  </a:schemeClr>
                </a:solidFill>
              </a:rPr>
              <a:t>Festività </a:t>
            </a:r>
          </a:p>
          <a:p>
            <a:pPr eaLnBrk="1" hangingPunct="1"/>
            <a:r>
              <a:rPr lang="it-IT" altLang="it-IT" sz="1400">
                <a:solidFill>
                  <a:schemeClr val="accent6">
                    <a:lumMod val="50000"/>
                  </a:schemeClr>
                </a:solidFill>
              </a:rPr>
              <a:t>Ricorrenze</a:t>
            </a:r>
          </a:p>
        </p:txBody>
      </p:sp>
      <p:sp>
        <p:nvSpPr>
          <p:cNvPr id="5132" name="CasellaDiTesto 14"/>
          <p:cNvSpPr txBox="1">
            <a:spLocks noChangeArrowheads="1"/>
          </p:cNvSpPr>
          <p:nvPr/>
        </p:nvSpPr>
        <p:spPr bwMode="auto">
          <a:xfrm>
            <a:off x="7451725" y="4508500"/>
            <a:ext cx="1368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400" b="1" dirty="0">
                <a:solidFill>
                  <a:schemeClr val="accent6">
                    <a:lumMod val="50000"/>
                  </a:schemeClr>
                </a:solidFill>
              </a:rPr>
              <a:t>Fattori psicologici:</a:t>
            </a:r>
          </a:p>
          <a:p>
            <a:pPr eaLnBrk="1" hangingPunct="1"/>
            <a:r>
              <a:rPr lang="it-IT" altLang="it-IT" sz="1400" dirty="0">
                <a:solidFill>
                  <a:schemeClr val="accent6">
                    <a:lumMod val="50000"/>
                  </a:schemeClr>
                </a:solidFill>
              </a:rPr>
              <a:t>Noia Depressione Ansia</a:t>
            </a:r>
          </a:p>
          <a:p>
            <a:pPr eaLnBrk="1" hangingPunct="1"/>
            <a:r>
              <a:rPr lang="it-IT" altLang="it-IT" sz="1400" dirty="0">
                <a:solidFill>
                  <a:schemeClr val="accent6">
                    <a:lumMod val="50000"/>
                  </a:schemeClr>
                </a:solidFill>
              </a:rPr>
              <a:t>Dolore</a:t>
            </a:r>
          </a:p>
        </p:txBody>
      </p:sp>
      <p:sp>
        <p:nvSpPr>
          <p:cNvPr id="5133" name="CasellaDiTesto 15"/>
          <p:cNvSpPr txBox="1">
            <a:spLocks noChangeArrowheads="1"/>
          </p:cNvSpPr>
          <p:nvPr/>
        </p:nvSpPr>
        <p:spPr bwMode="auto">
          <a:xfrm>
            <a:off x="3924300" y="3860800"/>
            <a:ext cx="1871663" cy="33813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chemeClr val="accent6">
                    <a:lumMod val="50000"/>
                  </a:schemeClr>
                </a:solidFill>
              </a:rPr>
              <a:t>Individuo</a:t>
            </a:r>
          </a:p>
        </p:txBody>
      </p:sp>
      <p:cxnSp>
        <p:nvCxnSpPr>
          <p:cNvPr id="20" name="Connettore 2 19"/>
          <p:cNvCxnSpPr>
            <a:cxnSpLocks noChangeShapeType="1"/>
          </p:cNvCxnSpPr>
          <p:nvPr/>
        </p:nvCxnSpPr>
        <p:spPr bwMode="auto">
          <a:xfrm flipV="1">
            <a:off x="1331913" y="1341438"/>
            <a:ext cx="2087562" cy="7921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Connettore 2 21"/>
          <p:cNvCxnSpPr>
            <a:cxnSpLocks noChangeShapeType="1"/>
            <a:stCxn id="11" idx="3"/>
          </p:cNvCxnSpPr>
          <p:nvPr/>
        </p:nvCxnSpPr>
        <p:spPr bwMode="auto">
          <a:xfrm>
            <a:off x="6552405" y="1277382"/>
            <a:ext cx="1188245" cy="78319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Connettore 2 25"/>
          <p:cNvCxnSpPr>
            <a:cxnSpLocks noChangeShapeType="1"/>
          </p:cNvCxnSpPr>
          <p:nvPr/>
        </p:nvCxnSpPr>
        <p:spPr bwMode="auto">
          <a:xfrm>
            <a:off x="7740650" y="3789363"/>
            <a:ext cx="0" cy="5762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Connettore 2 27"/>
          <p:cNvCxnSpPr>
            <a:cxnSpLocks noChangeShapeType="1"/>
          </p:cNvCxnSpPr>
          <p:nvPr/>
        </p:nvCxnSpPr>
        <p:spPr bwMode="auto">
          <a:xfrm>
            <a:off x="1116013" y="3716338"/>
            <a:ext cx="0" cy="720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Connettore 2 29"/>
          <p:cNvCxnSpPr>
            <a:cxnSpLocks noChangeShapeType="1"/>
          </p:cNvCxnSpPr>
          <p:nvPr/>
        </p:nvCxnSpPr>
        <p:spPr bwMode="auto">
          <a:xfrm>
            <a:off x="2555875" y="5516563"/>
            <a:ext cx="42481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Connettore 2 35"/>
          <p:cNvCxnSpPr>
            <a:cxnSpLocks noChangeShapeType="1"/>
          </p:cNvCxnSpPr>
          <p:nvPr/>
        </p:nvCxnSpPr>
        <p:spPr bwMode="auto">
          <a:xfrm>
            <a:off x="2339975" y="2781300"/>
            <a:ext cx="48958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8" name="Connettore 2 37"/>
          <p:cNvCxnSpPr>
            <a:cxnSpLocks noChangeShapeType="1"/>
          </p:cNvCxnSpPr>
          <p:nvPr/>
        </p:nvCxnSpPr>
        <p:spPr bwMode="auto">
          <a:xfrm>
            <a:off x="4859338" y="1844675"/>
            <a:ext cx="0" cy="18716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Connettore 2 40"/>
          <p:cNvCxnSpPr>
            <a:cxnSpLocks noChangeShapeType="1"/>
          </p:cNvCxnSpPr>
          <p:nvPr/>
        </p:nvCxnSpPr>
        <p:spPr bwMode="auto">
          <a:xfrm>
            <a:off x="2051050" y="2997200"/>
            <a:ext cx="1800225" cy="7191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Connettore 2 42"/>
          <p:cNvCxnSpPr>
            <a:cxnSpLocks noChangeShapeType="1"/>
          </p:cNvCxnSpPr>
          <p:nvPr/>
        </p:nvCxnSpPr>
        <p:spPr bwMode="auto">
          <a:xfrm flipH="1">
            <a:off x="5508625" y="3068638"/>
            <a:ext cx="1511300" cy="647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Connettore 2 44"/>
          <p:cNvCxnSpPr>
            <a:cxnSpLocks noChangeShapeType="1"/>
          </p:cNvCxnSpPr>
          <p:nvPr/>
        </p:nvCxnSpPr>
        <p:spPr bwMode="auto">
          <a:xfrm flipV="1">
            <a:off x="2124075" y="4508500"/>
            <a:ext cx="1727200" cy="720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Connettore 2 46"/>
          <p:cNvCxnSpPr>
            <a:cxnSpLocks noChangeShapeType="1"/>
          </p:cNvCxnSpPr>
          <p:nvPr/>
        </p:nvCxnSpPr>
        <p:spPr bwMode="auto">
          <a:xfrm flipH="1" flipV="1">
            <a:off x="5795963" y="4437063"/>
            <a:ext cx="1512887" cy="9366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45" name="CasellaDiTesto 24"/>
          <p:cNvSpPr txBox="1">
            <a:spLocks noChangeArrowheads="1"/>
          </p:cNvSpPr>
          <p:nvPr/>
        </p:nvSpPr>
        <p:spPr bwMode="auto">
          <a:xfrm>
            <a:off x="3995738" y="1773238"/>
            <a:ext cx="21605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500" i="1" u="sng" dirty="0">
                <a:solidFill>
                  <a:schemeClr val="accent6">
                    <a:lumMod val="50000"/>
                  </a:schemeClr>
                </a:solidFill>
              </a:rPr>
              <a:t>Meccanismi biologici </a:t>
            </a:r>
          </a:p>
        </p:txBody>
      </p:sp>
      <p:sp>
        <p:nvSpPr>
          <p:cNvPr id="5146" name="CasellaDiTesto 28"/>
          <p:cNvSpPr txBox="1">
            <a:spLocks noChangeArrowheads="1"/>
          </p:cNvSpPr>
          <p:nvPr/>
        </p:nvSpPr>
        <p:spPr bwMode="auto">
          <a:xfrm>
            <a:off x="4716463" y="4797425"/>
            <a:ext cx="26638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500" i="1" u="sng" dirty="0">
                <a:solidFill>
                  <a:schemeClr val="accent6">
                    <a:lumMod val="50000"/>
                  </a:schemeClr>
                </a:solidFill>
              </a:rPr>
              <a:t>Valenza affettivo-emozionale</a:t>
            </a:r>
          </a:p>
        </p:txBody>
      </p:sp>
      <p:pic>
        <p:nvPicPr>
          <p:cNvPr id="29" name="Immagine 28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69863"/>
            <a:ext cx="2038350" cy="110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24"/>
          <p:cNvSpPr txBox="1">
            <a:spLocks noChangeArrowheads="1"/>
          </p:cNvSpPr>
          <p:nvPr/>
        </p:nvSpPr>
        <p:spPr bwMode="auto">
          <a:xfrm>
            <a:off x="1763713" y="3628232"/>
            <a:ext cx="21605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500" i="1" u="sng" dirty="0" smtClean="0">
                <a:solidFill>
                  <a:schemeClr val="accent6">
                    <a:lumMod val="50000"/>
                  </a:schemeClr>
                </a:solidFill>
              </a:rPr>
              <a:t>Senso di appartenenza</a:t>
            </a:r>
            <a:endParaRPr lang="it-IT" altLang="it-IT" sz="1500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155021" cy="1584176"/>
          </a:xfrm>
        </p:spPr>
        <p:txBody>
          <a:bodyPr/>
          <a:lstStyle/>
          <a:p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- al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vapore, in pentola a pressione, a bagnomaria, con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microonde,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- piastra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, ai ferri, alla brace, facendo attenzione a non carbonizzare mai gli alimenti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- la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frittura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(non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bisogna friggere a fuoco alto e/o utilizzare lo stesso olio per più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fritture)</a:t>
            </a:r>
            <a:endParaRPr lang="it-IT" sz="1600" b="1" i="1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Immagine 5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130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07504" y="188640"/>
            <a:ext cx="7452320" cy="12961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</a:rPr>
              <a:t>2. MODALITA’ DI PREPARAZIONE E DI COTTURA</a:t>
            </a:r>
            <a:endParaRPr lang="it-IT" sz="3400" b="1" i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9" y="4149081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sz="1600" dirty="0" smtClean="0">
                <a:solidFill>
                  <a:srgbClr val="ED5E00">
                    <a:lumMod val="50000"/>
                  </a:srgbClr>
                </a:solidFill>
                <a:ea typeface="+mj-ea"/>
              </a:rPr>
              <a:t>Non prolungare i tempi di cottura</a:t>
            </a:r>
          </a:p>
          <a:p>
            <a:pPr marL="342900" indent="-342900">
              <a:buAutoNum type="arabicPeriod"/>
            </a:pPr>
            <a:r>
              <a:rPr lang="it-IT" sz="1600" dirty="0" smtClean="0">
                <a:solidFill>
                  <a:srgbClr val="ED5E00">
                    <a:lumMod val="50000"/>
                  </a:srgbClr>
                </a:solidFill>
                <a:ea typeface="+mj-ea"/>
              </a:rPr>
              <a:t>Aggiungere le spezie e le erbe della macchia mediterranea per insaporire gli alimenti</a:t>
            </a:r>
          </a:p>
          <a:p>
            <a:pPr marL="342900" indent="-342900">
              <a:buAutoNum type="arabicPeriod"/>
            </a:pPr>
            <a:r>
              <a:rPr lang="it-IT" sz="1600" dirty="0" smtClean="0">
                <a:solidFill>
                  <a:srgbClr val="ED5E00">
                    <a:lumMod val="50000"/>
                  </a:srgbClr>
                </a:solidFill>
                <a:ea typeface="+mj-ea"/>
              </a:rPr>
              <a:t>Non abbondare con il sale da cucina</a:t>
            </a:r>
          </a:p>
          <a:p>
            <a:pPr marL="342900" indent="-342900">
              <a:buAutoNum type="arabicPeriod"/>
            </a:pPr>
            <a:r>
              <a:rPr lang="it-IT" sz="1600" dirty="0" smtClean="0">
                <a:solidFill>
                  <a:srgbClr val="ED5E00">
                    <a:lumMod val="50000"/>
                  </a:srgbClr>
                </a:solidFill>
                <a:ea typeface="+mj-ea"/>
              </a:rPr>
              <a:t>Preferire olio di oliva ad altri tipi di grassi da condimento</a:t>
            </a:r>
          </a:p>
        </p:txBody>
      </p:sp>
    </p:spTree>
    <p:extLst>
      <p:ext uri="{BB962C8B-B14F-4D97-AF65-F5344CB8AC3E}">
        <p14:creationId xmlns:p14="http://schemas.microsoft.com/office/powerpoint/2010/main" xmlns="" val="31780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-27384"/>
            <a:ext cx="5544616" cy="1204365"/>
          </a:xfrm>
        </p:spPr>
        <p:txBody>
          <a:bodyPr/>
          <a:lstStyle/>
          <a:p>
            <a:pPr algn="ctr"/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L’ATTIVITA’ FISICA</a:t>
            </a:r>
            <a:endParaRPr lang="it-IT" b="1" i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Immagine 5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620" y="3212976"/>
            <a:ext cx="354586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97737" y="6165304"/>
            <a:ext cx="5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i="1" dirty="0">
                <a:solidFill>
                  <a:schemeClr val="accent5">
                    <a:lumMod val="50000"/>
                  </a:schemeClr>
                </a:solidFill>
              </a:rPr>
              <a:t>Piramide dell’attività fisica - Il progetto cuore </a:t>
            </a:r>
            <a:endParaRPr lang="it-IT" sz="12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Istituto </a:t>
            </a:r>
            <a:r>
              <a:rPr lang="it-IT" sz="1200" b="1" i="1" dirty="0">
                <a:solidFill>
                  <a:schemeClr val="accent5">
                    <a:lumMod val="50000"/>
                  </a:schemeClr>
                </a:solidFill>
              </a:rPr>
              <a:t>Superiore di sanità (ISS)</a:t>
            </a:r>
            <a:endParaRPr lang="it-IT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184482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L’esercizio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fisico, oltre che un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divertimento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, è ormai ritenuto un vero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e proprio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</a:rPr>
              <a:t>salvavita da prescrivere come fosse un </a:t>
            </a:r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</a:rPr>
              <a:t>farmaco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L’Organizzazione Mondiale della Sanità (OMS) ritiene che la sedentarietà sia responsabile ogni anno di circa 2 milioni di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morti, dovute a patologie correlate (obesità, tumori, diabete, rischio CV, ipertensione ecc.)</a:t>
            </a:r>
            <a:endParaRPr lang="it-IT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1560" y="3671153"/>
            <a:ext cx="49685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dirty="0">
                <a:solidFill>
                  <a:srgbClr val="ED5E00">
                    <a:lumMod val="50000"/>
                  </a:srgbClr>
                </a:solidFill>
              </a:rPr>
              <a:t>L’attività fisica deve essere personalizzata, cioè prescritta sulla base delle condizioni fisiche (età, peso, condizioni cardiache, pressorie, respiratorie), psichiche e patologiche (alterazioni metaboliche, terapie farmacologiche,  problemi articolari), senza trascurare le necessità e le abitudini del soggetto. </a:t>
            </a:r>
          </a:p>
        </p:txBody>
      </p:sp>
    </p:spTree>
    <p:extLst>
      <p:ext uri="{BB962C8B-B14F-4D97-AF65-F5344CB8AC3E}">
        <p14:creationId xmlns:p14="http://schemas.microsoft.com/office/powerpoint/2010/main" xmlns="" val="24989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5650790" cy="924475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PERCHE’ FARE ATTIVITA’ FISICA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5" y="2041859"/>
            <a:ext cx="8208912" cy="4123445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Previene e normalizza i parametri della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SINDROME METABOLICA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(riduce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pressione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arteriosa,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aumenta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il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colesterolo buono HDL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e diminuisce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quello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cattivo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LDL,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riduce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trigliceridi,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combatte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l’</a:t>
            </a:r>
            <a:r>
              <a:rPr lang="it-IT" b="1" dirty="0" err="1">
                <a:solidFill>
                  <a:schemeClr val="accent5">
                    <a:lumMod val="50000"/>
                  </a:schemeClr>
                </a:solidFill>
              </a:rPr>
              <a:t>insulino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-resistenza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, riduce il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peso corporeo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in generale e, nello specifico, la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circonferenza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addominale)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previene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il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diabete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aumenta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il metabolismo basale e il dispendio energetico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migliora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 fluidità del sangue ostacolando la tendenza a formare trombi, riduce il rischio di i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nfarto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e di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ictus</a:t>
            </a: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aumenta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mineralizzazione delle ossa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prevenendo l’osteoporosi,  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migliora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respirazione</a:t>
            </a: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mantiene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attiva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la funzione intestinale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migliora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 funzionalità delle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articolazioni</a:t>
            </a: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Migliora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l’umore,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combatte l’ansia e la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depressione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nell’età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evolutiva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previene l’obesità, le patologie metaboliche, i problemi di postura, ma anche di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apprendimento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magine 3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827584" y="6309320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Fonte: Il </a:t>
            </a:r>
            <a:r>
              <a:rPr lang="it-IT" sz="1200" b="1" i="1" dirty="0" err="1" smtClean="0">
                <a:solidFill>
                  <a:schemeClr val="accent5">
                    <a:lumMod val="50000"/>
                  </a:schemeClr>
                </a:solidFill>
              </a:rPr>
              <a:t>downstaging</a:t>
            </a:r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 della sindrome metabolica.  De Masi – </a:t>
            </a:r>
            <a:r>
              <a:rPr lang="it-IT" sz="1200" b="1" i="1" dirty="0" err="1" smtClean="0">
                <a:solidFill>
                  <a:schemeClr val="accent5">
                    <a:lumMod val="50000"/>
                  </a:schemeClr>
                </a:solidFill>
              </a:rPr>
              <a:t>Moramarco</a:t>
            </a:r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. 2014</a:t>
            </a:r>
            <a:endParaRPr lang="it-IT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9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980728"/>
            <a:ext cx="7560840" cy="3528392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Le attività fisiche si dividono in:</a:t>
            </a:r>
          </a:p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Aerobiche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: utilizzano energia derivata dal metabolismo in presenza di ossigeno, attingono ai depositi di glicogeno e grassi. Devono essere eseguite tutti i giorni</a:t>
            </a:r>
          </a:p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Anaerobiche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: utilizzano energia derivata dal metabolismo senza ossigeno. Devono essere eseguite almeno 3 volte a settimana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0587857"/>
              </p:ext>
            </p:extLst>
          </p:nvPr>
        </p:nvGraphicFramePr>
        <p:xfrm>
          <a:off x="2007434" y="4221088"/>
          <a:ext cx="5444886" cy="2453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2008"/>
                <a:gridCol w="2722878"/>
              </a:tblGrid>
              <a:tr h="1774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ATTIVITA’ AEROBICHE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ATTIVITÀ ANAEROBICHE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70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Sci di fondo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Camminata, marcia e corsa di resistenza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Acquagym</a:t>
                      </a: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nuoto</a:t>
                      </a:r>
                      <a:r>
                        <a:rPr lang="it-IT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canottaggio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Ciclismo, cyclette, </a:t>
                      </a:r>
                      <a:endParaRPr lang="it-IT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tapis-roulant 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Salto con la corda, </a:t>
                      </a:r>
                      <a:r>
                        <a:rPr lang="it-IT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stepper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Golf, equitazione, </a:t>
                      </a:r>
                      <a:endParaRPr lang="it-IT" sz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calcio</a:t>
                      </a: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, tennis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footing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Sci da discesa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Sprint o scatti nella corsa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Allenamento con i pesi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it-IT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Body building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Sprint da 25,  50 o più metri nel nuoto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Spinning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Remare al vogatore</a:t>
                      </a:r>
                      <a:endParaRPr lang="it-IT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4570670" cy="1025084"/>
          </a:xfrm>
        </p:spPr>
        <p:txBody>
          <a:bodyPr/>
          <a:lstStyle/>
          <a:p>
            <a:pPr algn="ctr"/>
            <a:r>
              <a:rPr lang="it-IT" sz="3400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ADEGUATO MOVIMENTO FISICO</a:t>
            </a:r>
            <a:endParaRPr lang="it-IT" sz="3400" b="1" i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Immagine 5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89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405" y="1009329"/>
            <a:ext cx="7450987" cy="1123527"/>
          </a:xfrm>
        </p:spPr>
        <p:txBody>
          <a:bodyPr/>
          <a:lstStyle/>
          <a:p>
            <a:r>
              <a:rPr lang="it-IT" sz="3400" b="1" dirty="0" smtClean="0">
                <a:solidFill>
                  <a:schemeClr val="accent5">
                    <a:lumMod val="50000"/>
                  </a:schemeClr>
                </a:solidFill>
              </a:rPr>
              <a:t>COME PRATICARE LA </a:t>
            </a:r>
            <a:br>
              <a:rPr lang="it-IT" sz="3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3400" b="1" dirty="0" smtClean="0">
                <a:solidFill>
                  <a:schemeClr val="accent5">
                    <a:lumMod val="50000"/>
                  </a:schemeClr>
                </a:solidFill>
              </a:rPr>
              <a:t>SPORT-TERAPIA NELLA </a:t>
            </a:r>
            <a:br>
              <a:rPr lang="it-IT" sz="3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3400" b="1" dirty="0" smtClean="0">
                <a:solidFill>
                  <a:schemeClr val="accent5">
                    <a:lumMod val="50000"/>
                  </a:schemeClr>
                </a:solidFill>
              </a:rPr>
              <a:t>VITA QUOTIDIANA?</a:t>
            </a:r>
            <a:r>
              <a:rPr lang="it-IT" sz="3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it-IT" sz="3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it-IT" sz="3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348880"/>
            <a:ext cx="8280920" cy="4051437"/>
          </a:xfrm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Per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tutti: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 è buona norma utilizzare le scale e non l’ascensore, se possibile recarsi al lavoro o a scuola a piedi, non passare più di 30 minuti seduti davanti a TV, videogiochi, computer o se necessario intervallarli con stretching  e brevi passeggiate</a:t>
            </a:r>
          </a:p>
          <a:p>
            <a:pPr lvl="0"/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per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bambini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 ed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adolescenti: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 sono indicate minimo 3-4 ore a settimana di attività fisiche che rivestono carattere ludico, promuovono la socializzazione ed il confronto (giochi di squadra, giochi all’aperto)</a:t>
            </a:r>
          </a:p>
          <a:p>
            <a:pPr lvl="0"/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per i soggetti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sovrappeso e/o obesi: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 sono da privilegiare le attività aerobiche, almeno 20-30 minuti tutti i giorni</a:t>
            </a:r>
          </a:p>
          <a:p>
            <a:pPr lvl="0"/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per i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grandi obesi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 o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con problemi articolari: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 sono preferibili attività che non sollecitano troppo le articolazioni (nuoto, </a:t>
            </a:r>
            <a:r>
              <a:rPr lang="it-IT" sz="1400" dirty="0" err="1">
                <a:solidFill>
                  <a:schemeClr val="accent5">
                    <a:lumMod val="50000"/>
                  </a:schemeClr>
                </a:solidFill>
              </a:rPr>
              <a:t>acquagym,cyclette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, ginnastica dolce, yoga) </a:t>
            </a:r>
          </a:p>
          <a:p>
            <a:pPr lvl="0"/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per </a:t>
            </a: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</a:rPr>
              <a:t>soggetti con 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problemi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a carico di altri organi\apparati 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(colonna 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vertebrale, prostata ,spina 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calcaneare, articolazioni,  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apparato vestibolare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…) sarà 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necessario  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farsi 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seguire da un medico sportivo o comunque 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da esperti 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dello 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sport</a:t>
            </a:r>
            <a:endParaRPr lang="it-IT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it-IT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magine 3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6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827584" y="6309320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Fonte: Il </a:t>
            </a:r>
            <a:r>
              <a:rPr lang="it-IT" sz="1200" b="1" i="1" dirty="0" err="1" smtClean="0">
                <a:solidFill>
                  <a:schemeClr val="accent5">
                    <a:lumMod val="50000"/>
                  </a:schemeClr>
                </a:solidFill>
              </a:rPr>
              <a:t>downstaging</a:t>
            </a:r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 della sindrome metabolica.  De Masi – </a:t>
            </a:r>
            <a:r>
              <a:rPr lang="it-IT" sz="1200" b="1" i="1" dirty="0" err="1" smtClean="0">
                <a:solidFill>
                  <a:schemeClr val="accent5">
                    <a:lumMod val="50000"/>
                  </a:schemeClr>
                </a:solidFill>
              </a:rPr>
              <a:t>Moramarco</a:t>
            </a:r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. 2014</a:t>
            </a:r>
            <a:endParaRPr lang="it-IT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1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55576" y="167035"/>
            <a:ext cx="7373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it-IT" sz="3200" b="1" dirty="0" smtClean="0">
                <a:solidFill>
                  <a:schemeClr val="accent6">
                    <a:lumMod val="50000"/>
                  </a:schemeClr>
                </a:solidFill>
              </a:rPr>
              <a:t>UN NUOVO STILE DI VITA IN CINQUE MOSSE</a:t>
            </a:r>
            <a:r>
              <a:rPr lang="en-US" altLang="it-IT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it-IT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011" name="Picture 3" descr="dieta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808" y="1556792"/>
            <a:ext cx="17272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558008" y="1455167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 smtClean="0">
                <a:solidFill>
                  <a:schemeClr val="accent6">
                    <a:lumMod val="50000"/>
                  </a:schemeClr>
                </a:solidFill>
              </a:rPr>
              <a:t>Scegliere i cibi di qualità</a:t>
            </a:r>
            <a:endParaRPr lang="it-IT" alt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013" name="Picture 5" descr="dieta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962" y="2099816"/>
            <a:ext cx="1727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32588" y="2600077"/>
            <a:ext cx="20161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 smtClean="0">
                <a:solidFill>
                  <a:schemeClr val="accent6">
                    <a:lumMod val="50000"/>
                  </a:schemeClr>
                </a:solidFill>
              </a:rPr>
              <a:t>Consumare con limitazione alcuni alimenti</a:t>
            </a:r>
            <a:endParaRPr lang="it-IT" alt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015" name="Picture 7" descr="dieta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82" y="3429000"/>
            <a:ext cx="18002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dieta_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18732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dieta_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19431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6013" y="6237288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 smtClean="0">
                <a:solidFill>
                  <a:schemeClr val="accent6">
                    <a:lumMod val="50000"/>
                  </a:schemeClr>
                </a:solidFill>
              </a:rPr>
              <a:t>Fare attenzioni alle quantità</a:t>
            </a:r>
            <a:endParaRPr lang="it-IT" alt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195736" y="350043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 smtClean="0">
                <a:solidFill>
                  <a:schemeClr val="accent6">
                    <a:lumMod val="50000"/>
                  </a:schemeClr>
                </a:solidFill>
              </a:rPr>
              <a:t>Variare i cibi</a:t>
            </a:r>
            <a:endParaRPr lang="it-IT" alt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292725" y="5516563"/>
            <a:ext cx="3382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b="1" dirty="0" smtClean="0">
                <a:solidFill>
                  <a:schemeClr val="accent6">
                    <a:lumMod val="50000"/>
                  </a:schemeClr>
                </a:solidFill>
              </a:rPr>
              <a:t>Avere uno stile di vita attivo</a:t>
            </a:r>
            <a:endParaRPr lang="it-IT" alt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Immagine 14" descr="nuovologoSRdSLazi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51012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32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EQUILIBRIO FRA </a:t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ENTRATE E USCITE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974432" cy="446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nuovologoSRdSLazi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69863"/>
            <a:ext cx="1966342" cy="110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65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6948264" cy="1656184"/>
          </a:xfrm>
        </p:spPr>
        <p:txBody>
          <a:bodyPr/>
          <a:lstStyle/>
          <a:p>
            <a:pPr algn="ctr"/>
            <a:r>
              <a:rPr lang="it-IT" sz="3000" b="1" dirty="0" smtClean="0">
                <a:solidFill>
                  <a:schemeClr val="accent5">
                    <a:lumMod val="50000"/>
                  </a:schemeClr>
                </a:solidFill>
              </a:rPr>
              <a:t>IL DECALOGO DELLA </a:t>
            </a:r>
            <a:r>
              <a:rPr lang="it-IT" sz="3000" b="1" dirty="0" smtClean="0">
                <a:solidFill>
                  <a:schemeClr val="accent5">
                    <a:lumMod val="50000"/>
                  </a:schemeClr>
                </a:solidFill>
              </a:rPr>
              <a:t>SALUTE PER LA PREVENZIONE DEL CANCRO</a:t>
            </a:r>
            <a:endParaRPr lang="it-IT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576" y="1872223"/>
            <a:ext cx="7632848" cy="4437097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Mantenersi snelli per tutta la vita. 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Mantenersi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fisicamente attivi tutti i giorni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Limitare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il consumo di alimenti ad alta densità calorica ed evitare il consumo di bevande zuccherate.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Basare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la propria alimentazione prevalentemente su cibi di provenienza vegetale, con cereali non industrialmente raffinati e legumi in ogni pasto e un'ampia varietà di verdure non amidacee e di frutta.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Limitare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il consumo di carni rosse ed evitare il consumo di carni conservate.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Limitare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il consumo di bevande alcoliche.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Limitare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il consumo di sale (non più di 5 g al giorno) e di cibi conservati sotto sale. 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Assicurarsi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un apporto sufficiente di tutti i nutrienti essenziali attraverso il cibo.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 Di qui l'importanza della varietà. </a:t>
            </a:r>
            <a:endParaRPr lang="it-I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Allattare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i bambini al seno per almeno sei mesi.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Fare prevenzione, anche per chi è già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malato, per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prevenire le recidive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6320353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smtClean="0">
                <a:solidFill>
                  <a:schemeClr val="accent5">
                    <a:lumMod val="50000"/>
                  </a:schemeClr>
                </a:solidFill>
              </a:rPr>
              <a:t>Fonte: AIRC (Associazione Italiana Ricerca sul cancro)</a:t>
            </a:r>
            <a:endParaRPr lang="it-IT" sz="1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magine 6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189" y="332656"/>
            <a:ext cx="1966342" cy="110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5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5616" y="1268760"/>
            <a:ext cx="6984776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i="1" dirty="0" smtClean="0">
                <a:solidFill>
                  <a:schemeClr val="accent5">
                    <a:lumMod val="50000"/>
                  </a:schemeClr>
                </a:solidFill>
              </a:rPr>
              <a:t>«VIVERE SANO» </a:t>
            </a:r>
          </a:p>
          <a:p>
            <a:pPr marL="0" indent="0" algn="ctr">
              <a:buNone/>
            </a:pPr>
            <a:r>
              <a:rPr lang="it-IT" sz="4000" b="1" i="1" dirty="0" smtClean="0">
                <a:solidFill>
                  <a:schemeClr val="accent5">
                    <a:lumMod val="50000"/>
                  </a:schemeClr>
                </a:solidFill>
              </a:rPr>
              <a:t>È UN ATTO DI AMORE VERSO SE STESSI!</a:t>
            </a:r>
            <a:endParaRPr lang="it-IT" sz="4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125960" y="4869160"/>
            <a:ext cx="4318248" cy="1981200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Per informazioni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stefania.moramarco@gmail.com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Immagine 5" descr="nuovologoSRdSLazi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1"/>
            <a:ext cx="182232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19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609600"/>
            <a:ext cx="7772400" cy="1143000"/>
          </a:xfrm>
        </p:spPr>
        <p:txBody>
          <a:bodyPr/>
          <a:lstStyle/>
          <a:p>
            <a:pPr algn="ctr"/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«SIAMO 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QUELLO CHE 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MANGIAMO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» (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Feuerbach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it-IT" b="1" i="1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779912" y="1916832"/>
            <a:ext cx="5256584" cy="2916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Un’alimentazione varia ed equilibrata è alla base di una vita in salute.</a:t>
            </a:r>
            <a:b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Un’alimentazione inadeguata, infatti, oltre a incidere sul benessere psico-fisico, rappresenta uno dei principali fattori di rischio per l’insorgenza di numerose malattie croniche.</a:t>
            </a: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3792" y="5949280"/>
            <a:ext cx="784664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000" b="1" i="1" dirty="0" smtClean="0">
                <a:solidFill>
                  <a:schemeClr val="accent6">
                    <a:lumMod val="50000"/>
                  </a:schemeClr>
                </a:solidFill>
              </a:rPr>
              <a:t>Fonte: Ministero </a:t>
            </a:r>
            <a:r>
              <a:rPr lang="it-IT" sz="1000" b="1" i="1" dirty="0">
                <a:solidFill>
                  <a:schemeClr val="accent6">
                    <a:lumMod val="50000"/>
                  </a:schemeClr>
                </a:solidFill>
              </a:rPr>
              <a:t>della salute http://www.salute.gov.it/portale/salute/p1_5.jsp?lingua=italiano&amp;id=108&amp;area=Vivi_sano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204864"/>
            <a:ext cx="2762250" cy="1800225"/>
          </a:xfrm>
          <a:prstGeom prst="rect">
            <a:avLst/>
          </a:prstGeom>
        </p:spPr>
      </p:pic>
      <p:pic>
        <p:nvPicPr>
          <p:cNvPr id="7" name="Immagine 6" descr="nuovologoSRdSLazi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827584" y="480992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FF9000"/>
              </a:buClr>
            </a:pPr>
            <a:r>
              <a:rPr lang="it-IT" dirty="0">
                <a:solidFill>
                  <a:srgbClr val="C62D03">
                    <a:lumMod val="50000"/>
                  </a:srgbClr>
                </a:solidFill>
              </a:rPr>
              <a:t>Secondo </a:t>
            </a:r>
            <a:r>
              <a:rPr lang="it-IT" b="1" dirty="0">
                <a:solidFill>
                  <a:srgbClr val="C62D03">
                    <a:lumMod val="50000"/>
                  </a:srgbClr>
                </a:solidFill>
              </a:rPr>
              <a:t>l’Organizzazione mondiale della </a:t>
            </a:r>
            <a:r>
              <a:rPr lang="it-IT" b="1" dirty="0" smtClean="0">
                <a:solidFill>
                  <a:srgbClr val="C62D03">
                    <a:lumMod val="50000"/>
                  </a:srgbClr>
                </a:solidFill>
              </a:rPr>
              <a:t>sanità (OMS), </a:t>
            </a:r>
            <a:r>
              <a:rPr lang="it-IT" dirty="0">
                <a:solidFill>
                  <a:srgbClr val="C62D03">
                    <a:lumMod val="50000"/>
                  </a:srgbClr>
                </a:solidFill>
              </a:rPr>
              <a:t>circa 1/3 delle malattie cardiovascolari e dei tumori potrebbero essere evitati grazie a una </a:t>
            </a:r>
            <a:r>
              <a:rPr lang="it-IT" dirty="0" smtClean="0">
                <a:solidFill>
                  <a:srgbClr val="C62D03">
                    <a:lumMod val="50000"/>
                  </a:srgbClr>
                </a:solidFill>
              </a:rPr>
              <a:t>alimentazione equilibrata </a:t>
            </a:r>
            <a:r>
              <a:rPr lang="it-IT" dirty="0">
                <a:solidFill>
                  <a:srgbClr val="C62D03">
                    <a:lumMod val="50000"/>
                  </a:srgbClr>
                </a:solidFill>
              </a:rPr>
              <a:t>e </a:t>
            </a:r>
            <a:r>
              <a:rPr lang="it-IT" dirty="0" smtClean="0">
                <a:solidFill>
                  <a:srgbClr val="C62D03">
                    <a:lumMod val="50000"/>
                  </a:srgbClr>
                </a:solidFill>
              </a:rPr>
              <a:t>sana.</a:t>
            </a:r>
            <a:endParaRPr lang="it-IT" dirty="0">
              <a:solidFill>
                <a:srgbClr val="C62D0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900608" y="197768"/>
            <a:ext cx="7772400" cy="1143000"/>
          </a:xfrm>
        </p:spPr>
        <p:txBody>
          <a:bodyPr/>
          <a:lstStyle/>
          <a:p>
            <a:pPr algn="ctr" eaLnBrk="1" hangingPunct="1"/>
            <a:r>
              <a:rPr lang="it-IT" altLang="it-IT" sz="4000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LA PROMOZIONE </a:t>
            </a:r>
            <a:br>
              <a:rPr lang="it-IT" altLang="it-IT" sz="4000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it-IT" altLang="it-IT" sz="4000" b="1" i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DELLA SALUTE</a:t>
            </a:r>
            <a:endParaRPr lang="it-IT" altLang="it-IT" sz="4000" b="1" i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5" name="Picture 1027" descr="correre insie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51694" y="1772816"/>
            <a:ext cx="1416050" cy="21097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1028" descr="0HIU7TTA--180x2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60232" y="3284984"/>
            <a:ext cx="2162175" cy="276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1029"/>
          <p:cNvSpPr txBox="1">
            <a:spLocks noChangeArrowheads="1"/>
          </p:cNvSpPr>
          <p:nvPr/>
        </p:nvSpPr>
        <p:spPr bwMode="auto">
          <a:xfrm>
            <a:off x="395536" y="4077072"/>
            <a:ext cx="303837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Vivere a lungo, </a:t>
            </a:r>
            <a:r>
              <a:rPr lang="it-IT" altLang="it-IT" sz="2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Vivere bene,</a:t>
            </a:r>
            <a:endParaRPr lang="it-IT" altLang="it-IT" sz="2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  <a:p>
            <a:pPr algn="ctr" eaLnBrk="1" hangingPunct="1"/>
            <a:r>
              <a:rPr lang="it-IT" altLang="it-IT" sz="2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Vivere prevenendo le malattie </a:t>
            </a:r>
          </a:p>
          <a:p>
            <a:pPr algn="ctr" eaLnBrk="1" hangingPunct="1"/>
            <a:r>
              <a:rPr lang="it-IT" altLang="it-IT" sz="2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= STILE DI VITA  SANO</a:t>
            </a:r>
            <a:endParaRPr lang="it-IT" altLang="it-IT" sz="28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  <a:p>
            <a:pPr algn="ctr" eaLnBrk="1" hangingPunct="1"/>
            <a:endParaRPr lang="it-IT" altLang="it-IT" sz="2800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078" name="Picture 1030" descr="5aday_tip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97275" y="3429000"/>
            <a:ext cx="1949450" cy="2952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39752" y="1700808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SALUTE: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stato di completo benessere fisico, psichico e sociale e non semplice assenza di malattia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(OMS)</a:t>
            </a:r>
          </a:p>
          <a:p>
            <a:pPr algn="ctr"/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MENS SANA IN CORPORE SANO</a:t>
            </a:r>
            <a:endParaRPr lang="it-IT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Immagine 10" descr="nuovologoSRdSLazi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767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6166520" cy="1152129"/>
          </a:xfrm>
        </p:spPr>
        <p:txBody>
          <a:bodyPr/>
          <a:lstStyle/>
          <a:p>
            <a:pPr algn="ctr" eaLnBrk="1" hangingPunct="1"/>
            <a:r>
              <a:rPr lang="it-IT" altLang="it-IT" sz="3000" b="1" dirty="0" smtClean="0">
                <a:solidFill>
                  <a:schemeClr val="accent6">
                    <a:lumMod val="50000"/>
                  </a:schemeClr>
                </a:solidFill>
              </a:rPr>
              <a:t>LO STILE DI VITA CONTEMPORANEO</a:t>
            </a:r>
            <a:endParaRPr lang="it-IT" altLang="it-IT" sz="3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228600" y="5157192"/>
            <a:ext cx="4679950" cy="1296144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2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STILI DI VITA SEDENTARI e</a:t>
            </a:r>
          </a:p>
          <a:p>
            <a:pPr algn="ctr" eaLnBrk="1" hangingPunct="1"/>
            <a:r>
              <a:rPr lang="it-IT" altLang="it-IT" sz="22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 RIDOTTA ATTIVITA’ FISICA</a:t>
            </a:r>
            <a:endParaRPr lang="it-IT" altLang="it-IT" sz="22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228600" y="1341438"/>
            <a:ext cx="4557713" cy="1066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2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ALIMENTAZIONE ECCESSIVA </a:t>
            </a:r>
          </a:p>
          <a:p>
            <a:pPr algn="ctr" eaLnBrk="1" hangingPunct="1"/>
            <a:r>
              <a:rPr lang="it-IT" altLang="it-IT" sz="22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e SBILIANCIATA</a:t>
            </a:r>
            <a:endParaRPr lang="it-IT" altLang="it-IT" sz="22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7174" name="Picture 7" descr="20020719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382" y="2708920"/>
            <a:ext cx="2483082" cy="2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obesi--240x1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2780928"/>
            <a:ext cx="2590800" cy="1870075"/>
          </a:xfrm>
        </p:spPr>
      </p:pic>
      <p:pic>
        <p:nvPicPr>
          <p:cNvPr id="8" name="Immagine 7" descr="nuovologoSRdSLazi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129808" y="5517232"/>
            <a:ext cx="401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crescente quota di popolazione</a:t>
            </a:r>
          </a:p>
          <a:p>
            <a:pPr algn="ctr"/>
            <a:r>
              <a:rPr lang="it-IT" altLang="it-IT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 in sovrappeso</a:t>
            </a:r>
            <a:endParaRPr lang="it-IT" altLang="it-IT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13237" y="1641574"/>
            <a:ext cx="4123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numerose patologie correlate</a:t>
            </a:r>
          </a:p>
          <a:p>
            <a:pPr algn="ctr"/>
            <a:r>
              <a:rPr lang="it-IT" altLang="it-IT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ad una alimentazione non corretta</a:t>
            </a:r>
          </a:p>
          <a:p>
            <a:pPr algn="ctr"/>
            <a:endParaRPr lang="it-IT" altLang="it-IT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913237" y="1772816"/>
            <a:ext cx="522859" cy="147741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4985245" y="5657523"/>
            <a:ext cx="522859" cy="147741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91386" y="3356991"/>
            <a:ext cx="6166520" cy="1152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altLang="it-IT" sz="3000" b="1" dirty="0" smtClean="0">
                <a:solidFill>
                  <a:schemeClr val="accent6">
                    <a:lumMod val="50000"/>
                  </a:schemeClr>
                </a:solidFill>
              </a:rPr>
              <a:t>INVERSIONE </a:t>
            </a:r>
          </a:p>
          <a:p>
            <a:pPr algn="ctr"/>
            <a:r>
              <a:rPr lang="it-IT" altLang="it-IT" sz="3000" b="1" dirty="0" smtClean="0">
                <a:solidFill>
                  <a:schemeClr val="accent6">
                    <a:lumMod val="50000"/>
                  </a:schemeClr>
                </a:solidFill>
              </a:rPr>
              <a:t>DI STILE </a:t>
            </a:r>
            <a:br>
              <a:rPr lang="it-IT" altLang="it-IT" sz="3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altLang="it-IT" sz="3000" b="1" dirty="0" smtClean="0">
                <a:solidFill>
                  <a:schemeClr val="accent6">
                    <a:lumMod val="50000"/>
                  </a:schemeClr>
                </a:solidFill>
              </a:rPr>
              <a:t>DI VITA?</a:t>
            </a:r>
            <a:r>
              <a:rPr lang="it-IT" altLang="it-IT" sz="3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altLang="it-IT" sz="3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it-IT" altLang="it-IT" sz="3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96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443" y="476672"/>
            <a:ext cx="7123080" cy="924475"/>
          </a:xfrm>
        </p:spPr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SPOT PUBBLICITARI</a:t>
            </a:r>
            <a:b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“ALIMENTARI”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magine 4" descr="nuovologoSRdSLaz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584555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11560" y="551723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Indagine condotta da Osservatorio di Pavia e il Dipartimento di scienze della comunicazione di Roma 3. </a:t>
            </a:r>
          </a:p>
          <a:p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Messaggi pubblicitari “alimentari” concentrati dalle fasce orarie 16 alle 19, in percentuale diversa a seconda della natura delle emittenti televisive</a:t>
            </a:r>
            <a:endParaRPr lang="it-IT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318448" y="2204864"/>
            <a:ext cx="2825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 smtClean="0">
                <a:solidFill>
                  <a:schemeClr val="accent5">
                    <a:lumMod val="50000"/>
                  </a:schemeClr>
                </a:solidFill>
              </a:rPr>
              <a:t>• il 62% dei prodotti presentava elevati livelli di grasso (&gt; 30% di energia</a:t>
            </a:r>
            <a:r>
              <a:rPr lang="it-IT" sz="1400" b="1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it-IT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1400" b="1" i="1" dirty="0" smtClean="0">
                <a:solidFill>
                  <a:schemeClr val="accent5">
                    <a:lumMod val="50000"/>
                  </a:schemeClr>
                </a:solidFill>
              </a:rPr>
              <a:t>• il 50% dei prodotti presentava elevati livelli di zucchero (&gt; 20%);</a:t>
            </a:r>
          </a:p>
          <a:p>
            <a:pPr algn="ctr"/>
            <a:r>
              <a:rPr lang="it-IT" sz="1400" b="1" i="1" dirty="0" smtClean="0">
                <a:solidFill>
                  <a:schemeClr val="accent5">
                    <a:lumMod val="50000"/>
                  </a:schemeClr>
                </a:solidFill>
              </a:rPr>
              <a:t>• il 61% dei prodotti presentava elevati livelli di </a:t>
            </a:r>
            <a:r>
              <a:rPr lang="it-IT" sz="1400" b="1" i="1" dirty="0" smtClean="0">
                <a:solidFill>
                  <a:schemeClr val="accent5">
                    <a:lumMod val="50000"/>
                  </a:schemeClr>
                </a:solidFill>
              </a:rPr>
              <a:t>sodio</a:t>
            </a:r>
          </a:p>
          <a:p>
            <a:pPr algn="ctr"/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= CIBO SPAZZATURA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085181923"/>
              </p:ext>
            </p:extLst>
          </p:nvPr>
        </p:nvGraphicFramePr>
        <p:xfrm>
          <a:off x="611188" y="1707991"/>
          <a:ext cx="8135937" cy="4025265"/>
        </p:xfrm>
        <a:graphic>
          <a:graphicData uri="http://schemas.openxmlformats.org/drawingml/2006/table">
            <a:tbl>
              <a:tblPr/>
              <a:tblGrid>
                <a:gridCol w="2711450"/>
                <a:gridCol w="2833538"/>
                <a:gridCol w="2590949"/>
              </a:tblGrid>
              <a:tr h="164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NUTRIRSI IN MANIERA DISORDINATA O MALE DISTRIBUITA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MANGIUCCHIARE CONTINUAMENTE o LASCIARE PASSARE MOLTE ORE TRA UN PASTO E L’ALTRO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Disabitudine ad interpretare gli STIMOLI DI APPETITO E SAZIETÀ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CONCEDERE IL GIUSTO TEMPO AL PASTO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MANGIARE SPESSO MENTRE SI FANNO ALTRE ATTIVITA’ (es. guardando la televisione)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DIGESTIONE DIFFICOLTOSA o  INDIGESTIONE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PRANZI DA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FAST FOOD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MANGIARE VELOCEMENTE e CON AVIDITÀ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ECCESSO DI CALORIE INGERITE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85" name="AutoShape 25"/>
          <p:cNvSpPr>
            <a:spLocks noChangeArrowheads="1"/>
          </p:cNvSpPr>
          <p:nvPr/>
        </p:nvSpPr>
        <p:spPr bwMode="auto">
          <a:xfrm>
            <a:off x="683022" y="980976"/>
            <a:ext cx="273685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chemeClr val="accent6">
                    <a:lumMod val="50000"/>
                  </a:schemeClr>
                </a:solidFill>
              </a:rPr>
              <a:t>Comportamenti a rischio</a:t>
            </a:r>
          </a:p>
        </p:txBody>
      </p:sp>
      <p:sp>
        <p:nvSpPr>
          <p:cNvPr id="66586" name="AutoShape 26"/>
          <p:cNvSpPr>
            <a:spLocks noChangeArrowheads="1"/>
          </p:cNvSpPr>
          <p:nvPr/>
        </p:nvSpPr>
        <p:spPr bwMode="auto">
          <a:xfrm>
            <a:off x="3419326" y="980976"/>
            <a:ext cx="273685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chemeClr val="accent6">
                    <a:lumMod val="50000"/>
                  </a:schemeClr>
                </a:solidFill>
              </a:rPr>
              <a:t>Abitudini alimentari</a:t>
            </a: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6156325" y="980976"/>
            <a:ext cx="2663825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chemeClr val="accent6">
                    <a:lumMod val="50000"/>
                  </a:schemeClr>
                </a:solidFill>
              </a:rPr>
              <a:t>Squilibri alimentari</a:t>
            </a:r>
          </a:p>
        </p:txBody>
      </p:sp>
      <p:pic>
        <p:nvPicPr>
          <p:cNvPr id="66588" name="Picture 28" descr="j03463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695992"/>
            <a:ext cx="9429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0" name="Picture 30" descr="j0339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026" y="5877272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nuovologoSRdSLazi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74694"/>
            <a:ext cx="1151806" cy="7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789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588789329"/>
              </p:ext>
            </p:extLst>
          </p:nvPr>
        </p:nvGraphicFramePr>
        <p:xfrm>
          <a:off x="468313" y="2084352"/>
          <a:ext cx="8229600" cy="3864928"/>
        </p:xfrm>
        <a:graphic>
          <a:graphicData uri="http://schemas.openxmlformats.org/drawingml/2006/table">
            <a:tbl>
              <a:tblPr/>
              <a:tblGrid>
                <a:gridCol w="2743200"/>
                <a:gridCol w="2867025"/>
                <a:gridCol w="2619375"/>
              </a:tblGrid>
              <a:tr h="148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Utilizzare SOLO ALIMENTI DI DISTRIBUZIONE DI MASSA, PRECONFEZIONATI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MENÙ RIPETITIVI E MONOTONI, CON SCARSE QUALITÀ ORGANOLETTICHE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SCARSA DIVERSIFICAZIONE DI PRINCIPI NUTRITIVI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PREDILIGERE ALIMENTI RAFFINATI E MANIPOLATI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ASSUNZIONE DI PRODOTTI FRESCHI E «NATURALI»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CARENZA DI FIBRA E MICRONUTRIENTI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SEDENTARIETA’ 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AVERE TEMPO DI DEDICARSI ALL’ATTIVITÀ FISICA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AUMENTO DEL PESO CORPOREO E RISCHIO DI MALATTIE ASSOCIATE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09" name="AutoShape 25"/>
          <p:cNvSpPr>
            <a:spLocks noChangeArrowheads="1"/>
          </p:cNvSpPr>
          <p:nvPr/>
        </p:nvSpPr>
        <p:spPr bwMode="auto">
          <a:xfrm>
            <a:off x="468313" y="1197000"/>
            <a:ext cx="273685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chemeClr val="accent6">
                    <a:lumMod val="50000"/>
                  </a:schemeClr>
                </a:solidFill>
              </a:rPr>
              <a:t>Comportamenti a rischio</a:t>
            </a:r>
          </a:p>
        </p:txBody>
      </p:sp>
      <p:sp>
        <p:nvSpPr>
          <p:cNvPr id="67610" name="AutoShape 26"/>
          <p:cNvSpPr>
            <a:spLocks noChangeArrowheads="1"/>
          </p:cNvSpPr>
          <p:nvPr/>
        </p:nvSpPr>
        <p:spPr bwMode="auto">
          <a:xfrm>
            <a:off x="3276600" y="1197000"/>
            <a:ext cx="2736850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chemeClr val="accent6">
                    <a:lumMod val="50000"/>
                  </a:schemeClr>
                </a:solidFill>
              </a:rPr>
              <a:t>Abitudini alimentari</a:t>
            </a:r>
          </a:p>
        </p:txBody>
      </p:sp>
      <p:sp>
        <p:nvSpPr>
          <p:cNvPr id="67611" name="AutoShape 27"/>
          <p:cNvSpPr>
            <a:spLocks noChangeArrowheads="1"/>
          </p:cNvSpPr>
          <p:nvPr/>
        </p:nvSpPr>
        <p:spPr bwMode="auto">
          <a:xfrm>
            <a:off x="6084888" y="1197000"/>
            <a:ext cx="2663825" cy="431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chemeClr val="accent6">
                    <a:lumMod val="50000"/>
                  </a:schemeClr>
                </a:solidFill>
              </a:rPr>
              <a:t>Squilibri alimentari</a:t>
            </a:r>
          </a:p>
        </p:txBody>
      </p:sp>
      <p:pic>
        <p:nvPicPr>
          <p:cNvPr id="67612" name="Picture 28" descr="j0339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300" y="6021288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3" name="Picture 29" descr="j03463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813" y="5913338"/>
            <a:ext cx="9429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nuovologoSRdSLazi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46702"/>
            <a:ext cx="1295822" cy="8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6309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443" y="476672"/>
            <a:ext cx="4426653" cy="864096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chemeClr val="accent5">
                    <a:lumMod val="50000"/>
                  </a:schemeClr>
                </a:solidFill>
              </a:rPr>
              <a:t>QUALI RISCHI?</a:t>
            </a:r>
            <a:endParaRPr lang="it-IT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my-personaltrainer.it/allenamento/sindrome-metabolica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102583" cy="27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736447"/>
              </p:ext>
            </p:extLst>
          </p:nvPr>
        </p:nvGraphicFramePr>
        <p:xfrm>
          <a:off x="755576" y="1556792"/>
          <a:ext cx="5131209" cy="1517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313"/>
                <a:gridCol w="1947807"/>
                <a:gridCol w="1685089"/>
              </a:tblGrid>
              <a:tr h="334010">
                <a:tc gridSpan="3">
                  <a:txBody>
                    <a:bodyPr/>
                    <a:lstStyle/>
                    <a:p>
                      <a:pPr marL="25400" marR="254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CIRCONFERENZA VITA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Rischio patologie associate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it-IT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UOMO</a:t>
                      </a:r>
                      <a:endParaRPr lang="it-IT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DONNA</a:t>
                      </a:r>
                      <a:endParaRPr lang="it-IT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Molto elevato 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&gt; 120 cm</a:t>
                      </a:r>
                      <a:endParaRPr lang="it-IT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&gt; 110 cm</a:t>
                      </a:r>
                      <a:endParaRPr lang="it-IT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Elevato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 – 120 cm</a:t>
                      </a:r>
                      <a:endParaRPr lang="it-IT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90 – 109 cm</a:t>
                      </a:r>
                      <a:endParaRPr lang="it-IT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Basso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80 – 99 cm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70 – 89 cm</a:t>
                      </a:r>
                      <a:endParaRPr lang="it-IT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17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Molto basso </a:t>
                      </a:r>
                      <a:endParaRPr lang="it-IT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&lt;80 cm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&lt; 70 cm</a:t>
                      </a:r>
                      <a:endParaRPr lang="it-IT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a:txBody>
                  <a:tcPr marL="19050" marR="19050" marT="19050" marB="1905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940152" y="1988840"/>
            <a:ext cx="28803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i="1" dirty="0">
                <a:solidFill>
                  <a:schemeClr val="accent5">
                    <a:lumMod val="50000"/>
                  </a:schemeClr>
                </a:solidFill>
              </a:rPr>
              <a:t>Rischio di  malattie correlato all’aumento della circonferenza </a:t>
            </a:r>
            <a:r>
              <a:rPr lang="it-IT" sz="1100" b="1" i="1" dirty="0" smtClean="0">
                <a:solidFill>
                  <a:schemeClr val="accent5">
                    <a:lumMod val="50000"/>
                  </a:schemeClr>
                </a:solidFill>
              </a:rPr>
              <a:t>vita</a:t>
            </a:r>
          </a:p>
          <a:p>
            <a:pPr algn="ctr"/>
            <a:r>
              <a:rPr lang="it-IT" sz="1000" b="1" i="1" dirty="0" smtClean="0">
                <a:solidFill>
                  <a:schemeClr val="accent5">
                    <a:lumMod val="50000"/>
                  </a:schemeClr>
                </a:solidFill>
              </a:rPr>
              <a:t>Fonte: </a:t>
            </a:r>
            <a:r>
              <a:rPr lang="it-IT" sz="1000" b="1" i="1" dirty="0" err="1" smtClean="0">
                <a:solidFill>
                  <a:schemeClr val="accent5">
                    <a:lumMod val="50000"/>
                  </a:schemeClr>
                </a:solidFill>
              </a:rPr>
              <a:t>Guidelines</a:t>
            </a:r>
            <a:r>
              <a:rPr lang="it-IT" sz="1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000" b="1" i="1" dirty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it-IT" sz="1000" b="1" i="1" dirty="0" err="1">
                <a:solidFill>
                  <a:schemeClr val="accent5">
                    <a:lumMod val="50000"/>
                  </a:schemeClr>
                </a:solidFill>
              </a:rPr>
              <a:t>exercise</a:t>
            </a:r>
            <a:r>
              <a:rPr lang="it-IT" sz="1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000" b="1" i="1" dirty="0" err="1">
                <a:solidFill>
                  <a:schemeClr val="accent5">
                    <a:lumMod val="50000"/>
                  </a:schemeClr>
                </a:solidFill>
              </a:rPr>
              <a:t>testing</a:t>
            </a:r>
            <a:r>
              <a:rPr lang="it-IT" sz="1000" b="1" i="1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it-IT" sz="1000" b="1" i="1" dirty="0" err="1">
                <a:solidFill>
                  <a:schemeClr val="accent5">
                    <a:lumMod val="50000"/>
                  </a:schemeClr>
                </a:solidFill>
              </a:rPr>
              <a:t>prescription</a:t>
            </a:r>
            <a:r>
              <a:rPr lang="it-IT" sz="1000" b="1" i="1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it-IT" sz="1000" b="1" i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American College of Sports Medicine</a:t>
            </a:r>
            <a:r>
              <a:rPr lang="it-IT" sz="1000" b="1" i="1" dirty="0">
                <a:solidFill>
                  <a:schemeClr val="accent5">
                    <a:lumMod val="50000"/>
                  </a:schemeClr>
                </a:solidFill>
              </a:rPr>
              <a:t> (ACSM) 2005</a:t>
            </a:r>
            <a:endParaRPr lang="it-IT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magine 6" descr="nuovologoSRdSLazi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7"/>
            <a:ext cx="2038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11560" y="3429000"/>
            <a:ext cx="601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chemeClr val="accent5">
                    <a:lumMod val="50000"/>
                  </a:schemeClr>
                </a:solidFill>
              </a:rPr>
              <a:t>Fonte: Il </a:t>
            </a:r>
            <a:r>
              <a:rPr lang="it-IT" sz="1100" b="1" i="1" dirty="0" err="1">
                <a:solidFill>
                  <a:schemeClr val="accent5">
                    <a:lumMod val="50000"/>
                  </a:schemeClr>
                </a:solidFill>
              </a:rPr>
              <a:t>downstaging</a:t>
            </a:r>
            <a:r>
              <a:rPr lang="it-IT" sz="1100" b="1" i="1" dirty="0">
                <a:solidFill>
                  <a:schemeClr val="accent5">
                    <a:lumMod val="50000"/>
                  </a:schemeClr>
                </a:solidFill>
              </a:rPr>
              <a:t> della sindrome metabolica.  De Masi - </a:t>
            </a:r>
            <a:r>
              <a:rPr lang="it-IT" sz="1100" b="1" i="1" dirty="0" err="1">
                <a:solidFill>
                  <a:schemeClr val="accent5">
                    <a:lumMod val="50000"/>
                  </a:schemeClr>
                </a:solidFill>
              </a:rPr>
              <a:t>Moramarco</a:t>
            </a:r>
            <a:endParaRPr lang="it-IT" sz="1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4636293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Il 22,2% dei bimbi è sovrappeso e il 10,6% è  obeso </a:t>
            </a:r>
            <a:endParaRPr lang="it-IT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1400" b="1" dirty="0" err="1" smtClean="0">
                <a:solidFill>
                  <a:schemeClr val="accent5">
                    <a:lumMod val="50000"/>
                  </a:schemeClr>
                </a:solidFill>
              </a:rPr>
              <a:t>Obesity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accent5">
                    <a:lumMod val="50000"/>
                  </a:schemeClr>
                </a:solidFill>
              </a:rPr>
              <a:t>day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 2014)</a:t>
            </a:r>
            <a:endParaRPr lang="it-IT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16216" y="4422011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Tra gli adulti più di 4 persone su 10 risulta in eccesso ponderale, condizione che aumenta al crescere dell’età, è più frequente negli uomini </a:t>
            </a:r>
          </a:p>
          <a:p>
            <a:pPr algn="ctr"/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it-IT" sz="1400" b="1" dirty="0" err="1" smtClean="0">
                <a:solidFill>
                  <a:schemeClr val="accent5">
                    <a:lumMod val="50000"/>
                  </a:schemeClr>
                </a:solidFill>
              </a:rPr>
              <a:t>Obesity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1400" b="1" dirty="0" err="1" smtClean="0">
                <a:solidFill>
                  <a:schemeClr val="accent5">
                    <a:lumMod val="50000"/>
                  </a:schemeClr>
                </a:solidFill>
              </a:rPr>
              <a:t>day</a:t>
            </a:r>
            <a:r>
              <a:rPr lang="it-IT" sz="1400" b="1" dirty="0" smtClean="0">
                <a:solidFill>
                  <a:schemeClr val="accent5">
                    <a:lumMod val="50000"/>
                  </a:schemeClr>
                </a:solidFill>
              </a:rPr>
              <a:t> 2014)</a:t>
            </a:r>
            <a:endParaRPr lang="it-IT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2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1946</Words>
  <Application>Microsoft Office PowerPoint</Application>
  <PresentationFormat>Presentazione su schermo (4:3)</PresentationFormat>
  <Paragraphs>245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Autumn</vt:lpstr>
      <vt:lpstr>ABITUDINI ALIMENTARI IDEALI,  DIETA MEDITERRANEA  ED  ADEGUATO MOVIMENTO FISICO</vt:lpstr>
      <vt:lpstr>PERCHÉ MANGIAMO?</vt:lpstr>
      <vt:lpstr>«SIAMO QUELLO CHE MANGIAMO» (Feuerbach) </vt:lpstr>
      <vt:lpstr>LA PROMOZIONE  DELLA SALUTE</vt:lpstr>
      <vt:lpstr>LO STILE DI VITA CONTEMPORANEO</vt:lpstr>
      <vt:lpstr>SPOT PUBBLICITARI “ALIMENTARI”</vt:lpstr>
      <vt:lpstr>Diapositiva 7</vt:lpstr>
      <vt:lpstr>Diapositiva 8</vt:lpstr>
      <vt:lpstr>QUALI RISCHI?</vt:lpstr>
      <vt:lpstr>Diapositiva 10</vt:lpstr>
      <vt:lpstr>1.COSA SI MANGIA:  QUALITÀ DEGLI ALIMENTI   2. QUANTO SI MANGIA:  QUANTITÀ DELLE PORZIONI   3. COME SI MANGIA:  MODALITÀ DI PREPARAZIONE E DI COTTURA</vt:lpstr>
      <vt:lpstr>Diapositiva 12</vt:lpstr>
      <vt:lpstr>Diapositiva 13</vt:lpstr>
      <vt:lpstr>Diapositiva 14</vt:lpstr>
      <vt:lpstr>IL MENU’ ARCOBALENO</vt:lpstr>
      <vt:lpstr>1. UN CONCETTO PIU’ AMPIO…</vt:lpstr>
      <vt:lpstr>MODELLO DELLA  DOPPIA PIRAMIDE</vt:lpstr>
      <vt:lpstr>Diapositiva 18</vt:lpstr>
      <vt:lpstr>Diapositiva 19</vt:lpstr>
      <vt:lpstr>- al vapore, in pentola a pressione, a bagnomaria, con microonde, - piastra, ai ferri, alla brace, facendo attenzione a non carbonizzare mai gli alimenti. - la frittura (non bisogna friggere a fuoco alto e/o utilizzare lo stesso olio per più fritture)</vt:lpstr>
      <vt:lpstr>L’ATTIVITA’ FISICA</vt:lpstr>
      <vt:lpstr>PERCHE’ FARE ATTIVITA’ FISICA</vt:lpstr>
      <vt:lpstr>ADEGUATO MOVIMENTO FISICO</vt:lpstr>
      <vt:lpstr>COME PRATICARE LA  SPORT-TERAPIA NELLA  VITA QUOTIDIANA? </vt:lpstr>
      <vt:lpstr>Diapositiva 25</vt:lpstr>
      <vt:lpstr>EQUILIBRIO FRA  ENTRATE E USCITE</vt:lpstr>
      <vt:lpstr>IL DECALOGO DELLA SALUTE PER LA PREVENZIONE DEL CANCRO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ABITUDINI ALIMENTARI IDEALI, DIETA MEDITERRANEA ED ADEGUATO MOVIMENTO FISICO</dc:title>
  <dc:creator>E411a</dc:creator>
  <cp:lastModifiedBy>Proprietario</cp:lastModifiedBy>
  <cp:revision>66</cp:revision>
  <dcterms:created xsi:type="dcterms:W3CDTF">2015-05-05T11:16:03Z</dcterms:created>
  <dcterms:modified xsi:type="dcterms:W3CDTF">2015-05-08T16:26:22Z</dcterms:modified>
</cp:coreProperties>
</file>