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92" r:id="rId2"/>
    <p:sldId id="295" r:id="rId3"/>
    <p:sldId id="296" r:id="rId4"/>
    <p:sldId id="289" r:id="rId5"/>
    <p:sldId id="290" r:id="rId6"/>
    <p:sldId id="291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E9F9C-04B9-497A-9230-98D166C31857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5973A-60AA-4868-B508-2A656BA2376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5973A-60AA-4868-B508-2A656BA23760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C0CD3D-ED2F-47DB-AFAE-ED97C46445C9}" type="datetimeFigureOut">
              <a:rPr lang="it-IT" smtClean="0"/>
              <a:pPr/>
              <a:t>17/11/2015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E13179-C7FB-4E36-A5C7-B8078211FEE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it/url?sa=i&amp;source=images&amp;cd=&amp;cad=rja&amp;docid=lqUYPw-3b2PvTM&amp;tbnid=BLo43LZwiHUDYM:&amp;ved=&amp;url=http://www.my-personaltrainer.it/allenamento/capacita-motorie.html&amp;ei=VUWOUb_qFs_jtQaSmICwDA&amp;psig=AFQjCNF0zAPzDNBTGAU5fdNIvn-bKbi8Sg&amp;ust=136836475741523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it/url?sa=i&amp;rct=j&amp;q=capacit%C3%A0+motorie&amp;source=images&amp;cd=&amp;cad=rja&amp;docid=YKhk9Rix943qYM&amp;tbnid=Lbfbfk5q37RmFM:&amp;ved=0CAUQjRw&amp;url=http://www.circolovelico42parallelo.it/index.php?page=5&amp;ei=MUaOUfHYHMaVPYG2gMAO&amp;psig=AFQjCNG538hCl36K9LiBgO7Z6Z4drpopaA&amp;ust=1368364868846821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  <a:t>ELEMENTI </a:t>
            </a:r>
            <a:r>
              <a:rPr lang="it-IT" sz="3600" dirty="0" err="1" smtClean="0">
                <a:solidFill>
                  <a:schemeClr val="accent5">
                    <a:lumMod val="50000"/>
                  </a:schemeClr>
                </a:solidFill>
              </a:rPr>
              <a:t>DI</a:t>
            </a:r>
            <a: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  <a:t> METODOLOGIA </a:t>
            </a:r>
            <a:b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  <a:t>DELL’ INSEGNAMENTO </a:t>
            </a:r>
            <a:b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b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3600" dirty="0" smtClean="0">
                <a:solidFill>
                  <a:schemeClr val="accent5">
                    <a:lumMod val="50000"/>
                  </a:schemeClr>
                </a:solidFill>
              </a:rPr>
              <a:t> DELL’ ALLENAMENTO</a:t>
            </a:r>
            <a:endParaRPr lang="it-IT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/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di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Roberto </a:t>
            </a:r>
            <a:r>
              <a:rPr lang="it-IT" dirty="0" err="1" smtClean="0">
                <a:solidFill>
                  <a:srgbClr val="FF0000"/>
                </a:solidFill>
              </a:rPr>
              <a:t>Tasciotti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STIMOLI </a:t>
            </a:r>
            <a:r>
              <a:rPr lang="it-IT" dirty="0"/>
              <a:t>SENSORIALI</a:t>
            </a:r>
          </a:p>
          <a:p>
            <a:pPr>
              <a:buNone/>
            </a:pPr>
            <a:r>
              <a:rPr lang="it-IT" dirty="0"/>
              <a:t>TV E VIDEOGIOCHI</a:t>
            </a:r>
          </a:p>
          <a:p>
            <a:pPr>
              <a:buNone/>
            </a:pPr>
            <a:r>
              <a:rPr lang="it-IT" dirty="0"/>
              <a:t>Informazioni in assenza o in contrasto </a:t>
            </a:r>
            <a:r>
              <a:rPr lang="it-IT" dirty="0" smtClean="0"/>
              <a:t>con l’esperienza</a:t>
            </a:r>
            <a:endParaRPr lang="it-IT" dirty="0"/>
          </a:p>
          <a:p>
            <a:pPr>
              <a:buNone/>
            </a:pPr>
            <a:r>
              <a:rPr lang="it-IT" dirty="0"/>
              <a:t>Ritmi serrati dei passaggi delle immagini</a:t>
            </a:r>
          </a:p>
          <a:p>
            <a:pPr>
              <a:buNone/>
            </a:pPr>
            <a:r>
              <a:rPr lang="it-IT" dirty="0"/>
              <a:t>Musiche che caricano l’emozionalità del bambino</a:t>
            </a:r>
          </a:p>
          <a:p>
            <a:pPr>
              <a:buNone/>
            </a:pPr>
            <a:r>
              <a:rPr lang="it-IT" dirty="0"/>
              <a:t>Storie spesso inverosimili</a:t>
            </a:r>
          </a:p>
          <a:p>
            <a:pPr>
              <a:buNone/>
            </a:pPr>
            <a:r>
              <a:rPr lang="it-IT" dirty="0"/>
              <a:t>Forti contrasti cromatici</a:t>
            </a:r>
          </a:p>
          <a:p>
            <a:pPr>
              <a:buNone/>
            </a:pPr>
            <a:r>
              <a:rPr lang="it-IT" dirty="0"/>
              <a:t>Eccitazione innaturale del SNC</a:t>
            </a:r>
          </a:p>
          <a:p>
            <a:pPr>
              <a:buNone/>
            </a:pPr>
            <a:r>
              <a:rPr lang="it-IT" dirty="0"/>
              <a:t>Non gradualità dello stimolo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COSTRUZIONE DELLA REALTA’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/>
              <a:t>In tutte le attività motorie, il livello </a:t>
            </a:r>
            <a:r>
              <a:rPr lang="it-IT" dirty="0" smtClean="0"/>
              <a:t>di consapevolezza </a:t>
            </a:r>
          </a:p>
          <a:p>
            <a:pPr algn="ctr">
              <a:buNone/>
            </a:pPr>
            <a:r>
              <a:rPr lang="it-IT" dirty="0" smtClean="0"/>
              <a:t>del </a:t>
            </a:r>
            <a:r>
              <a:rPr lang="it-IT" dirty="0"/>
              <a:t>corpo </a:t>
            </a:r>
            <a:endParaRPr lang="it-IT" dirty="0" smtClean="0"/>
          </a:p>
          <a:p>
            <a:pPr algn="ctr">
              <a:buNone/>
            </a:pPr>
            <a:r>
              <a:rPr lang="it-IT" dirty="0" smtClean="0"/>
              <a:t>dello </a:t>
            </a:r>
            <a:r>
              <a:rPr lang="it-IT" dirty="0"/>
              <a:t>spazio </a:t>
            </a:r>
            <a:endParaRPr lang="it-IT" dirty="0" smtClean="0"/>
          </a:p>
          <a:p>
            <a:pPr algn="ctr">
              <a:buNone/>
            </a:pPr>
            <a:r>
              <a:rPr lang="it-IT" dirty="0" smtClean="0"/>
              <a:t>e</a:t>
            </a:r>
            <a:endParaRPr lang="it-IT" dirty="0"/>
          </a:p>
          <a:p>
            <a:pPr algn="ctr">
              <a:buNone/>
            </a:pPr>
            <a:r>
              <a:rPr lang="it-IT" dirty="0"/>
              <a:t>del </a:t>
            </a:r>
            <a:r>
              <a:rPr lang="it-IT" dirty="0" smtClean="0"/>
              <a:t>tempo</a:t>
            </a:r>
          </a:p>
          <a:p>
            <a:pPr algn="ctr">
              <a:buNone/>
            </a:pPr>
            <a:r>
              <a:rPr lang="it-IT" dirty="0" smtClean="0"/>
              <a:t> </a:t>
            </a:r>
            <a:r>
              <a:rPr lang="it-IT" dirty="0"/>
              <a:t>costituisce un </a:t>
            </a:r>
            <a:r>
              <a:rPr lang="it-IT" dirty="0" smtClean="0"/>
              <a:t>elemento fondamentale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Si </a:t>
            </a:r>
            <a:r>
              <a:rPr lang="it-IT" dirty="0"/>
              <a:t>riferiscono all’attività degli organi di senso (analizzatori) </a:t>
            </a:r>
            <a:r>
              <a:rPr lang="it-IT" dirty="0" smtClean="0"/>
              <a:t>e comprendono </a:t>
            </a:r>
            <a:r>
              <a:rPr lang="it-IT" dirty="0"/>
              <a:t>in forma semplice o combinata, la capacità </a:t>
            </a:r>
            <a:r>
              <a:rPr lang="it-IT" dirty="0" smtClean="0"/>
              <a:t>di discriminazione </a:t>
            </a:r>
            <a:r>
              <a:rPr lang="it-IT" dirty="0"/>
              <a:t>VISIVA,UDITIVA,TATTILE,LABIRINTICA </a:t>
            </a:r>
            <a:r>
              <a:rPr lang="it-IT" dirty="0" smtClean="0"/>
              <a:t>E CINESTETICA</a:t>
            </a:r>
            <a:r>
              <a:rPr lang="it-IT" dirty="0"/>
              <a:t>.</a:t>
            </a:r>
          </a:p>
          <a:p>
            <a:pPr>
              <a:buNone/>
            </a:pPr>
            <a:r>
              <a:rPr lang="it-IT" dirty="0"/>
              <a:t>Queste capacità sono </a:t>
            </a:r>
            <a:r>
              <a:rPr lang="it-IT" dirty="0" smtClean="0"/>
              <a:t>all’origine della consapevolezza</a:t>
            </a:r>
            <a:endParaRPr lang="it-IT" dirty="0"/>
          </a:p>
          <a:p>
            <a:pPr>
              <a:buNone/>
            </a:pPr>
            <a:r>
              <a:rPr lang="it-IT" dirty="0"/>
              <a:t>del CORPO dello </a:t>
            </a:r>
            <a:r>
              <a:rPr lang="it-IT" dirty="0" smtClean="0"/>
              <a:t>SPAZIO del </a:t>
            </a:r>
            <a:r>
              <a:rPr lang="it-IT" dirty="0"/>
              <a:t>TEMPO </a:t>
            </a:r>
            <a:r>
              <a:rPr lang="it-IT" dirty="0" smtClean="0"/>
              <a:t>e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/>
              <a:t>dell’AMBIENTE (rapporto con gli oggetti e con gli altri)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CAPACITA’ SENSO PERCETTIVE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400" dirty="0"/>
          </a:p>
          <a:p>
            <a:pPr algn="r">
              <a:buNone/>
            </a:pPr>
            <a:r>
              <a:rPr lang="it-IT" sz="2400" dirty="0" smtClean="0"/>
              <a:t>							</a:t>
            </a:r>
            <a:endParaRPr lang="it-IT" sz="2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ANALIZZATORE CINESTESICO</a:t>
            </a:r>
          </a:p>
        </p:txBody>
      </p:sp>
      <p:sp>
        <p:nvSpPr>
          <p:cNvPr id="4" name="Arrotonda singolo angolo rettangolo 3"/>
          <p:cNvSpPr/>
          <p:nvPr/>
        </p:nvSpPr>
        <p:spPr>
          <a:xfrm>
            <a:off x="142844" y="3429000"/>
            <a:ext cx="4357718" cy="242889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QUANDO ? </a:t>
            </a:r>
            <a:endParaRPr lang="it-IT" dirty="0" smtClean="0"/>
          </a:p>
          <a:p>
            <a:r>
              <a:rPr lang="it-IT" dirty="0" smtClean="0"/>
              <a:t> In </a:t>
            </a:r>
            <a:r>
              <a:rPr lang="it-IT" dirty="0"/>
              <a:t>tutti i processi motori per percepire </a:t>
            </a:r>
            <a:r>
              <a:rPr lang="it-IT" dirty="0" smtClean="0"/>
              <a:t>il grado </a:t>
            </a:r>
            <a:r>
              <a:rPr lang="it-IT" dirty="0"/>
              <a:t>di tensione muscolare e gli </a:t>
            </a:r>
            <a:r>
              <a:rPr lang="it-IT" dirty="0" smtClean="0"/>
              <a:t>angoli tra </a:t>
            </a:r>
            <a:r>
              <a:rPr lang="it-IT" dirty="0"/>
              <a:t>le varie parti del corpo</a:t>
            </a:r>
          </a:p>
        </p:txBody>
      </p:sp>
      <p:sp>
        <p:nvSpPr>
          <p:cNvPr id="5" name="Ovale 4"/>
          <p:cNvSpPr/>
          <p:nvPr/>
        </p:nvSpPr>
        <p:spPr>
          <a:xfrm>
            <a:off x="6572264" y="1571612"/>
            <a:ext cx="2428892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DOVE?</a:t>
            </a:r>
          </a:p>
          <a:p>
            <a:r>
              <a:rPr lang="it-IT" dirty="0"/>
              <a:t>Propriocettori,</a:t>
            </a:r>
          </a:p>
          <a:p>
            <a:r>
              <a:rPr lang="it-IT" dirty="0"/>
              <a:t>muscoli,tendini</a:t>
            </a:r>
          </a:p>
          <a:p>
            <a:r>
              <a:rPr lang="it-IT" dirty="0"/>
              <a:t>legamenti e</a:t>
            </a:r>
          </a:p>
          <a:p>
            <a:r>
              <a:rPr lang="it-IT" dirty="0"/>
              <a:t>QUANDO ? articolazioni</a:t>
            </a:r>
          </a:p>
        </p:txBody>
      </p:sp>
      <p:sp>
        <p:nvSpPr>
          <p:cNvPr id="6" name="Dati 5"/>
          <p:cNvSpPr/>
          <p:nvPr/>
        </p:nvSpPr>
        <p:spPr>
          <a:xfrm>
            <a:off x="642910" y="1571612"/>
            <a:ext cx="4500594" cy="164307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COSA?</a:t>
            </a:r>
          </a:p>
          <a:p>
            <a:r>
              <a:rPr lang="it-IT" dirty="0"/>
              <a:t>Distanza ed altezza degli oggetti</a:t>
            </a:r>
          </a:p>
          <a:p>
            <a:r>
              <a:rPr lang="it-IT" dirty="0"/>
              <a:t>direzione e velocità senso muscolare</a:t>
            </a:r>
          </a:p>
          <a:p>
            <a:r>
              <a:rPr lang="it-IT" dirty="0"/>
              <a:t>dello spazio e del tempo</a:t>
            </a:r>
          </a:p>
        </p:txBody>
      </p:sp>
      <p:sp>
        <p:nvSpPr>
          <p:cNvPr id="7" name="Cilindro 6"/>
          <p:cNvSpPr/>
          <p:nvPr/>
        </p:nvSpPr>
        <p:spPr>
          <a:xfrm>
            <a:off x="5857884" y="4143380"/>
            <a:ext cx="2857520" cy="271462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PROPRIETA’</a:t>
            </a:r>
          </a:p>
          <a:p>
            <a:r>
              <a:rPr lang="it-IT" dirty="0"/>
              <a:t>Maggiore capacità</a:t>
            </a:r>
          </a:p>
          <a:p>
            <a:r>
              <a:rPr lang="it-IT" dirty="0"/>
              <a:t>di differenziazione</a:t>
            </a:r>
          </a:p>
          <a:p>
            <a:r>
              <a:rPr lang="it-IT" dirty="0"/>
              <a:t>e di conduzione dei</a:t>
            </a:r>
          </a:p>
          <a:p>
            <a:r>
              <a:rPr lang="it-IT" dirty="0"/>
              <a:t>segnali nervosi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ANALIZZATORE TATTILE</a:t>
            </a:r>
          </a:p>
        </p:txBody>
      </p:sp>
      <p:sp>
        <p:nvSpPr>
          <p:cNvPr id="5" name="Nastro perforato 4"/>
          <p:cNvSpPr/>
          <p:nvPr/>
        </p:nvSpPr>
        <p:spPr>
          <a:xfrm>
            <a:off x="214282" y="1357298"/>
            <a:ext cx="3000396" cy="235745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COSA?</a:t>
            </a:r>
          </a:p>
          <a:p>
            <a:r>
              <a:rPr lang="it-IT" dirty="0"/>
              <a:t>Informazioni sulla forma e superficie</a:t>
            </a:r>
          </a:p>
          <a:p>
            <a:r>
              <a:rPr lang="it-IT" dirty="0"/>
              <a:t>degli oggetti toccati e manipolati</a:t>
            </a:r>
          </a:p>
        </p:txBody>
      </p:sp>
      <p:sp>
        <p:nvSpPr>
          <p:cNvPr id="6" name="Unità di visualizzazione grafica 5"/>
          <p:cNvSpPr/>
          <p:nvPr/>
        </p:nvSpPr>
        <p:spPr>
          <a:xfrm>
            <a:off x="5357818" y="1214422"/>
            <a:ext cx="2500330" cy="2143140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DOVE?</a:t>
            </a:r>
          </a:p>
          <a:p>
            <a:r>
              <a:rPr lang="it-IT" dirty="0"/>
              <a:t>Nella cute a</a:t>
            </a:r>
          </a:p>
          <a:p>
            <a:r>
              <a:rPr lang="it-IT" dirty="0"/>
              <a:t>diretto contatto</a:t>
            </a:r>
          </a:p>
          <a:p>
            <a:r>
              <a:rPr lang="it-IT" dirty="0"/>
              <a:t>con l’esterno</a:t>
            </a:r>
          </a:p>
        </p:txBody>
      </p:sp>
      <p:sp>
        <p:nvSpPr>
          <p:cNvPr id="7" name="Esplosione 1 6"/>
          <p:cNvSpPr/>
          <p:nvPr/>
        </p:nvSpPr>
        <p:spPr>
          <a:xfrm>
            <a:off x="857224" y="3643314"/>
            <a:ext cx="4429156" cy="321468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QUANDO ?</a:t>
            </a:r>
          </a:p>
          <a:p>
            <a:r>
              <a:rPr lang="it-IT" dirty="0"/>
              <a:t>In tutti i processi motori</a:t>
            </a:r>
          </a:p>
          <a:p>
            <a:r>
              <a:rPr lang="it-IT" dirty="0"/>
              <a:t>che avvengono in contatto immediato</a:t>
            </a:r>
          </a:p>
          <a:p>
            <a:r>
              <a:rPr lang="it-IT" dirty="0"/>
              <a:t>con l’ambiente</a:t>
            </a:r>
          </a:p>
        </p:txBody>
      </p:sp>
      <p:sp>
        <p:nvSpPr>
          <p:cNvPr id="8" name="Pergamena 1 7"/>
          <p:cNvSpPr/>
          <p:nvPr/>
        </p:nvSpPr>
        <p:spPr>
          <a:xfrm>
            <a:off x="5286380" y="3643314"/>
            <a:ext cx="3643338" cy="307183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PROPRIETA’</a:t>
            </a:r>
          </a:p>
          <a:p>
            <a:r>
              <a:rPr lang="it-IT" dirty="0"/>
              <a:t>Stabilità della presa di</a:t>
            </a:r>
          </a:p>
          <a:p>
            <a:r>
              <a:rPr lang="it-IT" dirty="0"/>
              <a:t>qualsiasi oggetto e per</a:t>
            </a:r>
          </a:p>
          <a:p>
            <a:r>
              <a:rPr lang="it-IT" dirty="0"/>
              <a:t>l’appoggio di parte o di</a:t>
            </a:r>
          </a:p>
          <a:p>
            <a:r>
              <a:rPr lang="it-IT" dirty="0"/>
              <a:t>tutto il corpo su qualsiasi</a:t>
            </a:r>
          </a:p>
          <a:p>
            <a:r>
              <a:rPr lang="it-IT" dirty="0"/>
              <a:t>superficie. Invia segnali</a:t>
            </a:r>
          </a:p>
          <a:p>
            <a:r>
              <a:rPr lang="it-IT" dirty="0"/>
              <a:t>relativi alla resistenza</a:t>
            </a:r>
          </a:p>
          <a:p>
            <a:r>
              <a:rPr lang="it-IT" dirty="0"/>
              <a:t>dell’aria e dell’acqua.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ANALIZZATORE STATICO DINAMICO</a:t>
            </a:r>
          </a:p>
        </p:txBody>
      </p:sp>
      <p:sp>
        <p:nvSpPr>
          <p:cNvPr id="4" name="Ritaglia angolo diagonale rettangolo 3"/>
          <p:cNvSpPr/>
          <p:nvPr/>
        </p:nvSpPr>
        <p:spPr>
          <a:xfrm>
            <a:off x="0" y="1484784"/>
            <a:ext cx="3786182" cy="250033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COSA?</a:t>
            </a:r>
          </a:p>
          <a:p>
            <a:r>
              <a:rPr lang="it-IT" dirty="0"/>
              <a:t>Posizione della testa nel campo</a:t>
            </a:r>
          </a:p>
          <a:p>
            <a:r>
              <a:rPr lang="it-IT" dirty="0"/>
              <a:t>gravitazionale terrestre.</a:t>
            </a:r>
          </a:p>
          <a:p>
            <a:r>
              <a:rPr lang="it-IT" dirty="0"/>
              <a:t>Direzione ed accelerazione dei movimenti</a:t>
            </a:r>
          </a:p>
          <a:p>
            <a:r>
              <a:rPr lang="it-IT" dirty="0"/>
              <a:t>Orientamento nello spazio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142844" y="4500570"/>
            <a:ext cx="5786478" cy="23574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QUANDO ?</a:t>
            </a:r>
          </a:p>
          <a:p>
            <a:r>
              <a:rPr lang="it-IT" dirty="0"/>
              <a:t>In tutti i processi motori che avvengono</a:t>
            </a:r>
          </a:p>
          <a:p>
            <a:r>
              <a:rPr lang="it-IT" dirty="0"/>
              <a:t>in situazioni di equilibrio, nelle rotazioni</a:t>
            </a:r>
          </a:p>
          <a:p>
            <a:r>
              <a:rPr lang="it-IT" dirty="0"/>
              <a:t>e avvitamenti</a:t>
            </a:r>
          </a:p>
        </p:txBody>
      </p:sp>
      <p:sp>
        <p:nvSpPr>
          <p:cNvPr id="7" name="Dati 6"/>
          <p:cNvSpPr/>
          <p:nvPr/>
        </p:nvSpPr>
        <p:spPr>
          <a:xfrm>
            <a:off x="6000760" y="1142984"/>
            <a:ext cx="2571768" cy="242889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DOVE?</a:t>
            </a:r>
          </a:p>
          <a:p>
            <a:r>
              <a:rPr lang="it-IT" dirty="0"/>
              <a:t>Nel labirinto,</a:t>
            </a:r>
          </a:p>
          <a:p>
            <a:r>
              <a:rPr lang="it-IT" dirty="0"/>
              <a:t>parte non uditiva</a:t>
            </a:r>
          </a:p>
          <a:p>
            <a:r>
              <a:rPr lang="it-IT" dirty="0"/>
              <a:t>dell’orecchio</a:t>
            </a:r>
          </a:p>
          <a:p>
            <a:r>
              <a:rPr lang="it-IT" dirty="0"/>
              <a:t>interno</a:t>
            </a:r>
          </a:p>
        </p:txBody>
      </p:sp>
      <p:sp>
        <p:nvSpPr>
          <p:cNvPr id="8" name="Memoria interna 7"/>
          <p:cNvSpPr/>
          <p:nvPr/>
        </p:nvSpPr>
        <p:spPr>
          <a:xfrm>
            <a:off x="6429388" y="3714752"/>
            <a:ext cx="2714612" cy="3143248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PROPRIETA’</a:t>
            </a:r>
          </a:p>
          <a:p>
            <a:r>
              <a:rPr lang="it-IT" dirty="0" err="1"/>
              <a:t>Equilibrio-effetti</a:t>
            </a:r>
            <a:endParaRPr lang="it-IT" dirty="0"/>
          </a:p>
          <a:p>
            <a:r>
              <a:rPr lang="it-IT" dirty="0"/>
              <a:t>negativi sulla</a:t>
            </a:r>
          </a:p>
          <a:p>
            <a:r>
              <a:rPr lang="it-IT" dirty="0"/>
              <a:t>coordinazione motoria</a:t>
            </a:r>
          </a:p>
          <a:p>
            <a:r>
              <a:rPr lang="it-IT" dirty="0"/>
              <a:t>quando avvengono</a:t>
            </a:r>
          </a:p>
          <a:p>
            <a:r>
              <a:rPr lang="it-IT" dirty="0"/>
              <a:t>movimenti</a:t>
            </a:r>
          </a:p>
          <a:p>
            <a:r>
              <a:rPr lang="it-IT" dirty="0"/>
              <a:t>destabilizzanti</a:t>
            </a:r>
          </a:p>
          <a:p>
            <a:r>
              <a:rPr lang="it-IT" dirty="0"/>
              <a:t>(capovolte rotolamenti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ANALIZZATORE OTTICO</a:t>
            </a:r>
          </a:p>
        </p:txBody>
      </p:sp>
      <p:sp>
        <p:nvSpPr>
          <p:cNvPr id="5" name="Dati 4"/>
          <p:cNvSpPr/>
          <p:nvPr/>
        </p:nvSpPr>
        <p:spPr>
          <a:xfrm>
            <a:off x="214282" y="1285860"/>
            <a:ext cx="3429024" cy="271464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COSA?</a:t>
            </a:r>
          </a:p>
          <a:p>
            <a:r>
              <a:rPr lang="it-IT" dirty="0"/>
              <a:t>Informazione su luce,ombra,forma e colore</a:t>
            </a:r>
          </a:p>
          <a:p>
            <a:r>
              <a:rPr lang="it-IT" dirty="0"/>
              <a:t>degli oggetti, spazio profondità ed ampiezza</a:t>
            </a:r>
          </a:p>
          <a:p>
            <a:r>
              <a:rPr lang="it-IT" dirty="0"/>
              <a:t>senso del movimento distanza</a:t>
            </a:r>
          </a:p>
        </p:txBody>
      </p:sp>
      <p:sp>
        <p:nvSpPr>
          <p:cNvPr id="6" name="Arrotonda singolo angolo rettangolo 5"/>
          <p:cNvSpPr/>
          <p:nvPr/>
        </p:nvSpPr>
        <p:spPr>
          <a:xfrm>
            <a:off x="0" y="4357694"/>
            <a:ext cx="4429124" cy="2357454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QUANDO ?</a:t>
            </a:r>
          </a:p>
          <a:p>
            <a:r>
              <a:rPr lang="it-IT" dirty="0"/>
              <a:t>In tutti i processi motori propri e degli altri</a:t>
            </a:r>
          </a:p>
          <a:p>
            <a:r>
              <a:rPr lang="it-IT" dirty="0"/>
              <a:t>Rapporto tra il proprio corpo e l’ambiente</a:t>
            </a:r>
          </a:p>
        </p:txBody>
      </p:sp>
      <p:sp>
        <p:nvSpPr>
          <p:cNvPr id="9" name="Triangolo isoscele 8"/>
          <p:cNvSpPr/>
          <p:nvPr/>
        </p:nvSpPr>
        <p:spPr>
          <a:xfrm>
            <a:off x="4429124" y="1357298"/>
            <a:ext cx="3000396" cy="250033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DOVE?</a:t>
            </a:r>
          </a:p>
          <a:p>
            <a:r>
              <a:rPr lang="it-IT" dirty="0"/>
              <a:t>Nella retina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143504" y="4500570"/>
            <a:ext cx="4000496" cy="2357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PROPRIETA’</a:t>
            </a:r>
          </a:p>
          <a:p>
            <a:r>
              <a:rPr lang="it-IT" dirty="0"/>
              <a:t>Ruolo particolare</a:t>
            </a:r>
          </a:p>
          <a:p>
            <a:r>
              <a:rPr lang="it-IT" dirty="0"/>
              <a:t>nell’apprendimento</a:t>
            </a:r>
          </a:p>
          <a:p>
            <a:r>
              <a:rPr lang="it-IT" dirty="0"/>
              <a:t>dei movimenti,</a:t>
            </a:r>
          </a:p>
          <a:p>
            <a:r>
              <a:rPr lang="it-IT" dirty="0"/>
              <a:t>basandosi su di esso</a:t>
            </a:r>
          </a:p>
          <a:p>
            <a:r>
              <a:rPr lang="it-IT" dirty="0"/>
              <a:t>si fornisce un</a:t>
            </a:r>
          </a:p>
          <a:p>
            <a:r>
              <a:rPr lang="it-IT" dirty="0"/>
              <a:t>“modello”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ANALIZZATORE ACUSTICO</a:t>
            </a:r>
          </a:p>
        </p:txBody>
      </p:sp>
      <p:sp>
        <p:nvSpPr>
          <p:cNvPr id="4" name="Pergamena 1 3"/>
          <p:cNvSpPr/>
          <p:nvPr/>
        </p:nvSpPr>
        <p:spPr>
          <a:xfrm>
            <a:off x="214282" y="1214422"/>
            <a:ext cx="4786346" cy="24288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COSA?</a:t>
            </a:r>
          </a:p>
          <a:p>
            <a:r>
              <a:rPr lang="it-IT" dirty="0"/>
              <a:t>Segnali acustici prodotti dal processo motorio</a:t>
            </a:r>
          </a:p>
          <a:p>
            <a:r>
              <a:rPr lang="it-IT" dirty="0"/>
              <a:t>o ad esso collegati</a:t>
            </a:r>
          </a:p>
          <a:p>
            <a:r>
              <a:rPr lang="it-IT" dirty="0"/>
              <a:t>ritmo motorio</a:t>
            </a:r>
          </a:p>
        </p:txBody>
      </p:sp>
      <p:sp>
        <p:nvSpPr>
          <p:cNvPr id="5" name="Ovale 4"/>
          <p:cNvSpPr/>
          <p:nvPr/>
        </p:nvSpPr>
        <p:spPr>
          <a:xfrm>
            <a:off x="500034" y="4286256"/>
            <a:ext cx="4000528" cy="2571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QUANDO ? interno</a:t>
            </a:r>
          </a:p>
          <a:p>
            <a:r>
              <a:rPr lang="it-IT" dirty="0"/>
              <a:t>In tutti i processi motori per avvertire il</a:t>
            </a:r>
          </a:p>
          <a:p>
            <a:r>
              <a:rPr lang="it-IT" dirty="0"/>
              <a:t>ritmo esecutivo e l’impatto dell’azione</a:t>
            </a:r>
          </a:p>
          <a:p>
            <a:r>
              <a:rPr lang="it-IT" dirty="0"/>
              <a:t>sull’ambiente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6572264" y="1428736"/>
            <a:ext cx="2286016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DOVE?</a:t>
            </a:r>
          </a:p>
          <a:p>
            <a:r>
              <a:rPr lang="it-IT" dirty="0"/>
              <a:t>Nella coclea,</a:t>
            </a:r>
          </a:p>
          <a:p>
            <a:r>
              <a:rPr lang="it-IT" dirty="0"/>
              <a:t>parte uditiva</a:t>
            </a:r>
          </a:p>
          <a:p>
            <a:r>
              <a:rPr lang="it-IT" dirty="0"/>
              <a:t>dell’orecchio</a:t>
            </a:r>
          </a:p>
          <a:p>
            <a:r>
              <a:rPr lang="it-IT" dirty="0" smtClean="0"/>
              <a:t> </a:t>
            </a:r>
            <a:r>
              <a:rPr lang="it-IT" dirty="0"/>
              <a:t>interno</a:t>
            </a:r>
          </a:p>
        </p:txBody>
      </p:sp>
      <p:sp>
        <p:nvSpPr>
          <p:cNvPr id="7" name="Disco magnetico 6"/>
          <p:cNvSpPr/>
          <p:nvPr/>
        </p:nvSpPr>
        <p:spPr>
          <a:xfrm>
            <a:off x="5000628" y="4071942"/>
            <a:ext cx="3857652" cy="278605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PROPRIETA’</a:t>
            </a:r>
          </a:p>
          <a:p>
            <a:r>
              <a:rPr lang="it-IT" dirty="0"/>
              <a:t>Grande importanza</a:t>
            </a:r>
          </a:p>
          <a:p>
            <a:r>
              <a:rPr lang="it-IT" dirty="0"/>
              <a:t>nella recezione e nella</a:t>
            </a:r>
          </a:p>
          <a:p>
            <a:r>
              <a:rPr lang="it-IT" dirty="0"/>
              <a:t>trasmissione di impulsi</a:t>
            </a:r>
          </a:p>
          <a:p>
            <a:r>
              <a:rPr lang="it-IT" dirty="0"/>
              <a:t>dinamici di incitamento</a:t>
            </a:r>
          </a:p>
          <a:p>
            <a:r>
              <a:rPr lang="it-IT" dirty="0"/>
              <a:t>e nelle informazioni</a:t>
            </a:r>
          </a:p>
          <a:p>
            <a:r>
              <a:rPr lang="it-IT" dirty="0"/>
              <a:t>verbali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it-IT" dirty="0"/>
          </a:p>
        </p:txBody>
      </p:sp>
      <p:sp>
        <p:nvSpPr>
          <p:cNvPr id="5" name="Stella a 7 punte 4"/>
          <p:cNvSpPr/>
          <p:nvPr/>
        </p:nvSpPr>
        <p:spPr>
          <a:xfrm>
            <a:off x="0" y="142852"/>
            <a:ext cx="3000396" cy="292893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SCHEMI MOTORI</a:t>
            </a:r>
          </a:p>
          <a:p>
            <a:r>
              <a:rPr lang="it-IT" dirty="0" err="1"/>
              <a:t>DI</a:t>
            </a:r>
            <a:r>
              <a:rPr lang="it-IT" dirty="0"/>
              <a:t> BASE</a:t>
            </a:r>
          </a:p>
        </p:txBody>
      </p:sp>
      <p:sp>
        <p:nvSpPr>
          <p:cNvPr id="7" name="Stella a 7 punte 6"/>
          <p:cNvSpPr/>
          <p:nvPr/>
        </p:nvSpPr>
        <p:spPr>
          <a:xfrm>
            <a:off x="5286380" y="0"/>
            <a:ext cx="3500462" cy="307183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CAPACITA’</a:t>
            </a:r>
          </a:p>
          <a:p>
            <a:r>
              <a:rPr lang="it-IT" dirty="0"/>
              <a:t>MOTORIE</a:t>
            </a:r>
          </a:p>
        </p:txBody>
      </p:sp>
      <p:sp>
        <p:nvSpPr>
          <p:cNvPr id="8" name="Stella a 7 punte 7"/>
          <p:cNvSpPr/>
          <p:nvPr/>
        </p:nvSpPr>
        <p:spPr>
          <a:xfrm>
            <a:off x="2714612" y="2428868"/>
            <a:ext cx="3857652" cy="292893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MOBILITA’</a:t>
            </a:r>
          </a:p>
          <a:p>
            <a:r>
              <a:rPr lang="it-IT" dirty="0"/>
              <a:t>ARTICOLARE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Azioni </a:t>
            </a:r>
            <a:r>
              <a:rPr lang="it-IT" dirty="0"/>
              <a:t>motorie con una struttura semplice</a:t>
            </a:r>
          </a:p>
          <a:p>
            <a:pPr>
              <a:buNone/>
            </a:pPr>
            <a:r>
              <a:rPr lang="it-IT" dirty="0"/>
              <a:t>derivano dalla motricità che l’uomo ha</a:t>
            </a:r>
          </a:p>
          <a:p>
            <a:pPr>
              <a:buNone/>
            </a:pPr>
            <a:r>
              <a:rPr lang="it-IT" dirty="0"/>
              <a:t>utilizzato nel corso della sua evoluzione</a:t>
            </a:r>
          </a:p>
          <a:p>
            <a:pPr>
              <a:buNone/>
            </a:pPr>
            <a:r>
              <a:rPr lang="it-IT" dirty="0"/>
              <a:t>per garantirsi la </a:t>
            </a:r>
            <a:r>
              <a:rPr lang="it-IT" dirty="0" smtClean="0"/>
              <a:t>sopravvivenza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SCHEMI MOTORI </a:t>
            </a:r>
            <a:r>
              <a:rPr lang="it-IT" dirty="0" err="1" smtClean="0"/>
              <a:t>DI</a:t>
            </a:r>
            <a:r>
              <a:rPr lang="it-IT" dirty="0" smtClean="0"/>
              <a:t> BASE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rc_mi" descr="http://www.my-personaltrainer.it/allenamento/capacita-coordinative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E2C-23CF-4FEB-A974-9E364DCB430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Roberto Tasciotti</a:t>
            </a:r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SCHEMI MOTORI </a:t>
            </a:r>
            <a:r>
              <a:rPr lang="it-IT" dirty="0" smtClean="0"/>
              <a:t>E POSTURALI</a:t>
            </a:r>
            <a:endParaRPr lang="it-IT" dirty="0"/>
          </a:p>
        </p:txBody>
      </p:sp>
      <p:sp>
        <p:nvSpPr>
          <p:cNvPr id="4" name="Pergamena 1 3"/>
          <p:cNvSpPr/>
          <p:nvPr/>
        </p:nvSpPr>
        <p:spPr>
          <a:xfrm>
            <a:off x="142844" y="1214422"/>
            <a:ext cx="4214842" cy="507209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dirty="0"/>
              <a:t>MOTORI</a:t>
            </a:r>
          </a:p>
          <a:p>
            <a:r>
              <a:rPr lang="it-IT" sz="2800" dirty="0"/>
              <a:t>• Camminare</a:t>
            </a:r>
          </a:p>
          <a:p>
            <a:r>
              <a:rPr lang="it-IT" sz="2800" dirty="0"/>
              <a:t>• Correre</a:t>
            </a:r>
          </a:p>
          <a:p>
            <a:r>
              <a:rPr lang="it-IT" sz="2800" dirty="0"/>
              <a:t>• Saltare</a:t>
            </a:r>
          </a:p>
          <a:p>
            <a:r>
              <a:rPr lang="it-IT" sz="2800" dirty="0"/>
              <a:t>• Afferrare</a:t>
            </a:r>
          </a:p>
          <a:p>
            <a:r>
              <a:rPr lang="it-IT" sz="2800" dirty="0"/>
              <a:t>• Lanciare</a:t>
            </a:r>
          </a:p>
          <a:p>
            <a:r>
              <a:rPr lang="it-IT" sz="2800" dirty="0"/>
              <a:t>• Calciare</a:t>
            </a:r>
          </a:p>
          <a:p>
            <a:r>
              <a:rPr lang="it-IT" sz="2800" dirty="0"/>
              <a:t>• Rotolare</a:t>
            </a:r>
          </a:p>
          <a:p>
            <a:r>
              <a:rPr lang="it-IT" sz="2800" dirty="0"/>
              <a:t>• Strisciare</a:t>
            </a:r>
          </a:p>
          <a:p>
            <a:r>
              <a:rPr lang="it-IT" sz="2800" dirty="0"/>
              <a:t>• Arrampicarsi</a:t>
            </a:r>
          </a:p>
        </p:txBody>
      </p:sp>
      <p:sp>
        <p:nvSpPr>
          <p:cNvPr id="5" name="Pergamena 1 4"/>
          <p:cNvSpPr/>
          <p:nvPr/>
        </p:nvSpPr>
        <p:spPr>
          <a:xfrm>
            <a:off x="5072066" y="1428736"/>
            <a:ext cx="4214842" cy="500066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dirty="0"/>
              <a:t>POSTURALI</a:t>
            </a:r>
          </a:p>
          <a:p>
            <a:r>
              <a:rPr lang="it-IT" sz="2800" dirty="0"/>
              <a:t>• Flettere</a:t>
            </a:r>
          </a:p>
          <a:p>
            <a:r>
              <a:rPr lang="it-IT" sz="2800" dirty="0"/>
              <a:t>• Piegare</a:t>
            </a:r>
          </a:p>
          <a:p>
            <a:r>
              <a:rPr lang="it-IT" sz="2800" dirty="0"/>
              <a:t>• Addurre</a:t>
            </a:r>
          </a:p>
          <a:p>
            <a:r>
              <a:rPr lang="it-IT" sz="2800" dirty="0"/>
              <a:t>• Abdurre</a:t>
            </a:r>
          </a:p>
          <a:p>
            <a:r>
              <a:rPr lang="it-IT" sz="2800" dirty="0"/>
              <a:t>• Ruotare</a:t>
            </a:r>
          </a:p>
          <a:p>
            <a:r>
              <a:rPr lang="it-IT" sz="2800" dirty="0"/>
              <a:t>• Slanciare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5257800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LOCOMOTORI</a:t>
            </a:r>
            <a:endParaRPr lang="it-IT" dirty="0"/>
          </a:p>
          <a:p>
            <a:pPr>
              <a:buNone/>
            </a:pPr>
            <a:r>
              <a:rPr lang="it-IT" dirty="0"/>
              <a:t>Legati alla capacità di </a:t>
            </a:r>
            <a:r>
              <a:rPr lang="it-IT" dirty="0" smtClean="0"/>
              <a:t>muoversi dinamicamente </a:t>
            </a:r>
            <a:r>
              <a:rPr lang="it-IT" dirty="0"/>
              <a:t>nell’ambiente con tutta </a:t>
            </a:r>
            <a:r>
              <a:rPr lang="it-IT" dirty="0" smtClean="0"/>
              <a:t>la massa </a:t>
            </a:r>
            <a:r>
              <a:rPr lang="it-IT" dirty="0"/>
              <a:t>corporea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(camminare,correre,arrampicarsi, saltare</a:t>
            </a:r>
            <a:r>
              <a:rPr lang="it-IT" dirty="0"/>
              <a:t>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SCHEMI MOTORI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NON </a:t>
            </a:r>
            <a:r>
              <a:rPr lang="it-IT" dirty="0"/>
              <a:t>LOCOMOTORI</a:t>
            </a:r>
          </a:p>
          <a:p>
            <a:pPr>
              <a:buNone/>
            </a:pPr>
            <a:r>
              <a:rPr lang="it-IT" dirty="0"/>
              <a:t>Riguardano tutti i movimenti propulsivi e </a:t>
            </a:r>
            <a:r>
              <a:rPr lang="it-IT" dirty="0" smtClean="0"/>
              <a:t>di definizione </a:t>
            </a:r>
            <a:r>
              <a:rPr lang="it-IT" dirty="0"/>
              <a:t>di traiettorie di oggetti come </a:t>
            </a:r>
            <a:r>
              <a:rPr lang="it-IT" dirty="0" smtClean="0"/>
              <a:t>la palla </a:t>
            </a:r>
            <a:r>
              <a:rPr lang="it-IT" dirty="0"/>
              <a:t>o l’uso di una racchetta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(</a:t>
            </a:r>
            <a:r>
              <a:rPr lang="it-IT" dirty="0"/>
              <a:t>Lanciare, afferrare,calciare, colpire)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SCHEMI MOTORI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buNone/>
            </a:pP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dirty="0"/>
              <a:t>STABILITA’</a:t>
            </a:r>
          </a:p>
          <a:p>
            <a:pPr>
              <a:buNone/>
            </a:pPr>
            <a:r>
              <a:rPr lang="it-IT" dirty="0"/>
              <a:t>Principalmente legati alla capacità di</a:t>
            </a:r>
          </a:p>
          <a:p>
            <a:pPr>
              <a:buNone/>
            </a:pPr>
            <a:r>
              <a:rPr lang="it-IT" dirty="0"/>
              <a:t>controllo delle forze di gravità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(</a:t>
            </a:r>
            <a:r>
              <a:rPr lang="it-IT" dirty="0"/>
              <a:t>Rotolare,camminare in </a:t>
            </a:r>
            <a:r>
              <a:rPr lang="it-IT" dirty="0" smtClean="0"/>
              <a:t>equilibrio,girarsi, appendersi</a:t>
            </a:r>
            <a:r>
              <a:rPr lang="it-IT" dirty="0"/>
              <a:t>)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SCHEMI MOTORI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Sono </a:t>
            </a:r>
            <a:r>
              <a:rPr lang="it-IT" dirty="0"/>
              <a:t>disponibilità motorie individuali, presupposti</a:t>
            </a:r>
          </a:p>
          <a:p>
            <a:pPr>
              <a:buNone/>
            </a:pPr>
            <a:r>
              <a:rPr lang="it-IT" dirty="0"/>
              <a:t>per l’apprendimento di qualsiasi </a:t>
            </a:r>
            <a:r>
              <a:rPr lang="it-IT" dirty="0" smtClean="0"/>
              <a:t>azione motoria</a:t>
            </a:r>
            <a:endParaRPr lang="it-IT" dirty="0"/>
          </a:p>
          <a:p>
            <a:pPr algn="ctr">
              <a:buNone/>
            </a:pPr>
            <a:r>
              <a:rPr lang="it-IT" dirty="0"/>
              <a:t>SI DIVIDONO IN:</a:t>
            </a:r>
          </a:p>
          <a:p>
            <a:pPr algn="ctr">
              <a:buNone/>
            </a:pPr>
            <a:r>
              <a:rPr lang="it-IT" dirty="0"/>
              <a:t>1. Capacità coordinative (</a:t>
            </a:r>
            <a:r>
              <a:rPr lang="it-IT" dirty="0" err="1"/>
              <a:t>generali-speciali</a:t>
            </a:r>
            <a:r>
              <a:rPr lang="it-IT" dirty="0"/>
              <a:t>)</a:t>
            </a:r>
          </a:p>
          <a:p>
            <a:pPr algn="ctr">
              <a:buNone/>
            </a:pPr>
            <a:r>
              <a:rPr lang="it-IT" dirty="0"/>
              <a:t>2. Mobilità articolare</a:t>
            </a:r>
          </a:p>
          <a:p>
            <a:pPr algn="ctr">
              <a:buNone/>
            </a:pPr>
            <a:r>
              <a:rPr lang="it-IT" dirty="0"/>
              <a:t>3. Capacità condizionali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CAPACITA’ MOTORIE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Permettono di</a:t>
            </a:r>
          </a:p>
          <a:p>
            <a:pPr algn="ctr">
              <a:buNone/>
            </a:pPr>
            <a:r>
              <a:rPr lang="it-IT" dirty="0" smtClean="0"/>
              <a:t>Organizzare </a:t>
            </a:r>
          </a:p>
          <a:p>
            <a:pPr algn="ctr">
              <a:buNone/>
            </a:pPr>
            <a:r>
              <a:rPr lang="it-IT" dirty="0" smtClean="0"/>
              <a:t>Regolare </a:t>
            </a:r>
          </a:p>
          <a:p>
            <a:pPr algn="ctr">
              <a:buNone/>
            </a:pPr>
            <a:r>
              <a:rPr lang="it-IT" dirty="0" smtClean="0"/>
              <a:t>Controllare </a:t>
            </a:r>
          </a:p>
          <a:p>
            <a:pPr algn="ctr">
              <a:buNone/>
            </a:pPr>
            <a:r>
              <a:rPr lang="it-IT" dirty="0" smtClean="0"/>
              <a:t>Il movimento</a:t>
            </a:r>
            <a:endParaRPr lang="it-IT" dirty="0"/>
          </a:p>
          <a:p>
            <a:pPr>
              <a:buNone/>
            </a:pPr>
            <a:r>
              <a:rPr lang="it-IT" dirty="0"/>
              <a:t>Capacità determinate dai processi </a:t>
            </a:r>
            <a:r>
              <a:rPr lang="it-IT" dirty="0" smtClean="0"/>
              <a:t>di controllo </a:t>
            </a:r>
            <a:r>
              <a:rPr lang="it-IT" dirty="0"/>
              <a:t>e di regolazione dei movimenti </a:t>
            </a:r>
            <a:r>
              <a:rPr lang="it-IT" dirty="0" smtClean="0"/>
              <a:t>si fondano </a:t>
            </a:r>
            <a:r>
              <a:rPr lang="it-IT" dirty="0"/>
              <a:t>sull’assunzione di </a:t>
            </a:r>
            <a:r>
              <a:rPr lang="it-IT" dirty="0" smtClean="0"/>
              <a:t>informazioni, sull’elaborazione </a:t>
            </a:r>
            <a:r>
              <a:rPr lang="it-IT" dirty="0"/>
              <a:t>di informazioni, </a:t>
            </a:r>
            <a:r>
              <a:rPr lang="it-IT" dirty="0" smtClean="0"/>
              <a:t>sul controllo </a:t>
            </a:r>
            <a:r>
              <a:rPr lang="it-IT" dirty="0"/>
              <a:t>dell’esecuzione sono legati </a:t>
            </a:r>
            <a:r>
              <a:rPr lang="it-IT" dirty="0" smtClean="0"/>
              <a:t>alla funzionalità </a:t>
            </a:r>
            <a:r>
              <a:rPr lang="it-IT" dirty="0"/>
              <a:t>e alla maturazione del SNC.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CAPACITA’ COORDINATIVE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E</a:t>
            </a:r>
            <a:r>
              <a:rPr lang="it-IT" dirty="0"/>
              <a:t>’ la capacità di eseguire esercizi</a:t>
            </a:r>
          </a:p>
          <a:p>
            <a:pPr algn="ctr">
              <a:buNone/>
            </a:pPr>
            <a:r>
              <a:rPr lang="it-IT" dirty="0"/>
              <a:t>caratterizzati da una grande ampiezza di</a:t>
            </a:r>
          </a:p>
          <a:p>
            <a:pPr algn="ctr">
              <a:buNone/>
            </a:pPr>
            <a:r>
              <a:rPr lang="it-IT" dirty="0"/>
              <a:t>movimenti articolari ed estensione della</a:t>
            </a:r>
          </a:p>
          <a:p>
            <a:pPr algn="ctr">
              <a:buNone/>
            </a:pPr>
            <a:r>
              <a:rPr lang="it-IT" dirty="0"/>
              <a:t>struttura del muscolo (tendinea)…..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MOBILITA’ ARTICOLARE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Sono </a:t>
            </a:r>
            <a:r>
              <a:rPr lang="it-IT" dirty="0"/>
              <a:t>i presupposti per l’esecuzione dei</a:t>
            </a:r>
          </a:p>
          <a:p>
            <a:pPr algn="ctr">
              <a:buNone/>
            </a:pPr>
            <a:r>
              <a:rPr lang="it-IT" dirty="0"/>
              <a:t>movimenti, sono in relazione con i</a:t>
            </a:r>
          </a:p>
          <a:p>
            <a:pPr algn="ctr">
              <a:buNone/>
            </a:pPr>
            <a:r>
              <a:rPr lang="it-IT" dirty="0"/>
              <a:t>processi di produzione di trasporto ed</a:t>
            </a:r>
          </a:p>
          <a:p>
            <a:pPr algn="ctr">
              <a:buNone/>
            </a:pPr>
            <a:r>
              <a:rPr lang="it-IT" dirty="0"/>
              <a:t>utilizzazione dell’energia e quindi</a:t>
            </a:r>
          </a:p>
          <a:p>
            <a:pPr algn="ctr">
              <a:buNone/>
            </a:pPr>
            <a:r>
              <a:rPr lang="it-IT" dirty="0"/>
              <a:t>dipendenti dalla funzionalità dell’apparato</a:t>
            </a:r>
          </a:p>
          <a:p>
            <a:pPr algn="ctr">
              <a:buNone/>
            </a:pPr>
            <a:r>
              <a:rPr lang="it-IT" dirty="0"/>
              <a:t>cardiocircolatorio e respiratorio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CAPACITA’ CONDIZIONALI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• </a:t>
            </a:r>
            <a:r>
              <a:rPr lang="it-IT" dirty="0"/>
              <a:t>FORZA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		• </a:t>
            </a:r>
            <a:r>
              <a:rPr lang="it-IT" dirty="0"/>
              <a:t>RESISTENZA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							• </a:t>
            </a:r>
            <a:r>
              <a:rPr lang="it-IT" dirty="0"/>
              <a:t>VELOCITA’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CAPACITA’ CONDIZIONALI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QUEGLI </a:t>
            </a:r>
            <a:r>
              <a:rPr lang="it-IT" dirty="0"/>
              <a:t>ELEMENTI DEL MOVIMENTO</a:t>
            </a:r>
          </a:p>
          <a:p>
            <a:pPr algn="ctr">
              <a:buNone/>
            </a:pPr>
            <a:r>
              <a:rPr lang="it-IT" dirty="0"/>
              <a:t>DETERMINATI E CONOSCIUTI, CHE</a:t>
            </a:r>
          </a:p>
          <a:p>
            <a:pPr algn="ctr">
              <a:buNone/>
            </a:pPr>
            <a:r>
              <a:rPr lang="it-IT" dirty="0"/>
              <a:t>VENGONO AUTOMATIZZATI CON LA</a:t>
            </a:r>
          </a:p>
          <a:p>
            <a:pPr algn="ctr">
              <a:buNone/>
            </a:pPr>
            <a:r>
              <a:rPr lang="it-IT" dirty="0" err="1"/>
              <a:t>RIPETIZIONE…</a:t>
            </a:r>
            <a:r>
              <a:rPr lang="it-IT" dirty="0"/>
              <a:t>..</a:t>
            </a:r>
          </a:p>
          <a:p>
            <a:pPr algn="ctr">
              <a:buNone/>
            </a:pPr>
            <a:r>
              <a:rPr lang="it-IT" dirty="0"/>
              <a:t>LE ABILITA’ SONO TANTE QUANTE SE</a:t>
            </a:r>
          </a:p>
          <a:p>
            <a:pPr algn="ctr">
              <a:buNone/>
            </a:pPr>
            <a:r>
              <a:rPr lang="it-IT" dirty="0"/>
              <a:t>NE </a:t>
            </a:r>
            <a:r>
              <a:rPr lang="it-IT" dirty="0" err="1"/>
              <a:t>APPRENDONO…</a:t>
            </a:r>
            <a:r>
              <a:rPr lang="it-IT" dirty="0"/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ABILITA’ MOTORIE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rc_mi" descr="http://www.circolovelico42parallelo.it/ImmSAA/CapCoor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AE2C-23CF-4FEB-A974-9E364DCB430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Roberto Tasciotti</a:t>
            </a:r>
            <a:endParaRPr lang="it-IT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ABILITA</a:t>
            </a:r>
            <a:r>
              <a:rPr lang="it-IT" dirty="0"/>
              <a:t>’ LA CUI DETERMINANTE</a:t>
            </a:r>
          </a:p>
          <a:p>
            <a:pPr algn="ctr">
              <a:buNone/>
            </a:pPr>
            <a:r>
              <a:rPr lang="it-IT" dirty="0"/>
              <a:t>PRIMARIA PER LA RIUSCITA E’</a:t>
            </a:r>
          </a:p>
          <a:p>
            <a:pPr algn="ctr">
              <a:buNone/>
            </a:pPr>
            <a:r>
              <a:rPr lang="it-IT" dirty="0"/>
              <a:t>RAPPRESENTATA DALLA QUALITA’</a:t>
            </a:r>
          </a:p>
          <a:p>
            <a:pPr algn="ctr">
              <a:buNone/>
            </a:pPr>
            <a:r>
              <a:rPr lang="it-IT" dirty="0"/>
              <a:t>DEL MOVIMENTO PRODOTTA DA CHI</a:t>
            </a:r>
          </a:p>
          <a:p>
            <a:pPr algn="ctr">
              <a:buNone/>
            </a:pPr>
            <a:r>
              <a:rPr lang="it-IT" dirty="0"/>
              <a:t>LA ESEGUE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ABILITA’ MOTORIA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ABILITA</a:t>
            </a:r>
            <a:r>
              <a:rPr lang="it-IT" dirty="0"/>
              <a:t>’ LA CUI DETERMINANTE</a:t>
            </a:r>
          </a:p>
          <a:p>
            <a:pPr algn="ctr">
              <a:buNone/>
            </a:pPr>
            <a:r>
              <a:rPr lang="it-IT" dirty="0"/>
              <a:t>PRIMARIA PER LA RIUSCITA E’</a:t>
            </a:r>
          </a:p>
          <a:p>
            <a:pPr algn="ctr">
              <a:buNone/>
            </a:pPr>
            <a:r>
              <a:rPr lang="it-IT" dirty="0"/>
              <a:t>RAPPRESENTATA DALLA DECISIONE</a:t>
            </a:r>
          </a:p>
          <a:p>
            <a:pPr algn="ctr">
              <a:buNone/>
            </a:pPr>
            <a:r>
              <a:rPr lang="it-IT" dirty="0"/>
              <a:t>SU COSA FARE DA PARTE </a:t>
            </a:r>
            <a:r>
              <a:rPr lang="it-IT" dirty="0" err="1"/>
              <a:t>DI</a:t>
            </a:r>
            <a:r>
              <a:rPr lang="it-IT" dirty="0"/>
              <a:t> CHI LO</a:t>
            </a:r>
          </a:p>
          <a:p>
            <a:pPr algn="ctr">
              <a:buNone/>
            </a:pPr>
            <a:r>
              <a:rPr lang="it-IT" dirty="0"/>
              <a:t>ESEGUE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ABILITA’ COGNITIVA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ABILITA</a:t>
            </a:r>
            <a:r>
              <a:rPr lang="it-IT" dirty="0"/>
              <a:t>’ ESEGUITA IN UN AMBIENTE</a:t>
            </a:r>
          </a:p>
          <a:p>
            <a:pPr algn="ctr">
              <a:buNone/>
            </a:pPr>
            <a:r>
              <a:rPr lang="it-IT" dirty="0"/>
              <a:t>PREVEDIBILE O STABILE CHE</a:t>
            </a:r>
          </a:p>
          <a:p>
            <a:pPr algn="ctr">
              <a:buNone/>
            </a:pPr>
            <a:r>
              <a:rPr lang="it-IT" dirty="0"/>
              <a:t>CONSENTE A CHI LA EFFETTUA </a:t>
            </a:r>
            <a:r>
              <a:rPr lang="it-IT" dirty="0" err="1"/>
              <a:t>DI</a:t>
            </a:r>
            <a:endParaRPr lang="it-IT" dirty="0"/>
          </a:p>
          <a:p>
            <a:pPr algn="ctr">
              <a:buNone/>
            </a:pPr>
            <a:r>
              <a:rPr lang="it-IT" dirty="0"/>
              <a:t>PROGRAMMARE IN ANTICIPO I</a:t>
            </a:r>
          </a:p>
          <a:p>
            <a:pPr algn="ctr">
              <a:buNone/>
            </a:pPr>
            <a:r>
              <a:rPr lang="it-IT" dirty="0"/>
              <a:t>PROPRI MOVIMENTI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ABILITA’ CHIUSA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ABILITA</a:t>
            </a:r>
            <a:r>
              <a:rPr lang="it-IT" dirty="0"/>
              <a:t>’ ESEGUITA IN UN AMBIENTE</a:t>
            </a:r>
          </a:p>
          <a:p>
            <a:pPr algn="ctr">
              <a:buNone/>
            </a:pPr>
            <a:r>
              <a:rPr lang="it-IT" dirty="0"/>
              <a:t>IMPREVEDIBILE E MUTEVOLE,CHE</a:t>
            </a:r>
          </a:p>
          <a:p>
            <a:pPr algn="ctr">
              <a:buNone/>
            </a:pPr>
            <a:r>
              <a:rPr lang="it-IT" dirty="0"/>
              <a:t>RICHIEDE A CHI LA ESEGUE </a:t>
            </a:r>
            <a:r>
              <a:rPr lang="it-IT" dirty="0" err="1"/>
              <a:t>DI</a:t>
            </a:r>
            <a:endParaRPr lang="it-IT" dirty="0"/>
          </a:p>
          <a:p>
            <a:pPr algn="ctr">
              <a:buNone/>
            </a:pPr>
            <a:r>
              <a:rPr lang="it-IT" dirty="0"/>
              <a:t>ADATTARE I PROPRI MOVIMENTI</a:t>
            </a:r>
          </a:p>
          <a:p>
            <a:pPr algn="ctr">
              <a:buNone/>
            </a:pPr>
            <a:r>
              <a:rPr lang="it-IT" dirty="0"/>
              <a:t>ISTANTE DOPO ISTANTE, IN RISPOSTA</a:t>
            </a:r>
          </a:p>
          <a:p>
            <a:pPr algn="ctr">
              <a:buNone/>
            </a:pPr>
            <a:r>
              <a:rPr lang="it-IT" dirty="0"/>
              <a:t>ALLE PROPRIETA’ DELL’AMBIENTE</a:t>
            </a:r>
          </a:p>
          <a:p>
            <a:pPr algn="ctr">
              <a:buNone/>
            </a:pPr>
            <a:r>
              <a:rPr lang="it-IT" dirty="0"/>
              <a:t>CHE </a:t>
            </a:r>
            <a:r>
              <a:rPr lang="it-IT" dirty="0" smtClean="0"/>
              <a:t>VARIANO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ABILITA’ APERTA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404664"/>
            <a:ext cx="835292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 smtClean="0">
                <a:latin typeface="Century Gothic" panose="020B0502020202020204" pitchFamily="34" charset="0"/>
              </a:rPr>
              <a:t>Polivalenza:</a:t>
            </a:r>
          </a:p>
          <a:p>
            <a:endParaRPr lang="it-IT" sz="2400" dirty="0">
              <a:latin typeface="Century Gothic" panose="020B0502020202020204" pitchFamily="34" charset="0"/>
            </a:endParaRPr>
          </a:p>
          <a:p>
            <a:r>
              <a:rPr lang="it-IT" sz="2800" dirty="0" smtClean="0">
                <a:latin typeface="Comic Sans MS" panose="030F0702030302020204" pitchFamily="66" charset="0"/>
              </a:rPr>
              <a:t>riguarda </a:t>
            </a:r>
            <a:r>
              <a:rPr lang="it-IT" sz="2800" dirty="0">
                <a:latin typeface="Comic Sans MS" panose="030F0702030302020204" pitchFamily="66" charset="0"/>
              </a:rPr>
              <a:t>gli aspetti metodologici </a:t>
            </a:r>
            <a:r>
              <a:rPr lang="it-IT" sz="2800" dirty="0" smtClean="0">
                <a:latin typeface="Comic Sans MS" panose="030F0702030302020204" pitchFamily="66" charset="0"/>
              </a:rPr>
              <a:t>dell’insegnamento delle </a:t>
            </a:r>
            <a:r>
              <a:rPr lang="it-IT" sz="2800" dirty="0">
                <a:latin typeface="Comic Sans MS" panose="030F0702030302020204" pitchFamily="66" charset="0"/>
              </a:rPr>
              <a:t>attività motorie che devono avere </a:t>
            </a:r>
            <a:r>
              <a:rPr lang="it-IT" sz="2800" dirty="0" smtClean="0">
                <a:latin typeface="Comic Sans MS" panose="030F0702030302020204" pitchFamily="66" charset="0"/>
              </a:rPr>
              <a:t>carattere orientato </a:t>
            </a:r>
            <a:r>
              <a:rPr lang="it-IT" sz="2800" dirty="0">
                <a:latin typeface="Comic Sans MS" panose="030F0702030302020204" pitchFamily="66" charset="0"/>
              </a:rPr>
              <a:t>allo sviluppo di capacità ed abilità la </a:t>
            </a:r>
            <a:r>
              <a:rPr lang="it-IT" sz="2800" dirty="0" smtClean="0">
                <a:latin typeface="Comic Sans MS" panose="030F0702030302020204" pitchFamily="66" charset="0"/>
              </a:rPr>
              <a:t>cui trasferibilità</a:t>
            </a:r>
            <a:r>
              <a:rPr lang="it-IT" sz="2800" dirty="0">
                <a:latin typeface="Comic Sans MS" panose="030F0702030302020204" pitchFamily="66" charset="0"/>
              </a:rPr>
              <a:t>, valenza e validità sia molteplice</a:t>
            </a:r>
            <a:r>
              <a:rPr lang="it-IT" sz="2800" dirty="0" smtClean="0">
                <a:latin typeface="Comic Sans MS" panose="030F0702030302020204" pitchFamily="66" charset="0"/>
              </a:rPr>
              <a:t>:</a:t>
            </a:r>
          </a:p>
          <a:p>
            <a:endParaRPr lang="it-IT" sz="2800" dirty="0">
              <a:latin typeface="Comic Sans MS" panose="030F0702030302020204" pitchFamily="66" charset="0"/>
            </a:endParaRPr>
          </a:p>
          <a:p>
            <a:r>
              <a:rPr lang="it-IT" sz="2800" dirty="0">
                <a:latin typeface="Comic Sans MS" panose="030F0702030302020204" pitchFamily="66" charset="0"/>
              </a:rPr>
              <a:t>– molteplice e globale: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Comic Sans MS" panose="030F0702030302020204" pitchFamily="66" charset="0"/>
              </a:rPr>
              <a:t>nei </a:t>
            </a:r>
            <a:r>
              <a:rPr lang="it-IT" sz="2800" dirty="0">
                <a:latin typeface="Comic Sans MS" panose="030F0702030302020204" pitchFamily="66" charset="0"/>
              </a:rPr>
              <a:t>confronti delle funzioni cognitive, emotive,</a:t>
            </a:r>
          </a:p>
          <a:p>
            <a:r>
              <a:rPr lang="it-IT" sz="2800" dirty="0">
                <a:latin typeface="Comic Sans MS" panose="030F0702030302020204" pitchFamily="66" charset="0"/>
              </a:rPr>
              <a:t>sociali e </a:t>
            </a:r>
            <a:r>
              <a:rPr lang="it-IT" sz="2800" dirty="0" smtClean="0">
                <a:latin typeface="Comic Sans MS" panose="030F0702030302020204" pitchFamily="66" charset="0"/>
              </a:rPr>
              <a:t>organiche</a:t>
            </a:r>
          </a:p>
          <a:p>
            <a:endParaRPr lang="it-IT" sz="2800" dirty="0">
              <a:latin typeface="Comic Sans MS" panose="030F0702030302020204" pitchFamily="66" charset="0"/>
            </a:endParaRPr>
          </a:p>
          <a:p>
            <a:r>
              <a:rPr lang="it-IT" sz="2800" dirty="0">
                <a:latin typeface="Comic Sans MS" panose="030F0702030302020204" pitchFamily="66" charset="0"/>
              </a:rPr>
              <a:t>– molteplice e specifico</a:t>
            </a:r>
            <a:r>
              <a:rPr lang="it-IT" sz="2800" dirty="0" smtClean="0">
                <a:latin typeface="Comic Sans MS" panose="030F0702030302020204" pitchFamily="66" charset="0"/>
              </a:rPr>
              <a:t>:</a:t>
            </a:r>
            <a:endParaRPr lang="it-IT" sz="2800" dirty="0"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800" dirty="0" smtClean="0">
                <a:latin typeface="Comic Sans MS" panose="030F0702030302020204" pitchFamily="66" charset="0"/>
              </a:rPr>
              <a:t>nei </a:t>
            </a:r>
            <a:r>
              <a:rPr lang="it-IT" sz="2800" dirty="0">
                <a:latin typeface="Comic Sans MS" panose="030F0702030302020204" pitchFamily="66" charset="0"/>
              </a:rPr>
              <a:t>confronti delle funzioni motorie</a:t>
            </a:r>
          </a:p>
        </p:txBody>
      </p:sp>
    </p:spTree>
    <p:extLst>
      <p:ext uri="{BB962C8B-B14F-4D97-AF65-F5344CB8AC3E}">
        <p14:creationId xmlns="" xmlns:p14="http://schemas.microsoft.com/office/powerpoint/2010/main" val="13777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474345"/>
            <a:ext cx="84249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>
                <a:latin typeface="Century Gothic" panose="020B0502020202020204" pitchFamily="34" charset="0"/>
              </a:rPr>
              <a:t>Multilateralità</a:t>
            </a:r>
            <a:r>
              <a:rPr lang="it-IT" sz="4000" dirty="0" smtClean="0">
                <a:latin typeface="Century Gothic" panose="020B0502020202020204" pitchFamily="34" charset="0"/>
              </a:rPr>
              <a:t>:</a:t>
            </a:r>
          </a:p>
          <a:p>
            <a:endParaRPr lang="it-IT" sz="2000" dirty="0">
              <a:latin typeface="Century Gothic" panose="020B0502020202020204" pitchFamily="34" charset="0"/>
            </a:endParaRPr>
          </a:p>
          <a:p>
            <a:r>
              <a:rPr lang="it-IT" sz="2400" dirty="0" smtClean="0"/>
              <a:t>riguarda </a:t>
            </a:r>
            <a:r>
              <a:rPr lang="it-IT" sz="2400" dirty="0"/>
              <a:t>gli aspetti didattici dell’insegnamento delle </a:t>
            </a:r>
            <a:r>
              <a:rPr lang="it-IT" sz="2400" dirty="0" smtClean="0"/>
              <a:t>attività motorie </a:t>
            </a:r>
            <a:r>
              <a:rPr lang="it-IT" sz="2400" dirty="0"/>
              <a:t>cioè ai contenuti, ai mezzi, all’organizzazione</a:t>
            </a:r>
            <a:r>
              <a:rPr lang="it-IT" sz="2400" dirty="0" smtClean="0"/>
              <a:t>, (</a:t>
            </a:r>
            <a:r>
              <a:rPr lang="it-IT" sz="2400" dirty="0"/>
              <a:t>giochi, circuiti, prove multiple, etc.).</a:t>
            </a:r>
          </a:p>
          <a:p>
            <a:r>
              <a:rPr lang="it-IT" sz="2400" dirty="0"/>
              <a:t>Anche secondo il principio della multilateralità ci </a:t>
            </a:r>
            <a:r>
              <a:rPr lang="it-IT" sz="2400" dirty="0" smtClean="0"/>
              <a:t>dovrà essere </a:t>
            </a:r>
            <a:r>
              <a:rPr lang="it-IT" sz="2400" dirty="0"/>
              <a:t>fruibilità e trasferibilità degli esiti programmati </a:t>
            </a:r>
            <a:r>
              <a:rPr lang="it-IT" sz="2400" dirty="0" smtClean="0"/>
              <a:t>delle attività </a:t>
            </a:r>
            <a:r>
              <a:rPr lang="it-IT" sz="2400" dirty="0"/>
              <a:t>motorie e precisamente:</a:t>
            </a:r>
          </a:p>
          <a:p>
            <a:r>
              <a:rPr lang="it-IT" sz="2400" dirty="0"/>
              <a:t>– Di tipo generale: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400" dirty="0" smtClean="0"/>
              <a:t>Nel </a:t>
            </a:r>
            <a:r>
              <a:rPr lang="it-IT" sz="2400" dirty="0"/>
              <a:t>senso dello sviluppo della più ampia base </a:t>
            </a:r>
            <a:r>
              <a:rPr lang="it-IT" sz="2400" dirty="0" smtClean="0"/>
              <a:t>motoria possibile</a:t>
            </a:r>
            <a:endParaRPr lang="it-IT" sz="2400" dirty="0"/>
          </a:p>
          <a:p>
            <a:r>
              <a:rPr lang="it-IT" sz="2400" dirty="0"/>
              <a:t>– Di tipo mirato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400" dirty="0" smtClean="0"/>
              <a:t>Nel </a:t>
            </a:r>
            <a:r>
              <a:rPr lang="it-IT" sz="2400" dirty="0"/>
              <a:t>senso dell’apprendimento delle abilità motorie</a:t>
            </a:r>
          </a:p>
          <a:p>
            <a:r>
              <a:rPr lang="it-IT" sz="2400" dirty="0" smtClean="0"/>
              <a:t>     quanto </a:t>
            </a:r>
            <a:r>
              <a:rPr lang="it-IT" sz="2400" dirty="0"/>
              <a:t>più riconducibili ad abilità polisportive e</a:t>
            </a:r>
          </a:p>
          <a:p>
            <a:r>
              <a:rPr lang="it-IT" sz="2400" dirty="0" smtClean="0"/>
              <a:t>     successivamente specifiche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6574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332656"/>
            <a:ext cx="82809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i="1" dirty="0" smtClean="0">
                <a:latin typeface="Century Gothic" panose="020B0502020202020204" pitchFamily="34" charset="0"/>
              </a:rPr>
              <a:t>Transfert</a:t>
            </a:r>
          </a:p>
          <a:p>
            <a:endParaRPr lang="it-IT" sz="3600" dirty="0">
              <a:latin typeface="Century Gothic" panose="020B0502020202020204" pitchFamily="34" charset="0"/>
            </a:endParaRPr>
          </a:p>
          <a:p>
            <a:r>
              <a:rPr lang="it-IT" sz="2800" dirty="0"/>
              <a:t>Secondo recenti studi, sebbene </a:t>
            </a:r>
            <a:r>
              <a:rPr lang="it-IT" sz="2800" dirty="0" smtClean="0"/>
              <a:t>l’enfasi </a:t>
            </a:r>
            <a:r>
              <a:rPr lang="it-IT" sz="2800" dirty="0"/>
              <a:t>sugli elementi </a:t>
            </a:r>
            <a:r>
              <a:rPr lang="it-IT" sz="2800" dirty="0" smtClean="0"/>
              <a:t> possa </a:t>
            </a:r>
            <a:r>
              <a:rPr lang="it-IT" sz="2800" dirty="0"/>
              <a:t>cambiare in base a</a:t>
            </a:r>
            <a:r>
              <a:rPr lang="it-IT" sz="2800" dirty="0" smtClean="0"/>
              <a:t>lla natura </a:t>
            </a:r>
            <a:r>
              <a:rPr lang="it-IT" sz="2800" dirty="0"/>
              <a:t>del compito, atleti </a:t>
            </a:r>
            <a:r>
              <a:rPr lang="it-IT" sz="2800" dirty="0" smtClean="0"/>
              <a:t> di </a:t>
            </a:r>
            <a:r>
              <a:rPr lang="it-IT" sz="2800" dirty="0"/>
              <a:t>alto livello che hanno praticato durante la loro </a:t>
            </a:r>
            <a:r>
              <a:rPr lang="it-IT" sz="2800" dirty="0" smtClean="0"/>
              <a:t>formazione </a:t>
            </a:r>
          </a:p>
          <a:p>
            <a:r>
              <a:rPr lang="it-IT" sz="2800" u="sng" dirty="0" smtClean="0"/>
              <a:t>attività sportive </a:t>
            </a:r>
            <a:r>
              <a:rPr lang="it-IT" sz="2800" u="sng" dirty="0"/>
              <a:t>diverse rispetto alla loro </a:t>
            </a:r>
            <a:r>
              <a:rPr lang="it-IT" sz="2800" u="sng" dirty="0" smtClean="0"/>
              <a:t>specialità, utilizzano </a:t>
            </a:r>
            <a:r>
              <a:rPr lang="it-IT" sz="2800" u="sng" dirty="0"/>
              <a:t>un minor numero di ore </a:t>
            </a:r>
            <a:r>
              <a:rPr lang="it-IT" sz="2800" u="sng" dirty="0" smtClean="0"/>
              <a:t>di allenamento per </a:t>
            </a:r>
            <a:r>
              <a:rPr lang="it-IT" sz="2800" u="sng" dirty="0"/>
              <a:t>raggiungere un determinato livello </a:t>
            </a:r>
            <a:r>
              <a:rPr lang="it-IT" sz="2800" u="sng" dirty="0" smtClean="0"/>
              <a:t>prestativo </a:t>
            </a:r>
          </a:p>
          <a:p>
            <a:r>
              <a:rPr lang="it-IT" sz="2800" dirty="0" smtClean="0"/>
              <a:t>rispetto </a:t>
            </a:r>
            <a:r>
              <a:rPr lang="it-IT" sz="2800" dirty="0"/>
              <a:t>ad individui che non hanno </a:t>
            </a:r>
            <a:r>
              <a:rPr lang="it-IT" sz="2800" dirty="0" smtClean="0"/>
              <a:t>acquisito </a:t>
            </a:r>
            <a:r>
              <a:rPr lang="it-IT" sz="2800" dirty="0"/>
              <a:t>durante il loro percorso formativo </a:t>
            </a:r>
            <a:r>
              <a:rPr lang="it-IT" sz="2800" dirty="0" smtClean="0"/>
              <a:t>conoscenze </a:t>
            </a:r>
            <a:r>
              <a:rPr lang="it-IT" sz="2800" dirty="0"/>
              <a:t>specifiche di altri sport.</a:t>
            </a:r>
          </a:p>
        </p:txBody>
      </p:sp>
    </p:spTree>
    <p:extLst>
      <p:ext uri="{BB962C8B-B14F-4D97-AF65-F5344CB8AC3E}">
        <p14:creationId xmlns="" xmlns:p14="http://schemas.microsoft.com/office/powerpoint/2010/main" val="38476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857620" y="2071678"/>
            <a:ext cx="5286380" cy="350046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</a:rPr>
              <a:t>“Noi vogliamo sapere</a:t>
            </a:r>
          </a:p>
          <a:p>
            <a:r>
              <a:rPr lang="it-IT" dirty="0">
                <a:solidFill>
                  <a:schemeClr val="tx1"/>
                </a:solidFill>
              </a:rPr>
              <a:t>per andare dove dobbiamo</a:t>
            </a:r>
          </a:p>
          <a:p>
            <a:r>
              <a:rPr lang="it-IT" dirty="0">
                <a:solidFill>
                  <a:schemeClr val="tx1"/>
                </a:solidFill>
              </a:rPr>
              <a:t>andare,per dove dobbiamo</a:t>
            </a:r>
          </a:p>
          <a:p>
            <a:r>
              <a:rPr lang="it-IT" dirty="0" err="1">
                <a:solidFill>
                  <a:schemeClr val="tx1"/>
                </a:solidFill>
              </a:rPr>
              <a:t>andare…</a:t>
            </a:r>
            <a:r>
              <a:rPr lang="it-IT" dirty="0">
                <a:solidFill>
                  <a:schemeClr val="tx1"/>
                </a:solidFill>
              </a:rPr>
              <a:t>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71868" cy="493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La </a:t>
            </a:r>
            <a:r>
              <a:rPr lang="it-IT" dirty="0"/>
              <a:t>competenza si vede quando un soggetto,</a:t>
            </a:r>
          </a:p>
          <a:p>
            <a:pPr>
              <a:buNone/>
            </a:pPr>
            <a:r>
              <a:rPr lang="it-IT" dirty="0"/>
              <a:t>di fronte a un problema, mobilita il proprio</a:t>
            </a:r>
          </a:p>
          <a:p>
            <a:pPr>
              <a:buNone/>
            </a:pPr>
            <a:r>
              <a:rPr lang="it-IT" dirty="0"/>
              <a:t>repertorio di abilità e conoscenza, sceglie</a:t>
            </a:r>
          </a:p>
          <a:p>
            <a:pPr>
              <a:buNone/>
            </a:pPr>
            <a:r>
              <a:rPr lang="it-IT" dirty="0"/>
              <a:t>quella più adeguata alle situazioni e la usa in</a:t>
            </a:r>
          </a:p>
          <a:p>
            <a:pPr>
              <a:buNone/>
            </a:pPr>
            <a:r>
              <a:rPr lang="it-IT" dirty="0"/>
              <a:t>modo integrato e personale per risolvere il</a:t>
            </a:r>
          </a:p>
          <a:p>
            <a:pPr>
              <a:buNone/>
            </a:pPr>
            <a:r>
              <a:rPr lang="it-IT" dirty="0"/>
              <a:t>PROBLEMA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COMPETENZE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/>
              <a:t>Lo sviluppo del cervello </a:t>
            </a:r>
            <a:endParaRPr lang="it-IT" dirty="0" smtClean="0"/>
          </a:p>
          <a:p>
            <a:pPr algn="ctr">
              <a:buNone/>
            </a:pPr>
            <a:r>
              <a:rPr lang="it-IT" dirty="0" smtClean="0"/>
              <a:t>è </a:t>
            </a:r>
            <a:endParaRPr lang="it-IT" dirty="0"/>
          </a:p>
          <a:p>
            <a:pPr algn="ctr">
              <a:buNone/>
            </a:pPr>
            <a:r>
              <a:rPr lang="it-IT" dirty="0"/>
              <a:t>esperienza - dipendente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1149</Words>
  <Application>Microsoft Office PowerPoint</Application>
  <PresentationFormat>Presentazione su schermo (4:3)</PresentationFormat>
  <Paragraphs>280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Viale</vt:lpstr>
      <vt:lpstr>   ELEMENTI DI METODOLOGIA   DELL’ INSEGNAMENTO  E  DELL’ ALLENAMENTO</vt:lpstr>
      <vt:lpstr>Diapositiva 2</vt:lpstr>
      <vt:lpstr>Diapositiva 3</vt:lpstr>
      <vt:lpstr>Diapositiva 4</vt:lpstr>
      <vt:lpstr>Diapositiva 5</vt:lpstr>
      <vt:lpstr>Diapositiva 6</vt:lpstr>
      <vt:lpstr>Diapositiva 7</vt:lpstr>
      <vt:lpstr>COMPETENZE</vt:lpstr>
      <vt:lpstr>Diapositiva 9</vt:lpstr>
      <vt:lpstr>LA COSTRUZIONE DELLA REALTA’</vt:lpstr>
      <vt:lpstr>Diapositiva 11</vt:lpstr>
      <vt:lpstr>CAPACITA’ SENSO PERCETTIVE </vt:lpstr>
      <vt:lpstr>ANALIZZATORE CINESTESICO</vt:lpstr>
      <vt:lpstr>ANALIZZATORE TATTILE</vt:lpstr>
      <vt:lpstr>ANALIZZATORE STATICO DINAMICO</vt:lpstr>
      <vt:lpstr>ANALIZZATORE OTTICO</vt:lpstr>
      <vt:lpstr>ANALIZZATORE ACUSTICO</vt:lpstr>
      <vt:lpstr>Diapositiva 18</vt:lpstr>
      <vt:lpstr>SCHEMI MOTORI DI BASE </vt:lpstr>
      <vt:lpstr>SCHEMI MOTORI E POSTURALI</vt:lpstr>
      <vt:lpstr>SCHEMI MOTORI </vt:lpstr>
      <vt:lpstr>SCHEMI MOTORI </vt:lpstr>
      <vt:lpstr>SCHEMI MOTORI </vt:lpstr>
      <vt:lpstr>CAPACITA’ MOTORIE </vt:lpstr>
      <vt:lpstr>CAPACITA’ COORDINATIVE</vt:lpstr>
      <vt:lpstr>MOBILITA’ ARTICOLARE </vt:lpstr>
      <vt:lpstr>CAPACITA’ CONDIZIONALI </vt:lpstr>
      <vt:lpstr>CAPACITA’ CONDIZIONALI </vt:lpstr>
      <vt:lpstr>ABILITA’ MOTORIE </vt:lpstr>
      <vt:lpstr>ABILITA’ MOTORIA </vt:lpstr>
      <vt:lpstr>ABILITA’ COGNITIVA </vt:lpstr>
      <vt:lpstr>ABILITA’ CHIUSA </vt:lpstr>
      <vt:lpstr>ABILITA’ APERTA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Utente</cp:lastModifiedBy>
  <cp:revision>20</cp:revision>
  <dcterms:created xsi:type="dcterms:W3CDTF">2013-10-05T13:23:02Z</dcterms:created>
  <dcterms:modified xsi:type="dcterms:W3CDTF">2015-11-17T10:05:22Z</dcterms:modified>
</cp:coreProperties>
</file>