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</p:sldMasterIdLst>
  <p:notesMasterIdLst>
    <p:notesMasterId r:id="rId92"/>
  </p:notesMasterIdLst>
  <p:sldIdLst>
    <p:sldId id="258" r:id="rId3"/>
    <p:sldId id="486" r:id="rId4"/>
    <p:sldId id="501" r:id="rId5"/>
    <p:sldId id="502" r:id="rId6"/>
    <p:sldId id="348" r:id="rId7"/>
    <p:sldId id="349" r:id="rId8"/>
    <p:sldId id="387" r:id="rId9"/>
    <p:sldId id="363" r:id="rId10"/>
    <p:sldId id="354" r:id="rId11"/>
    <p:sldId id="480" r:id="rId12"/>
    <p:sldId id="484" r:id="rId13"/>
    <p:sldId id="357" r:id="rId14"/>
    <p:sldId id="482" r:id="rId15"/>
    <p:sldId id="483" r:id="rId16"/>
    <p:sldId id="485" r:id="rId17"/>
    <p:sldId id="358" r:id="rId18"/>
    <p:sldId id="360" r:id="rId19"/>
    <p:sldId id="361" r:id="rId20"/>
    <p:sldId id="395" r:id="rId21"/>
    <p:sldId id="396" r:id="rId22"/>
    <p:sldId id="397" r:id="rId23"/>
    <p:sldId id="487" r:id="rId24"/>
    <p:sldId id="394" r:id="rId25"/>
    <p:sldId id="489" r:id="rId26"/>
    <p:sldId id="490" r:id="rId27"/>
    <p:sldId id="491" r:id="rId28"/>
    <p:sldId id="492" r:id="rId29"/>
    <p:sldId id="493" r:id="rId30"/>
    <p:sldId id="494" r:id="rId31"/>
    <p:sldId id="500" r:id="rId32"/>
    <p:sldId id="495" r:id="rId33"/>
    <p:sldId id="496" r:id="rId34"/>
    <p:sldId id="497" r:id="rId35"/>
    <p:sldId id="498" r:id="rId36"/>
    <p:sldId id="499" r:id="rId37"/>
    <p:sldId id="522" r:id="rId38"/>
    <p:sldId id="526" r:id="rId39"/>
    <p:sldId id="524" r:id="rId40"/>
    <p:sldId id="525" r:id="rId41"/>
    <p:sldId id="529" r:id="rId42"/>
    <p:sldId id="530" r:id="rId43"/>
    <p:sldId id="534" r:id="rId44"/>
    <p:sldId id="532" r:id="rId45"/>
    <p:sldId id="533" r:id="rId46"/>
    <p:sldId id="542" r:id="rId47"/>
    <p:sldId id="536" r:id="rId48"/>
    <p:sldId id="267" r:id="rId49"/>
    <p:sldId id="268" r:id="rId50"/>
    <p:sldId id="310" r:id="rId51"/>
    <p:sldId id="329" r:id="rId52"/>
    <p:sldId id="353" r:id="rId53"/>
    <p:sldId id="326" r:id="rId54"/>
    <p:sldId id="325" r:id="rId55"/>
    <p:sldId id="320" r:id="rId56"/>
    <p:sldId id="321" r:id="rId57"/>
    <p:sldId id="540" r:id="rId58"/>
    <p:sldId id="322" r:id="rId59"/>
    <p:sldId id="323" r:id="rId60"/>
    <p:sldId id="327" r:id="rId61"/>
    <p:sldId id="330" r:id="rId62"/>
    <p:sldId id="331" r:id="rId63"/>
    <p:sldId id="527" r:id="rId64"/>
    <p:sldId id="342" r:id="rId65"/>
    <p:sldId id="343" r:id="rId66"/>
    <p:sldId id="344" r:id="rId67"/>
    <p:sldId id="341" r:id="rId68"/>
    <p:sldId id="340" r:id="rId69"/>
    <p:sldId id="346" r:id="rId70"/>
    <p:sldId id="332" r:id="rId71"/>
    <p:sldId id="333" r:id="rId72"/>
    <p:sldId id="334" r:id="rId73"/>
    <p:sldId id="488" r:id="rId74"/>
    <p:sldId id="335" r:id="rId75"/>
    <p:sldId id="336" r:id="rId76"/>
    <p:sldId id="337" r:id="rId77"/>
    <p:sldId id="338" r:id="rId78"/>
    <p:sldId id="339" r:id="rId79"/>
    <p:sldId id="528" r:id="rId80"/>
    <p:sldId id="406" r:id="rId81"/>
    <p:sldId id="407" r:id="rId82"/>
    <p:sldId id="408" r:id="rId83"/>
    <p:sldId id="409" r:id="rId84"/>
    <p:sldId id="410" r:id="rId85"/>
    <p:sldId id="411" r:id="rId86"/>
    <p:sldId id="412" r:id="rId87"/>
    <p:sldId id="413" r:id="rId88"/>
    <p:sldId id="405" r:id="rId89"/>
    <p:sldId id="537" r:id="rId90"/>
    <p:sldId id="543" r:id="rId91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FFCC"/>
    <a:srgbClr val="003399"/>
    <a:srgbClr val="FFFF00"/>
    <a:srgbClr val="FFCCFF"/>
    <a:srgbClr val="0033CC"/>
    <a:srgbClr val="00CC00"/>
    <a:srgbClr val="33CC33"/>
    <a:srgbClr val="FF66CC"/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15" autoAdjust="0"/>
    <p:restoredTop sz="93390" autoAdjust="0"/>
  </p:normalViewPr>
  <p:slideViewPr>
    <p:cSldViewPr>
      <p:cViewPr>
        <p:scale>
          <a:sx n="90" d="100"/>
          <a:sy n="90" d="100"/>
        </p:scale>
        <p:origin x="22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9498"/>
    </p:cViewPr>
  </p:sorterViewPr>
  <p:notesViewPr>
    <p:cSldViewPr>
      <p:cViewPr varScale="1">
        <p:scale>
          <a:sx n="70" d="100"/>
          <a:sy n="70" d="100"/>
        </p:scale>
        <p:origin x="-3234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AE37D-E69B-493B-909D-1F7810BE4B05}" type="doc">
      <dgm:prSet loTypeId="urn:microsoft.com/office/officeart/2005/8/layout/gear1" loCatId="cycle" qsTypeId="urn:microsoft.com/office/officeart/2005/8/quickstyle/simple5" qsCatId="simple" csTypeId="urn:microsoft.com/office/officeart/2005/8/colors/colorful1#1" csCatId="colorful" phldr="1"/>
      <dgm:spPr/>
    </dgm:pt>
    <dgm:pt modelId="{5ACB6154-BE52-4DC3-9740-CC9372B9A235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00FF"/>
              </a:solidFill>
            </a:rPr>
            <a:t>SAPERE</a:t>
          </a:r>
          <a:endParaRPr lang="it-IT" sz="1800" b="1" dirty="0">
            <a:solidFill>
              <a:srgbClr val="0000FF"/>
            </a:solidFill>
          </a:endParaRPr>
        </a:p>
      </dgm:t>
    </dgm:pt>
    <dgm:pt modelId="{561E7EFC-6442-42A1-9AE3-CB832073F42E}" type="parTrans" cxnId="{AC80DEEE-9E50-42E8-AA7F-C54B607452A6}">
      <dgm:prSet/>
      <dgm:spPr/>
      <dgm:t>
        <a:bodyPr/>
        <a:lstStyle/>
        <a:p>
          <a:endParaRPr lang="it-IT"/>
        </a:p>
      </dgm:t>
    </dgm:pt>
    <dgm:pt modelId="{07D81F29-F6B3-4484-AEDE-8BB5ABC34984}" type="sibTrans" cxnId="{AC80DEEE-9E50-42E8-AA7F-C54B607452A6}">
      <dgm:prSet/>
      <dgm:spPr/>
      <dgm:t>
        <a:bodyPr/>
        <a:lstStyle/>
        <a:p>
          <a:endParaRPr lang="it-IT"/>
        </a:p>
      </dgm:t>
    </dgm:pt>
    <dgm:pt modelId="{5B1E2E11-E87A-4493-9C66-9F2D7F42F01C}">
      <dgm:prSet phldrT="[Testo]" custT="1"/>
      <dgm:spPr/>
      <dgm:t>
        <a:bodyPr/>
        <a:lstStyle/>
        <a:p>
          <a:r>
            <a:rPr lang="it-IT" sz="1600" b="1" dirty="0" smtClean="0">
              <a:solidFill>
                <a:srgbClr val="0000FF"/>
              </a:solidFill>
            </a:rPr>
            <a:t>SAPERE</a:t>
          </a:r>
          <a:endParaRPr lang="it-IT" sz="1600" b="1" dirty="0">
            <a:solidFill>
              <a:srgbClr val="0000FF"/>
            </a:solidFill>
          </a:endParaRPr>
        </a:p>
      </dgm:t>
    </dgm:pt>
    <dgm:pt modelId="{5D7007A4-0EB8-4F5D-B942-A0A6D59CAC0B}" type="parTrans" cxnId="{8F8777B3-122D-4087-A755-1536891A352E}">
      <dgm:prSet/>
      <dgm:spPr/>
      <dgm:t>
        <a:bodyPr/>
        <a:lstStyle/>
        <a:p>
          <a:endParaRPr lang="it-IT"/>
        </a:p>
      </dgm:t>
    </dgm:pt>
    <dgm:pt modelId="{A5920F72-1B4C-4290-8D4F-F6685C3E3A6C}" type="sibTrans" cxnId="{8F8777B3-122D-4087-A755-1536891A352E}">
      <dgm:prSet/>
      <dgm:spPr/>
      <dgm:t>
        <a:bodyPr/>
        <a:lstStyle/>
        <a:p>
          <a:endParaRPr lang="it-IT"/>
        </a:p>
      </dgm:t>
    </dgm:pt>
    <dgm:pt modelId="{336CC44A-596D-49FE-8E2C-A0433FFC4EB5}">
      <dgm:prSet phldrT="[Testo]" custT="1"/>
      <dgm:spPr/>
      <dgm:t>
        <a:bodyPr/>
        <a:lstStyle/>
        <a:p>
          <a:r>
            <a:rPr lang="it-IT" sz="1800" b="1" dirty="0" smtClean="0"/>
            <a:t>SAPERE</a:t>
          </a:r>
          <a:endParaRPr lang="it-IT" sz="1800" b="1" dirty="0"/>
        </a:p>
      </dgm:t>
    </dgm:pt>
    <dgm:pt modelId="{A25E51BC-0D20-43B4-815E-90749F4CF241}" type="parTrans" cxnId="{1260316E-B354-4F11-AB7A-AAD47D8CFF97}">
      <dgm:prSet/>
      <dgm:spPr/>
      <dgm:t>
        <a:bodyPr/>
        <a:lstStyle/>
        <a:p>
          <a:endParaRPr lang="it-IT"/>
        </a:p>
      </dgm:t>
    </dgm:pt>
    <dgm:pt modelId="{77ECE12F-8EE9-45FA-9594-A16633F75F8C}" type="sibTrans" cxnId="{1260316E-B354-4F11-AB7A-AAD47D8CFF97}">
      <dgm:prSet/>
      <dgm:spPr/>
      <dgm:t>
        <a:bodyPr/>
        <a:lstStyle/>
        <a:p>
          <a:endParaRPr lang="it-IT"/>
        </a:p>
      </dgm:t>
    </dgm:pt>
    <dgm:pt modelId="{38F9E72C-147C-49BA-AB6C-2C4FD135F498}" type="pres">
      <dgm:prSet presAssocID="{015AE37D-E69B-493B-909D-1F7810BE4B0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BFC0016-6D7C-4D5C-A1B3-D11DD5FF39E2}" type="pres">
      <dgm:prSet presAssocID="{5ACB6154-BE52-4DC3-9740-CC9372B9A23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C07883-5025-4871-94A3-7B80271659EA}" type="pres">
      <dgm:prSet presAssocID="{5ACB6154-BE52-4DC3-9740-CC9372B9A235}" presName="gear1srcNode" presStyleLbl="node1" presStyleIdx="0" presStyleCnt="3"/>
      <dgm:spPr/>
      <dgm:t>
        <a:bodyPr/>
        <a:lstStyle/>
        <a:p>
          <a:endParaRPr lang="it-IT"/>
        </a:p>
      </dgm:t>
    </dgm:pt>
    <dgm:pt modelId="{BD04D4F8-4BFC-4F7C-AFD4-74E5AA889BDF}" type="pres">
      <dgm:prSet presAssocID="{5ACB6154-BE52-4DC3-9740-CC9372B9A235}" presName="gear1dstNode" presStyleLbl="node1" presStyleIdx="0" presStyleCnt="3"/>
      <dgm:spPr/>
      <dgm:t>
        <a:bodyPr/>
        <a:lstStyle/>
        <a:p>
          <a:endParaRPr lang="it-IT"/>
        </a:p>
      </dgm:t>
    </dgm:pt>
    <dgm:pt modelId="{82AC85C5-3E01-46CB-86FF-7D473E2650F5}" type="pres">
      <dgm:prSet presAssocID="{5B1E2E11-E87A-4493-9C66-9F2D7F42F01C}" presName="gear2" presStyleLbl="node1" presStyleIdx="1" presStyleCnt="3" custLinFactNeighborY="-13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BC552F-E8C7-4C89-A894-C1B37B41E84F}" type="pres">
      <dgm:prSet presAssocID="{5B1E2E11-E87A-4493-9C66-9F2D7F42F01C}" presName="gear2srcNode" presStyleLbl="node1" presStyleIdx="1" presStyleCnt="3"/>
      <dgm:spPr/>
      <dgm:t>
        <a:bodyPr/>
        <a:lstStyle/>
        <a:p>
          <a:endParaRPr lang="it-IT"/>
        </a:p>
      </dgm:t>
    </dgm:pt>
    <dgm:pt modelId="{BD512B84-38B8-427E-8D26-0EB1FD55D090}" type="pres">
      <dgm:prSet presAssocID="{5B1E2E11-E87A-4493-9C66-9F2D7F42F01C}" presName="gear2dstNode" presStyleLbl="node1" presStyleIdx="1" presStyleCnt="3"/>
      <dgm:spPr/>
      <dgm:t>
        <a:bodyPr/>
        <a:lstStyle/>
        <a:p>
          <a:endParaRPr lang="it-IT"/>
        </a:p>
      </dgm:t>
    </dgm:pt>
    <dgm:pt modelId="{FE2145B4-CC74-45A0-86D9-7956053CF126}" type="pres">
      <dgm:prSet presAssocID="{336CC44A-596D-49FE-8E2C-A0433FFC4EB5}" presName="gear3" presStyleLbl="node1" presStyleIdx="2" presStyleCnt="3"/>
      <dgm:spPr/>
      <dgm:t>
        <a:bodyPr/>
        <a:lstStyle/>
        <a:p>
          <a:endParaRPr lang="it-IT"/>
        </a:p>
      </dgm:t>
    </dgm:pt>
    <dgm:pt modelId="{CF30B6E5-770E-429D-AA1D-DC9BAA97D89B}" type="pres">
      <dgm:prSet presAssocID="{336CC44A-596D-49FE-8E2C-A0433FFC4EB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D01546-72FD-451C-A3A0-B6D498AFE25D}" type="pres">
      <dgm:prSet presAssocID="{336CC44A-596D-49FE-8E2C-A0433FFC4EB5}" presName="gear3srcNode" presStyleLbl="node1" presStyleIdx="2" presStyleCnt="3"/>
      <dgm:spPr/>
      <dgm:t>
        <a:bodyPr/>
        <a:lstStyle/>
        <a:p>
          <a:endParaRPr lang="it-IT"/>
        </a:p>
      </dgm:t>
    </dgm:pt>
    <dgm:pt modelId="{7890343C-F3FA-4DCE-8AE1-AE87FC354766}" type="pres">
      <dgm:prSet presAssocID="{336CC44A-596D-49FE-8E2C-A0433FFC4EB5}" presName="gear3dstNode" presStyleLbl="node1" presStyleIdx="2" presStyleCnt="3"/>
      <dgm:spPr/>
      <dgm:t>
        <a:bodyPr/>
        <a:lstStyle/>
        <a:p>
          <a:endParaRPr lang="it-IT"/>
        </a:p>
      </dgm:t>
    </dgm:pt>
    <dgm:pt modelId="{16509C91-1075-469D-9811-871852986015}" type="pres">
      <dgm:prSet presAssocID="{07D81F29-F6B3-4484-AEDE-8BB5ABC34984}" presName="connector1" presStyleLbl="sibTrans2D1" presStyleIdx="0" presStyleCnt="3"/>
      <dgm:spPr/>
      <dgm:t>
        <a:bodyPr/>
        <a:lstStyle/>
        <a:p>
          <a:endParaRPr lang="it-IT"/>
        </a:p>
      </dgm:t>
    </dgm:pt>
    <dgm:pt modelId="{2BC04265-9031-4F4A-BB43-9ADA908F3A2C}" type="pres">
      <dgm:prSet presAssocID="{A5920F72-1B4C-4290-8D4F-F6685C3E3A6C}" presName="connector2" presStyleLbl="sibTrans2D1" presStyleIdx="1" presStyleCnt="3"/>
      <dgm:spPr/>
      <dgm:t>
        <a:bodyPr/>
        <a:lstStyle/>
        <a:p>
          <a:endParaRPr lang="it-IT"/>
        </a:p>
      </dgm:t>
    </dgm:pt>
    <dgm:pt modelId="{F3E230ED-0415-4590-B8D8-70ABEDB0CA16}" type="pres">
      <dgm:prSet presAssocID="{77ECE12F-8EE9-45FA-9594-A16633F75F8C}" presName="connector3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99E34E42-98D3-45C2-BEBF-08B5F7E80E40}" type="presOf" srcId="{015AE37D-E69B-493B-909D-1F7810BE4B05}" destId="{38F9E72C-147C-49BA-AB6C-2C4FD135F498}" srcOrd="0" destOrd="0" presId="urn:microsoft.com/office/officeart/2005/8/layout/gear1"/>
    <dgm:cxn modelId="{F694FD65-5EE8-4284-8050-6B9C551519AA}" type="presOf" srcId="{336CC44A-596D-49FE-8E2C-A0433FFC4EB5}" destId="{7890343C-F3FA-4DCE-8AE1-AE87FC354766}" srcOrd="3" destOrd="0" presId="urn:microsoft.com/office/officeart/2005/8/layout/gear1"/>
    <dgm:cxn modelId="{C027A762-53B8-4CB6-9EA4-E8DB0110C841}" type="presOf" srcId="{5ACB6154-BE52-4DC3-9740-CC9372B9A235}" destId="{4BC07883-5025-4871-94A3-7B80271659EA}" srcOrd="1" destOrd="0" presId="urn:microsoft.com/office/officeart/2005/8/layout/gear1"/>
    <dgm:cxn modelId="{AC80DEEE-9E50-42E8-AA7F-C54B607452A6}" srcId="{015AE37D-E69B-493B-909D-1F7810BE4B05}" destId="{5ACB6154-BE52-4DC3-9740-CC9372B9A235}" srcOrd="0" destOrd="0" parTransId="{561E7EFC-6442-42A1-9AE3-CB832073F42E}" sibTransId="{07D81F29-F6B3-4484-AEDE-8BB5ABC34984}"/>
    <dgm:cxn modelId="{7464173F-A4DA-4B0F-ACB4-808D98D89288}" type="presOf" srcId="{336CC44A-596D-49FE-8E2C-A0433FFC4EB5}" destId="{CF30B6E5-770E-429D-AA1D-DC9BAA97D89B}" srcOrd="1" destOrd="0" presId="urn:microsoft.com/office/officeart/2005/8/layout/gear1"/>
    <dgm:cxn modelId="{51F596E6-51BD-4C1B-9C43-8751827EFD9B}" type="presOf" srcId="{336CC44A-596D-49FE-8E2C-A0433FFC4EB5}" destId="{FE2145B4-CC74-45A0-86D9-7956053CF126}" srcOrd="0" destOrd="0" presId="urn:microsoft.com/office/officeart/2005/8/layout/gear1"/>
    <dgm:cxn modelId="{E2484690-7E7B-4416-9D6C-090491377F13}" type="presOf" srcId="{5B1E2E11-E87A-4493-9C66-9F2D7F42F01C}" destId="{82AC85C5-3E01-46CB-86FF-7D473E2650F5}" srcOrd="0" destOrd="0" presId="urn:microsoft.com/office/officeart/2005/8/layout/gear1"/>
    <dgm:cxn modelId="{8F8777B3-122D-4087-A755-1536891A352E}" srcId="{015AE37D-E69B-493B-909D-1F7810BE4B05}" destId="{5B1E2E11-E87A-4493-9C66-9F2D7F42F01C}" srcOrd="1" destOrd="0" parTransId="{5D7007A4-0EB8-4F5D-B942-A0A6D59CAC0B}" sibTransId="{A5920F72-1B4C-4290-8D4F-F6685C3E3A6C}"/>
    <dgm:cxn modelId="{C14ED128-1253-4084-96C9-14561900F342}" type="presOf" srcId="{5ACB6154-BE52-4DC3-9740-CC9372B9A235}" destId="{0BFC0016-6D7C-4D5C-A1B3-D11DD5FF39E2}" srcOrd="0" destOrd="0" presId="urn:microsoft.com/office/officeart/2005/8/layout/gear1"/>
    <dgm:cxn modelId="{1CE0F1E1-2E0E-4DB5-AD1D-4043DA5706C8}" type="presOf" srcId="{336CC44A-596D-49FE-8E2C-A0433FFC4EB5}" destId="{F8D01546-72FD-451C-A3A0-B6D498AFE25D}" srcOrd="2" destOrd="0" presId="urn:microsoft.com/office/officeart/2005/8/layout/gear1"/>
    <dgm:cxn modelId="{5E0EBC76-A4A0-40CF-995B-4001C901E718}" type="presOf" srcId="{A5920F72-1B4C-4290-8D4F-F6685C3E3A6C}" destId="{2BC04265-9031-4F4A-BB43-9ADA908F3A2C}" srcOrd="0" destOrd="0" presId="urn:microsoft.com/office/officeart/2005/8/layout/gear1"/>
    <dgm:cxn modelId="{7273AFD3-6D7A-4B4A-8578-FF86ED948173}" type="presOf" srcId="{77ECE12F-8EE9-45FA-9594-A16633F75F8C}" destId="{F3E230ED-0415-4590-B8D8-70ABEDB0CA16}" srcOrd="0" destOrd="0" presId="urn:microsoft.com/office/officeart/2005/8/layout/gear1"/>
    <dgm:cxn modelId="{1260316E-B354-4F11-AB7A-AAD47D8CFF97}" srcId="{015AE37D-E69B-493B-909D-1F7810BE4B05}" destId="{336CC44A-596D-49FE-8E2C-A0433FFC4EB5}" srcOrd="2" destOrd="0" parTransId="{A25E51BC-0D20-43B4-815E-90749F4CF241}" sibTransId="{77ECE12F-8EE9-45FA-9594-A16633F75F8C}"/>
    <dgm:cxn modelId="{DBC455BC-E7B6-4320-8073-EDB9E231EFF7}" type="presOf" srcId="{5ACB6154-BE52-4DC3-9740-CC9372B9A235}" destId="{BD04D4F8-4BFC-4F7C-AFD4-74E5AA889BDF}" srcOrd="2" destOrd="0" presId="urn:microsoft.com/office/officeart/2005/8/layout/gear1"/>
    <dgm:cxn modelId="{ED68B77D-83DE-44DA-B68A-CA3D4F7CE66A}" type="presOf" srcId="{5B1E2E11-E87A-4493-9C66-9F2D7F42F01C}" destId="{8DBC552F-E8C7-4C89-A894-C1B37B41E84F}" srcOrd="1" destOrd="0" presId="urn:microsoft.com/office/officeart/2005/8/layout/gear1"/>
    <dgm:cxn modelId="{5ED887B5-33D1-4288-AFD3-BCBEFEE8AAAC}" type="presOf" srcId="{5B1E2E11-E87A-4493-9C66-9F2D7F42F01C}" destId="{BD512B84-38B8-427E-8D26-0EB1FD55D090}" srcOrd="2" destOrd="0" presId="urn:microsoft.com/office/officeart/2005/8/layout/gear1"/>
    <dgm:cxn modelId="{06C21C18-621A-4D54-A008-9DBC90FCE672}" type="presOf" srcId="{07D81F29-F6B3-4484-AEDE-8BB5ABC34984}" destId="{16509C91-1075-469D-9811-871852986015}" srcOrd="0" destOrd="0" presId="urn:microsoft.com/office/officeart/2005/8/layout/gear1"/>
    <dgm:cxn modelId="{F4C33039-93B5-4D58-B59C-27E74682C442}" type="presParOf" srcId="{38F9E72C-147C-49BA-AB6C-2C4FD135F498}" destId="{0BFC0016-6D7C-4D5C-A1B3-D11DD5FF39E2}" srcOrd="0" destOrd="0" presId="urn:microsoft.com/office/officeart/2005/8/layout/gear1"/>
    <dgm:cxn modelId="{A67CB137-D815-4B55-B2FF-DC0BBC0CCCF0}" type="presParOf" srcId="{38F9E72C-147C-49BA-AB6C-2C4FD135F498}" destId="{4BC07883-5025-4871-94A3-7B80271659EA}" srcOrd="1" destOrd="0" presId="urn:microsoft.com/office/officeart/2005/8/layout/gear1"/>
    <dgm:cxn modelId="{4F102089-FAD8-45F5-9BF7-C81F423F0FA9}" type="presParOf" srcId="{38F9E72C-147C-49BA-AB6C-2C4FD135F498}" destId="{BD04D4F8-4BFC-4F7C-AFD4-74E5AA889BDF}" srcOrd="2" destOrd="0" presId="urn:microsoft.com/office/officeart/2005/8/layout/gear1"/>
    <dgm:cxn modelId="{5469DEE5-01B1-4F17-9F52-E66AC89BA94B}" type="presParOf" srcId="{38F9E72C-147C-49BA-AB6C-2C4FD135F498}" destId="{82AC85C5-3E01-46CB-86FF-7D473E2650F5}" srcOrd="3" destOrd="0" presId="urn:microsoft.com/office/officeart/2005/8/layout/gear1"/>
    <dgm:cxn modelId="{66577073-2398-4611-B89C-8CD108D0D765}" type="presParOf" srcId="{38F9E72C-147C-49BA-AB6C-2C4FD135F498}" destId="{8DBC552F-E8C7-4C89-A894-C1B37B41E84F}" srcOrd="4" destOrd="0" presId="urn:microsoft.com/office/officeart/2005/8/layout/gear1"/>
    <dgm:cxn modelId="{F59B213C-979D-40E8-A879-E2DD5EC8D077}" type="presParOf" srcId="{38F9E72C-147C-49BA-AB6C-2C4FD135F498}" destId="{BD512B84-38B8-427E-8D26-0EB1FD55D090}" srcOrd="5" destOrd="0" presId="urn:microsoft.com/office/officeart/2005/8/layout/gear1"/>
    <dgm:cxn modelId="{D3282D20-58D6-4386-8B93-60F1C29FF244}" type="presParOf" srcId="{38F9E72C-147C-49BA-AB6C-2C4FD135F498}" destId="{FE2145B4-CC74-45A0-86D9-7956053CF126}" srcOrd="6" destOrd="0" presId="urn:microsoft.com/office/officeart/2005/8/layout/gear1"/>
    <dgm:cxn modelId="{FD793927-D035-42C9-B4BB-DCB40A60A38D}" type="presParOf" srcId="{38F9E72C-147C-49BA-AB6C-2C4FD135F498}" destId="{CF30B6E5-770E-429D-AA1D-DC9BAA97D89B}" srcOrd="7" destOrd="0" presId="urn:microsoft.com/office/officeart/2005/8/layout/gear1"/>
    <dgm:cxn modelId="{4C2B618F-0647-4196-A523-17A09D35172E}" type="presParOf" srcId="{38F9E72C-147C-49BA-AB6C-2C4FD135F498}" destId="{F8D01546-72FD-451C-A3A0-B6D498AFE25D}" srcOrd="8" destOrd="0" presId="urn:microsoft.com/office/officeart/2005/8/layout/gear1"/>
    <dgm:cxn modelId="{D14CB36A-E188-4ACA-AE68-665A2BAAE79F}" type="presParOf" srcId="{38F9E72C-147C-49BA-AB6C-2C4FD135F498}" destId="{7890343C-F3FA-4DCE-8AE1-AE87FC354766}" srcOrd="9" destOrd="0" presId="urn:microsoft.com/office/officeart/2005/8/layout/gear1"/>
    <dgm:cxn modelId="{B34F0AAE-A5B7-4AA7-B839-B85826EE46CA}" type="presParOf" srcId="{38F9E72C-147C-49BA-AB6C-2C4FD135F498}" destId="{16509C91-1075-469D-9811-871852986015}" srcOrd="10" destOrd="0" presId="urn:microsoft.com/office/officeart/2005/8/layout/gear1"/>
    <dgm:cxn modelId="{384378B2-29FC-44E5-9044-816243F30A73}" type="presParOf" srcId="{38F9E72C-147C-49BA-AB6C-2C4FD135F498}" destId="{2BC04265-9031-4F4A-BB43-9ADA908F3A2C}" srcOrd="11" destOrd="0" presId="urn:microsoft.com/office/officeart/2005/8/layout/gear1"/>
    <dgm:cxn modelId="{F67C8435-03DF-46FD-81FE-F729961AC8C8}" type="presParOf" srcId="{38F9E72C-147C-49BA-AB6C-2C4FD135F498}" destId="{F3E230ED-0415-4590-B8D8-70ABEDB0CA16}" srcOrd="12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B5A3A1-8BFD-417C-AF50-4FE6AED76AF1}" type="doc">
      <dgm:prSet loTypeId="urn:microsoft.com/office/officeart/2005/8/layout/vProcess5" loCatId="process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58525BFE-BF1D-4206-8073-AF41665FC358}">
      <dgm:prSet phldrT="[Testo]" custT="1"/>
      <dgm:spPr>
        <a:solidFill>
          <a:srgbClr val="00B0F0"/>
        </a:solidFill>
      </dgm:spPr>
      <dgm:t>
        <a:bodyPr/>
        <a:lstStyle/>
        <a:p>
          <a:pPr algn="ctr"/>
          <a:r>
            <a:rPr lang="it-IT" sz="1600" b="1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rPr>
            <a:t> </a:t>
          </a:r>
          <a:r>
            <a:rPr lang="it-IT" sz="2800" b="1" i="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Osservare - Ascoltare</a:t>
          </a:r>
          <a:endParaRPr lang="it-IT" sz="2800" i="0" dirty="0">
            <a:solidFill>
              <a:srgbClr val="00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ECB1C3D-1CBE-4914-8B38-351F6678CA05}" type="parTrans" cxnId="{B0599CE9-66E1-46D4-8899-D2EFBF449FDD}">
      <dgm:prSet/>
      <dgm:spPr/>
      <dgm:t>
        <a:bodyPr/>
        <a:lstStyle/>
        <a:p>
          <a:endParaRPr lang="it-IT"/>
        </a:p>
      </dgm:t>
    </dgm:pt>
    <dgm:pt modelId="{2C568089-7AF0-4741-8FC0-446800302F82}" type="sibTrans" cxnId="{B0599CE9-66E1-46D4-8899-D2EFBF449FDD}">
      <dgm:prSet/>
      <dgm:spPr/>
      <dgm:t>
        <a:bodyPr/>
        <a:lstStyle/>
        <a:p>
          <a:endParaRPr lang="it-IT"/>
        </a:p>
      </dgm:t>
    </dgm:pt>
    <dgm:pt modelId="{49E1E7E2-EC2A-4CD1-813A-9DF5B760BF3C}">
      <dgm:prSet phldrT="[Testo]" custT="1"/>
      <dgm:spPr/>
      <dgm:t>
        <a:bodyPr/>
        <a:lstStyle/>
        <a:p>
          <a:pPr algn="ctr"/>
          <a:r>
            <a:rPr lang="it-IT" altLang="it-IT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Stare in relazione</a:t>
          </a:r>
          <a:endParaRPr lang="it-IT" sz="2800" dirty="0">
            <a:solidFill>
              <a:srgbClr val="00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61717D2-938E-47A3-B526-712053334C32}" type="parTrans" cxnId="{A0A24214-97B4-488B-BDB5-64D682222A05}">
      <dgm:prSet/>
      <dgm:spPr/>
      <dgm:t>
        <a:bodyPr/>
        <a:lstStyle/>
        <a:p>
          <a:endParaRPr lang="it-IT"/>
        </a:p>
      </dgm:t>
    </dgm:pt>
    <dgm:pt modelId="{5932A6DB-45BF-4761-935B-125DE88CEFCD}" type="sibTrans" cxnId="{A0A24214-97B4-488B-BDB5-64D682222A05}">
      <dgm:prSet/>
      <dgm:spPr/>
      <dgm:t>
        <a:bodyPr/>
        <a:lstStyle/>
        <a:p>
          <a:endParaRPr lang="it-IT"/>
        </a:p>
      </dgm:t>
    </dgm:pt>
    <dgm:pt modelId="{FBE52AA3-1E45-4C65-916C-BDA2F8BB2CC1}">
      <dgm:prSet phldrT="[Testo]" custT="1"/>
      <dgm:spPr/>
      <dgm:t>
        <a:bodyPr/>
        <a:lstStyle/>
        <a:p>
          <a:pPr algn="ctr"/>
          <a:r>
            <a:rPr lang="it-IT" altLang="it-IT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Comunicare</a:t>
          </a:r>
          <a:endParaRPr lang="it-IT" sz="2800" dirty="0">
            <a:solidFill>
              <a:srgbClr val="00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07424C8-07E3-4E7D-9673-DA771C83881C}" type="sibTrans" cxnId="{5EB1D45A-BE9B-4E04-9390-139ABA529163}">
      <dgm:prSet/>
      <dgm:spPr/>
      <dgm:t>
        <a:bodyPr/>
        <a:lstStyle/>
        <a:p>
          <a:endParaRPr lang="it-IT"/>
        </a:p>
      </dgm:t>
    </dgm:pt>
    <dgm:pt modelId="{AE12F166-5499-4BD5-B900-E325E2B690F6}" type="parTrans" cxnId="{5EB1D45A-BE9B-4E04-9390-139ABA529163}">
      <dgm:prSet/>
      <dgm:spPr/>
      <dgm:t>
        <a:bodyPr/>
        <a:lstStyle/>
        <a:p>
          <a:endParaRPr lang="it-IT"/>
        </a:p>
      </dgm:t>
    </dgm:pt>
    <dgm:pt modelId="{F6D2285D-C731-412B-A79F-26D90B34CF0F}" type="pres">
      <dgm:prSet presAssocID="{6FB5A3A1-8BFD-417C-AF50-4FE6AED76A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DB08C4-8A0D-4D42-98C3-664C107AAB72}" type="pres">
      <dgm:prSet presAssocID="{6FB5A3A1-8BFD-417C-AF50-4FE6AED76AF1}" presName="dummyMaxCanvas" presStyleCnt="0">
        <dgm:presLayoutVars/>
      </dgm:prSet>
      <dgm:spPr/>
      <dgm:t>
        <a:bodyPr/>
        <a:lstStyle/>
        <a:p>
          <a:endParaRPr lang="it-IT"/>
        </a:p>
      </dgm:t>
    </dgm:pt>
    <dgm:pt modelId="{1701CA93-C045-4605-8250-25C55CD993B1}" type="pres">
      <dgm:prSet presAssocID="{6FB5A3A1-8BFD-417C-AF50-4FE6AED76AF1}" presName="ThreeNodes_1" presStyleLbl="node1" presStyleIdx="0" presStyleCnt="3" custScaleY="64965" custLinFactNeighborX="5899" custLinFactNeighborY="351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C64D10-C52A-4075-8E6E-C9DC90758CE5}" type="pres">
      <dgm:prSet presAssocID="{6FB5A3A1-8BFD-417C-AF50-4FE6AED76AF1}" presName="ThreeNodes_2" presStyleLbl="node1" presStyleIdx="1" presStyleCnt="3" custScaleY="64965" custLinFactNeighborX="2135" custLinFactNeighborY="-23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0FF828-AD71-4C14-97AA-6D2573E51AE3}" type="pres">
      <dgm:prSet presAssocID="{6FB5A3A1-8BFD-417C-AF50-4FE6AED76AF1}" presName="ThreeNodes_3" presStyleLbl="node1" presStyleIdx="2" presStyleCnt="3" custScaleY="64965" custLinFactNeighborX="-152" custLinFactNeighborY="-399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5AA6EC-D185-4058-A6FA-8460713955DC}" type="pres">
      <dgm:prSet presAssocID="{6FB5A3A1-8BFD-417C-AF50-4FE6AED76AF1}" presName="ThreeConn_1-2" presStyleLbl="fgAccFollowNode1" presStyleIdx="0" presStyleCnt="2" custScaleX="60626" custScaleY="69757" custLinFactNeighborX="1852" custLinFactNeighborY="304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04493B-E036-4D1B-ACAE-C1EB9859CBB4}" type="pres">
      <dgm:prSet presAssocID="{6FB5A3A1-8BFD-417C-AF50-4FE6AED76AF1}" presName="ThreeConn_2-3" presStyleLbl="fgAccFollowNode1" presStyleIdx="1" presStyleCnt="2" custScaleX="60818" custScaleY="69941" custLinFactNeighborX="-9203" custLinFactNeighborY="-263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C8DD9B-D13A-40AA-8079-8AA5ECE9011B}" type="pres">
      <dgm:prSet presAssocID="{6FB5A3A1-8BFD-417C-AF50-4FE6AED76AF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5F7E97-314E-4AF4-803A-FA8AF4A0BE70}" type="pres">
      <dgm:prSet presAssocID="{6FB5A3A1-8BFD-417C-AF50-4FE6AED76AF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B985AC-BE12-4A02-878B-D7DED7F2B6FF}" type="pres">
      <dgm:prSet presAssocID="{6FB5A3A1-8BFD-417C-AF50-4FE6AED76AF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92C2DDC-10CA-4F2C-95D9-14B20CF09B84}" type="presOf" srcId="{FBE52AA3-1E45-4C65-916C-BDA2F8BB2CC1}" destId="{BEB985AC-BE12-4A02-878B-D7DED7F2B6FF}" srcOrd="1" destOrd="0" presId="urn:microsoft.com/office/officeart/2005/8/layout/vProcess5"/>
    <dgm:cxn modelId="{EB47CE52-A8AF-4A53-A61D-969E208CACE7}" type="presOf" srcId="{49E1E7E2-EC2A-4CD1-813A-9DF5B760BF3C}" destId="{4E5F7E97-314E-4AF4-803A-FA8AF4A0BE70}" srcOrd="1" destOrd="0" presId="urn:microsoft.com/office/officeart/2005/8/layout/vProcess5"/>
    <dgm:cxn modelId="{5EB1D45A-BE9B-4E04-9390-139ABA529163}" srcId="{6FB5A3A1-8BFD-417C-AF50-4FE6AED76AF1}" destId="{FBE52AA3-1E45-4C65-916C-BDA2F8BB2CC1}" srcOrd="2" destOrd="0" parTransId="{AE12F166-5499-4BD5-B900-E325E2B690F6}" sibTransId="{307424C8-07E3-4E7D-9673-DA771C83881C}"/>
    <dgm:cxn modelId="{0C5450F8-CAE9-430D-989E-DAC9097E6464}" type="presOf" srcId="{58525BFE-BF1D-4206-8073-AF41665FC358}" destId="{16C8DD9B-D13A-40AA-8079-8AA5ECE9011B}" srcOrd="1" destOrd="0" presId="urn:microsoft.com/office/officeart/2005/8/layout/vProcess5"/>
    <dgm:cxn modelId="{6525D539-50A0-4D73-A182-87EAB2F44D7A}" type="presOf" srcId="{49E1E7E2-EC2A-4CD1-813A-9DF5B760BF3C}" destId="{4EC64D10-C52A-4075-8E6E-C9DC90758CE5}" srcOrd="0" destOrd="0" presId="urn:microsoft.com/office/officeart/2005/8/layout/vProcess5"/>
    <dgm:cxn modelId="{950F407B-FDD8-44FC-96AC-A1FA01E89353}" type="presOf" srcId="{58525BFE-BF1D-4206-8073-AF41665FC358}" destId="{1701CA93-C045-4605-8250-25C55CD993B1}" srcOrd="0" destOrd="0" presId="urn:microsoft.com/office/officeart/2005/8/layout/vProcess5"/>
    <dgm:cxn modelId="{115781E0-B18D-472A-929C-5242E6B5B9A4}" type="presOf" srcId="{2C568089-7AF0-4741-8FC0-446800302F82}" destId="{A85AA6EC-D185-4058-A6FA-8460713955DC}" srcOrd="0" destOrd="0" presId="urn:microsoft.com/office/officeart/2005/8/layout/vProcess5"/>
    <dgm:cxn modelId="{1325653C-7163-40DB-B33A-F7E0AE2AD425}" type="presOf" srcId="{6FB5A3A1-8BFD-417C-AF50-4FE6AED76AF1}" destId="{F6D2285D-C731-412B-A79F-26D90B34CF0F}" srcOrd="0" destOrd="0" presId="urn:microsoft.com/office/officeart/2005/8/layout/vProcess5"/>
    <dgm:cxn modelId="{A0A24214-97B4-488B-BDB5-64D682222A05}" srcId="{6FB5A3A1-8BFD-417C-AF50-4FE6AED76AF1}" destId="{49E1E7E2-EC2A-4CD1-813A-9DF5B760BF3C}" srcOrd="1" destOrd="0" parTransId="{161717D2-938E-47A3-B526-712053334C32}" sibTransId="{5932A6DB-45BF-4761-935B-125DE88CEFCD}"/>
    <dgm:cxn modelId="{AFB30624-C839-4EB9-B862-D3A56EEC7DC2}" type="presOf" srcId="{FBE52AA3-1E45-4C65-916C-BDA2F8BB2CC1}" destId="{D60FF828-AD71-4C14-97AA-6D2573E51AE3}" srcOrd="0" destOrd="0" presId="urn:microsoft.com/office/officeart/2005/8/layout/vProcess5"/>
    <dgm:cxn modelId="{B0599CE9-66E1-46D4-8899-D2EFBF449FDD}" srcId="{6FB5A3A1-8BFD-417C-AF50-4FE6AED76AF1}" destId="{58525BFE-BF1D-4206-8073-AF41665FC358}" srcOrd="0" destOrd="0" parTransId="{1ECB1C3D-1CBE-4914-8B38-351F6678CA05}" sibTransId="{2C568089-7AF0-4741-8FC0-446800302F82}"/>
    <dgm:cxn modelId="{27A43CA5-1860-4C02-95F4-7CE716BA9D8F}" type="presOf" srcId="{5932A6DB-45BF-4761-935B-125DE88CEFCD}" destId="{EF04493B-E036-4D1B-ACAE-C1EB9859CBB4}" srcOrd="0" destOrd="0" presId="urn:microsoft.com/office/officeart/2005/8/layout/vProcess5"/>
    <dgm:cxn modelId="{A4840DE1-0178-4889-95C8-6CD19ED3AF95}" type="presParOf" srcId="{F6D2285D-C731-412B-A79F-26D90B34CF0F}" destId="{76DB08C4-8A0D-4D42-98C3-664C107AAB72}" srcOrd="0" destOrd="0" presId="urn:microsoft.com/office/officeart/2005/8/layout/vProcess5"/>
    <dgm:cxn modelId="{AC79A2F6-CC37-4736-8C4C-0E4C0B4A40AB}" type="presParOf" srcId="{F6D2285D-C731-412B-A79F-26D90B34CF0F}" destId="{1701CA93-C045-4605-8250-25C55CD993B1}" srcOrd="1" destOrd="0" presId="urn:microsoft.com/office/officeart/2005/8/layout/vProcess5"/>
    <dgm:cxn modelId="{FF744447-A9BF-4C10-9D90-E037EB21C3D7}" type="presParOf" srcId="{F6D2285D-C731-412B-A79F-26D90B34CF0F}" destId="{4EC64D10-C52A-4075-8E6E-C9DC90758CE5}" srcOrd="2" destOrd="0" presId="urn:microsoft.com/office/officeart/2005/8/layout/vProcess5"/>
    <dgm:cxn modelId="{BBFF4413-2BDB-490B-BBDE-2221B281C539}" type="presParOf" srcId="{F6D2285D-C731-412B-A79F-26D90B34CF0F}" destId="{D60FF828-AD71-4C14-97AA-6D2573E51AE3}" srcOrd="3" destOrd="0" presId="urn:microsoft.com/office/officeart/2005/8/layout/vProcess5"/>
    <dgm:cxn modelId="{E382FCCA-AD47-4E5C-B3F3-5F7507208FC5}" type="presParOf" srcId="{F6D2285D-C731-412B-A79F-26D90B34CF0F}" destId="{A85AA6EC-D185-4058-A6FA-8460713955DC}" srcOrd="4" destOrd="0" presId="urn:microsoft.com/office/officeart/2005/8/layout/vProcess5"/>
    <dgm:cxn modelId="{1BA80268-E441-4737-86B1-AFB9DCA36BD5}" type="presParOf" srcId="{F6D2285D-C731-412B-A79F-26D90B34CF0F}" destId="{EF04493B-E036-4D1B-ACAE-C1EB9859CBB4}" srcOrd="5" destOrd="0" presId="urn:microsoft.com/office/officeart/2005/8/layout/vProcess5"/>
    <dgm:cxn modelId="{E69E918B-5F44-44B1-9C9E-1E950BCC9E7B}" type="presParOf" srcId="{F6D2285D-C731-412B-A79F-26D90B34CF0F}" destId="{16C8DD9B-D13A-40AA-8079-8AA5ECE9011B}" srcOrd="6" destOrd="0" presId="urn:microsoft.com/office/officeart/2005/8/layout/vProcess5"/>
    <dgm:cxn modelId="{A821570F-0576-4220-BCD2-214ED98481C3}" type="presParOf" srcId="{F6D2285D-C731-412B-A79F-26D90B34CF0F}" destId="{4E5F7E97-314E-4AF4-803A-FA8AF4A0BE70}" srcOrd="7" destOrd="0" presId="urn:microsoft.com/office/officeart/2005/8/layout/vProcess5"/>
    <dgm:cxn modelId="{6129AD84-4C1E-4898-B01C-88B91CD8238D}" type="presParOf" srcId="{F6D2285D-C731-412B-A79F-26D90B34CF0F}" destId="{BEB985AC-BE12-4A02-878B-D7DED7F2B6FF}" srcOrd="8" destOrd="0" presId="urn:microsoft.com/office/officeart/2005/8/layout/vProcess5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FC0016-6D7C-4D5C-A1B3-D11DD5FF39E2}">
      <dsp:nvSpPr>
        <dsp:cNvPr id="0" name=""/>
        <dsp:cNvSpPr/>
      </dsp:nvSpPr>
      <dsp:spPr>
        <a:xfrm>
          <a:off x="3518692" y="1671649"/>
          <a:ext cx="2043126" cy="2043126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00FF"/>
              </a:solidFill>
            </a:rPr>
            <a:t>SAPERE</a:t>
          </a:r>
          <a:endParaRPr lang="it-IT" sz="1800" b="1" kern="1200" dirty="0">
            <a:solidFill>
              <a:srgbClr val="0000FF"/>
            </a:solidFill>
          </a:endParaRPr>
        </a:p>
      </dsp:txBody>
      <dsp:txXfrm>
        <a:off x="3518692" y="1671649"/>
        <a:ext cx="2043126" cy="2043126"/>
      </dsp:txXfrm>
    </dsp:sp>
    <dsp:sp modelId="{82AC85C5-3E01-46CB-86FF-7D473E2650F5}">
      <dsp:nvSpPr>
        <dsp:cNvPr id="0" name=""/>
        <dsp:cNvSpPr/>
      </dsp:nvSpPr>
      <dsp:spPr>
        <a:xfrm>
          <a:off x="2329963" y="1168698"/>
          <a:ext cx="1485910" cy="1485910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00FF"/>
              </a:solidFill>
            </a:rPr>
            <a:t>SAPERE</a:t>
          </a:r>
          <a:endParaRPr lang="it-IT" sz="1600" b="1" kern="1200" dirty="0">
            <a:solidFill>
              <a:srgbClr val="0000FF"/>
            </a:solidFill>
          </a:endParaRPr>
        </a:p>
      </dsp:txBody>
      <dsp:txXfrm>
        <a:off x="2329963" y="1168698"/>
        <a:ext cx="1485910" cy="1485910"/>
      </dsp:txXfrm>
    </dsp:sp>
    <dsp:sp modelId="{FE2145B4-CC74-45A0-86D9-7956053CF126}">
      <dsp:nvSpPr>
        <dsp:cNvPr id="0" name=""/>
        <dsp:cNvSpPr/>
      </dsp:nvSpPr>
      <dsp:spPr>
        <a:xfrm rot="20700000">
          <a:off x="3162225" y="163601"/>
          <a:ext cx="1455888" cy="1455888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SAPERE</a:t>
          </a:r>
          <a:endParaRPr lang="it-IT" sz="1800" b="1" kern="1200" dirty="0"/>
        </a:p>
      </dsp:txBody>
      <dsp:txXfrm>
        <a:off x="3481544" y="482920"/>
        <a:ext cx="817250" cy="817250"/>
      </dsp:txXfrm>
    </dsp:sp>
    <dsp:sp modelId="{16509C91-1075-469D-9811-871852986015}">
      <dsp:nvSpPr>
        <dsp:cNvPr id="0" name=""/>
        <dsp:cNvSpPr/>
      </dsp:nvSpPr>
      <dsp:spPr>
        <a:xfrm>
          <a:off x="3356398" y="1366286"/>
          <a:ext cx="2615202" cy="2615202"/>
        </a:xfrm>
        <a:prstGeom prst="circularArrow">
          <a:avLst>
            <a:gd name="adj1" fmla="val 4688"/>
            <a:gd name="adj2" fmla="val 299029"/>
            <a:gd name="adj3" fmla="val 2503670"/>
            <a:gd name="adj4" fmla="val 15888463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C04265-9031-4F4A-BB43-9ADA908F3A2C}">
      <dsp:nvSpPr>
        <dsp:cNvPr id="0" name=""/>
        <dsp:cNvSpPr/>
      </dsp:nvSpPr>
      <dsp:spPr>
        <a:xfrm>
          <a:off x="2066811" y="862010"/>
          <a:ext cx="1900107" cy="19001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E230ED-0415-4590-B8D8-70ABEDB0CA16}">
      <dsp:nvSpPr>
        <dsp:cNvPr id="0" name=""/>
        <dsp:cNvSpPr/>
      </dsp:nvSpPr>
      <dsp:spPr>
        <a:xfrm>
          <a:off x="2825463" y="-153234"/>
          <a:ext cx="2048698" cy="20486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01CA93-C045-4605-8250-25C55CD993B1}">
      <dsp:nvSpPr>
        <dsp:cNvPr id="0" name=""/>
        <dsp:cNvSpPr/>
      </dsp:nvSpPr>
      <dsp:spPr>
        <a:xfrm>
          <a:off x="389943" y="576067"/>
          <a:ext cx="6610334" cy="70992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rPr>
            <a:t> </a:t>
          </a:r>
          <a:r>
            <a:rPr lang="it-IT" sz="2800" b="1" i="0" kern="120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Osservare - Ascoltare</a:t>
          </a:r>
          <a:endParaRPr lang="it-IT" sz="2800" i="0" kern="1200" dirty="0">
            <a:solidFill>
              <a:srgbClr val="00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9943" y="576067"/>
        <a:ext cx="5495145" cy="709928"/>
      </dsp:txXfrm>
    </dsp:sp>
    <dsp:sp modelId="{4EC64D10-C52A-4075-8E6E-C9DC90758CE5}">
      <dsp:nvSpPr>
        <dsp:cNvPr id="0" name=""/>
        <dsp:cNvSpPr/>
      </dsp:nvSpPr>
      <dsp:spPr>
        <a:xfrm>
          <a:off x="724395" y="1440163"/>
          <a:ext cx="6610334" cy="709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2800" b="1" kern="120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Stare in relazione</a:t>
          </a:r>
          <a:endParaRPr lang="it-IT" sz="2800" kern="1200" dirty="0">
            <a:solidFill>
              <a:srgbClr val="00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724395" y="1440163"/>
        <a:ext cx="5316758" cy="709928"/>
      </dsp:txXfrm>
    </dsp:sp>
    <dsp:sp modelId="{D60FF828-AD71-4C14-97AA-6D2573E51AE3}">
      <dsp:nvSpPr>
        <dsp:cNvPr id="0" name=""/>
        <dsp:cNvSpPr/>
      </dsp:nvSpPr>
      <dsp:spPr>
        <a:xfrm>
          <a:off x="1156481" y="2304258"/>
          <a:ext cx="6610334" cy="709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2800" b="1" kern="120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Comunicare</a:t>
          </a:r>
          <a:endParaRPr lang="it-IT" sz="2800" kern="1200" dirty="0">
            <a:solidFill>
              <a:srgbClr val="00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156481" y="2304258"/>
        <a:ext cx="5316758" cy="709928"/>
      </dsp:txXfrm>
    </dsp:sp>
    <dsp:sp modelId="{A85AA6EC-D185-4058-A6FA-8460713955DC}">
      <dsp:nvSpPr>
        <dsp:cNvPr id="0" name=""/>
        <dsp:cNvSpPr/>
      </dsp:nvSpPr>
      <dsp:spPr>
        <a:xfrm>
          <a:off x="6053017" y="1152126"/>
          <a:ext cx="430633" cy="4954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/>
        </a:p>
      </dsp:txBody>
      <dsp:txXfrm>
        <a:off x="6053017" y="1152126"/>
        <a:ext cx="430633" cy="495491"/>
      </dsp:txXfrm>
    </dsp:sp>
    <dsp:sp modelId="{EF04493B-E036-4D1B-ACAE-C1EB9859CBB4}">
      <dsp:nvSpPr>
        <dsp:cNvPr id="0" name=""/>
        <dsp:cNvSpPr/>
      </dsp:nvSpPr>
      <dsp:spPr>
        <a:xfrm>
          <a:off x="6557075" y="2016223"/>
          <a:ext cx="431997" cy="49679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/>
        </a:p>
      </dsp:txBody>
      <dsp:txXfrm>
        <a:off x="6557075" y="2016223"/>
        <a:ext cx="431997" cy="496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D979-65A2-4214-87F4-06EE75AD23AD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E0FA-094F-4CE5-9F4B-AF492B6B01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721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E0FA-094F-4CE5-9F4B-AF492B6B0169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3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E0FA-094F-4CE5-9F4B-AF492B6B0169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6770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E0FA-094F-4CE5-9F4B-AF492B6B016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0932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29C390-CC27-4B96-877F-E153A0F1EA0E}" type="slidenum">
              <a:rPr lang="it-IT" altLang="it-IT" smtClean="0"/>
              <a:pPr eaLnBrk="1" hangingPunct="1">
                <a:spcBef>
                  <a:spcPct val="0"/>
                </a:spcBef>
              </a:pPr>
              <a:t>38</a:t>
            </a:fld>
            <a:endParaRPr lang="it-IT" altLang="it-IT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48B29-9223-414C-824C-29ED149AB20A}" type="slidenum">
              <a:rPr lang="it-IT" smtClean="0"/>
              <a:pPr/>
              <a:t>51</a:t>
            </a:fld>
            <a:endParaRPr lang="it-IT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70"/>
            <a:ext cx="5438140" cy="44434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557" tIns="43279" rIns="86557" bIns="43279"/>
          <a:lstStyle/>
          <a:p>
            <a:pPr eaLnBrk="1" hangingPunct="1"/>
            <a:r>
              <a:rPr lang="it-IT" sz="1000" smtClean="0">
                <a:cs typeface="Times New Roman" pitchFamily="18" charset="0"/>
              </a:rPr>
              <a:t>Tutti i giorni “comunichiamo” qualcosa a qualcuno.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Tutti i giorni qualcuno “comunica” qualcosa a noi.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Tutti i giorni ci capita di avere la sensazione di non essere stati capiti.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Tutti i giorni ci capita di avere la sensazione di non aver capito.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La comunicazione è l’essenza dell’uomo, ma sappiamo davvero comunicare?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Cosa vuol dire comunicare? Cosa fa sì che con qualcuno riusciamo a comunicare e con altri no?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Sicuramente il parlare l’italiano ci facilita il comunicare con un nostro compaesano mentre può rendere più complessa la comunicazione con uno straniero. Questo, però, non sempre è vero (si pensi ai dialetti).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Comunicare non è solo parlare!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Sicuramente comunicare con una persona che ci conosce ci rende la cosa più facile.</a:t>
            </a:r>
          </a:p>
          <a:p>
            <a:pPr eaLnBrk="1" hangingPunct="1"/>
            <a:r>
              <a:rPr lang="it-IT" sz="1000" smtClean="0">
                <a:cs typeface="Times New Roman" pitchFamily="18" charset="0"/>
              </a:rPr>
              <a:t>Comunicare implica la condivisione di molti aspetti impliciti e condivisi.</a:t>
            </a:r>
            <a:r>
              <a:rPr lang="it-IT" sz="1000" smtClean="0"/>
              <a:t> </a:t>
            </a: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949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1532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638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0774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6467-3E9C-45E7-94AA-B411CB1B758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CD54-6E95-4ED5-8F56-6D42DCC42A6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9511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127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56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001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306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43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503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276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190BAF6-02D8-4C5B-88A4-B373243F166B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8ACB07-FE36-48AB-9BA0-898660A262B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1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051720" y="5373216"/>
            <a:ext cx="6400800" cy="33759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it-IT" b="1" i="1" dirty="0" smtClean="0">
                <a:solidFill>
                  <a:srgbClr val="003399"/>
                </a:solidFill>
              </a:rPr>
              <a:t>Prof. Antonino Mancuso</a:t>
            </a:r>
            <a:endParaRPr lang="it-IT" b="1" i="1" dirty="0">
              <a:solidFill>
                <a:srgbClr val="003399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82367" y="1674674"/>
            <a:ext cx="85821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COMPETENZE PEDAGOGICHE DEL TECNICO</a:t>
            </a:r>
            <a:endParaRPr lang="it-IT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La Metodologia di allenamento/insegnamento</a:t>
            </a:r>
          </a:p>
          <a:p>
            <a:r>
              <a:rPr lang="it-IT" dirty="0" smtClean="0"/>
              <a:t>La Comunicazione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La Programmazione</a:t>
            </a:r>
          </a:p>
          <a:p>
            <a:pPr marL="0" indent="0" algn="ctr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1500" dirty="0"/>
              <a:t>Analizzare la situazione di partenza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500" dirty="0"/>
              <a:t>Definire gli obiettivi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500" dirty="0"/>
              <a:t>Scegliere le metodologie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500" dirty="0"/>
              <a:t>Scegliere i contenuti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500" dirty="0"/>
              <a:t>Verifica e valutazione</a:t>
            </a:r>
          </a:p>
          <a:p>
            <a:pPr marL="0" indent="0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Etica Sportiva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competenze pedagogiche del tecnico-educatore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it-IT" dirty="0" smtClean="0"/>
              <a:t>  </a:t>
            </a:r>
            <a:r>
              <a:rPr lang="it-IT" sz="2200" dirty="0" smtClean="0"/>
              <a:t>Organizzare un apprendimento finalizzato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it-IT" sz="2200" dirty="0" smtClean="0"/>
              <a:t>  La descrizione delle procedure e delle attività scelte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it-IT" sz="2200" dirty="0" smtClean="0"/>
              <a:t>  Verificare le strategie, le esperienze e le opportunità di apprendimento offerte agli allievi per il conseguimento degli obiettivi programmati</a:t>
            </a:r>
            <a:endParaRPr lang="it-IT" sz="22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728192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Programmazione didattico-educativa: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411760" y="2204864"/>
            <a:ext cx="41376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>
                <a:solidFill>
                  <a:srgbClr val="003399"/>
                </a:solidFill>
              </a:rPr>
              <a:t>E’ lo strumento educativo per</a:t>
            </a:r>
            <a:r>
              <a:rPr lang="it-IT" b="1" i="1" dirty="0">
                <a:solidFill>
                  <a:srgbClr val="003399"/>
                </a:solidFill>
              </a:rPr>
              <a:t>:</a:t>
            </a:r>
            <a:r>
              <a:rPr lang="it-IT" sz="4400" b="1" i="1" dirty="0"/>
              <a:t/>
            </a:r>
            <a:br>
              <a:rPr lang="it-IT" sz="4400" b="1" i="1" dirty="0"/>
            </a:br>
            <a:endParaRPr lang="it-IT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1700808"/>
            <a:ext cx="8606760" cy="4968552"/>
          </a:xfrm>
        </p:spPr>
        <p:txBody>
          <a:bodyPr>
            <a:noAutofit/>
          </a:bodyPr>
          <a:lstStyle/>
          <a:p>
            <a:pPr marL="274320" lvl="2" indent="-27432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smtClean="0"/>
              <a:t>Saper programmare</a:t>
            </a:r>
          </a:p>
          <a:p>
            <a:pPr marL="561657" lvl="3" indent="-27432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motivare, ascoltare</a:t>
            </a:r>
          </a:p>
          <a:p>
            <a:pPr marL="881697" lvl="4" indent="-27432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osservare, analizzare, individuare ed interpretare i bisogni degli atleti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comunicare, entrare in relazione con gli atleti (EMPATIA)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scegliere obiettivi</a:t>
            </a:r>
          </a:p>
          <a:p>
            <a:pPr lvl="5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costruire situazioni che facilitino l’apprendimento</a:t>
            </a:r>
          </a:p>
          <a:p>
            <a:pPr lvl="6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verificare e valutare l’efficacia dell’insegnamento</a:t>
            </a:r>
          </a:p>
          <a:p>
            <a:pPr lvl="8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/>
              <a:t>Saper sintetizzare</a:t>
            </a: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Competenze Pedagogiche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Analizzare e sviluppare programmi di formazione a breve o a lungo termine in funzione degli obiettivi da raggiungere</a:t>
            </a:r>
          </a:p>
          <a:p>
            <a:r>
              <a:rPr lang="it-IT" dirty="0" smtClean="0"/>
              <a:t>Predisporre il materiale occorrente e l’ambiente in cui muoversi</a:t>
            </a:r>
          </a:p>
          <a:p>
            <a:r>
              <a:rPr lang="it-IT" dirty="0" smtClean="0"/>
              <a:t>Possedere conoscenze delle tecniche di base e abilità di utilizzare esercizi appropriati</a:t>
            </a:r>
          </a:p>
          <a:p>
            <a:r>
              <a:rPr lang="it-IT" dirty="0" smtClean="0"/>
              <a:t>Riconoscere le prestazioni eccellenti</a:t>
            </a:r>
          </a:p>
          <a:p>
            <a:r>
              <a:rPr lang="it-IT" dirty="0" smtClean="0"/>
              <a:t>Esaminare eventuali divari tra prestazione desiderata e quella effettiva, individuare la causa potenziale e programmare come eliminarla spiegando il problema e la soluzione</a:t>
            </a:r>
          </a:p>
          <a:p>
            <a:r>
              <a:rPr lang="it-IT" dirty="0" smtClean="0"/>
              <a:t>Spiegare gli esercizi (caratteristiche fondamentali, obiettivi e risultato desiderato) i passaggi tecnici e ricorrere quando è necessario alla dimostrazione dell’esercizio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08712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 smtClean="0">
                <a:solidFill>
                  <a:schemeClr val="bg1"/>
                </a:solidFill>
              </a:rPr>
              <a:t/>
            </a:r>
            <a:br>
              <a:rPr lang="it-IT" b="1" dirty="0" smtClean="0">
                <a:solidFill>
                  <a:schemeClr val="bg1"/>
                </a:solidFill>
              </a:rPr>
            </a:br>
            <a: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sapere quindi:</a:t>
            </a:r>
            <a:b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5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/>
          <a:lstStyle/>
          <a:p>
            <a:r>
              <a:rPr lang="it-IT" dirty="0" smtClean="0"/>
              <a:t>Età, sesso, caratteristiche </a:t>
            </a:r>
            <a:r>
              <a:rPr lang="it-IT" dirty="0" err="1" smtClean="0"/>
              <a:t>auxologiche</a:t>
            </a:r>
            <a:r>
              <a:rPr lang="it-IT" dirty="0" smtClean="0"/>
              <a:t>, fisiologiche, psicologiche ecc.</a:t>
            </a:r>
          </a:p>
          <a:p>
            <a:r>
              <a:rPr lang="it-IT" dirty="0" smtClean="0"/>
              <a:t>Gli aspetti biomeccanici degli esercizi da utilizzare</a:t>
            </a:r>
          </a:p>
          <a:p>
            <a:r>
              <a:rPr lang="it-IT" dirty="0" smtClean="0"/>
              <a:t>Le prove di valutazione (test)</a:t>
            </a:r>
          </a:p>
          <a:p>
            <a:r>
              <a:rPr lang="it-IT" dirty="0" smtClean="0"/>
              <a:t> le tecniche di comunicazione</a:t>
            </a:r>
          </a:p>
          <a:p>
            <a:r>
              <a:rPr lang="it-IT" dirty="0" smtClean="0"/>
              <a:t>I metodi d’insegnamento (in base ai quali sceglie obiettivi, comunica informazioni, suscita interesse, favorisce l’apprendimento e l’autonomia dell’atleta)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864096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conoscere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La dialettica più appropriata in relazione all’obiettivo da raggiungere</a:t>
            </a:r>
          </a:p>
          <a:p>
            <a:r>
              <a:rPr lang="it-IT" dirty="0" smtClean="0"/>
              <a:t>La spiegazione dell’esercizio o del fondamentale che deve essere breve e orientata sugli aspetti importanti </a:t>
            </a:r>
          </a:p>
          <a:p>
            <a:r>
              <a:rPr lang="it-IT" dirty="0" smtClean="0"/>
              <a:t>La correzione più adeguata (globale o analitica)</a:t>
            </a:r>
          </a:p>
          <a:p>
            <a:r>
              <a:rPr lang="it-IT" dirty="0" smtClean="0"/>
              <a:t>La rotazione in modo che tutti gli atleti svolgano l’esercizio o il lavoro proposto</a:t>
            </a:r>
          </a:p>
          <a:p>
            <a:r>
              <a:rPr lang="it-IT" dirty="0" smtClean="0"/>
              <a:t>La corretta dimostrazione del’esercizio o lavoro proposto da parte del tecnico per favorire l’apprendimento dell’atleta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91264" cy="7543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ricordare di utilizzare:</a:t>
            </a:r>
            <a:b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ORSOCONI\ALLENAT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1764704" cy="1872208"/>
          </a:xfrm>
          <a:prstGeom prst="rect">
            <a:avLst/>
          </a:prstGeom>
          <a:noFill/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85738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deve trasmettere tn buon Tecnico?</a:t>
            </a:r>
            <a:r>
              <a:rPr lang="it-IT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2592152"/>
            <a:ext cx="772515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3399"/>
                </a:solidFill>
              </a:rPr>
              <a:t>Desiderio di imparare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3399"/>
                </a:solidFill>
              </a:rPr>
              <a:t>Gusto di realizzarsi attraverso lo sport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3399"/>
                </a:solidFill>
              </a:rPr>
              <a:t>Passione (senza creare la psicosi della riuscita ad ogni costo)</a:t>
            </a:r>
          </a:p>
          <a:p>
            <a:pPr>
              <a:lnSpc>
                <a:spcPct val="150000"/>
              </a:lnSpc>
            </a:pPr>
            <a:endParaRPr lang="it-IT" sz="2000" b="1" dirty="0" smtClean="0">
              <a:solidFill>
                <a:srgbClr val="0033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2000" b="1" dirty="0" smtClean="0">
                <a:solidFill>
                  <a:srgbClr val="003399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Un leader è riconosciuto come tale perché capace di creare un rapporto di fiducia con le persone di cui si occupa professionalmente</a:t>
            </a:r>
          </a:p>
          <a:p>
            <a:pPr>
              <a:lnSpc>
                <a:spcPct val="150000"/>
              </a:lnSpc>
            </a:pP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020272" y="2122100"/>
            <a:ext cx="13789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i="1" dirty="0">
                <a:solidFill>
                  <a:srgbClr val="FF0000"/>
                </a:solidFill>
              </a:rPr>
              <a:t>Fiducia</a:t>
            </a:r>
          </a:p>
          <a:p>
            <a:pPr algn="r"/>
            <a:r>
              <a:rPr lang="it-IT" b="1" i="1" dirty="0">
                <a:solidFill>
                  <a:srgbClr val="FF0000"/>
                </a:solidFill>
              </a:rPr>
              <a:t>Ottimismo</a:t>
            </a:r>
          </a:p>
          <a:p>
            <a:pPr algn="r"/>
            <a:r>
              <a:rPr lang="it-IT" b="1" i="1" dirty="0">
                <a:solidFill>
                  <a:srgbClr val="FF0000"/>
                </a:solidFill>
              </a:rPr>
              <a:t>Competenza</a:t>
            </a:r>
          </a:p>
          <a:p>
            <a:pPr algn="r"/>
            <a:r>
              <a:rPr lang="it-IT" b="1" i="1" dirty="0">
                <a:solidFill>
                  <a:srgbClr val="FF0000"/>
                </a:solidFill>
              </a:rPr>
              <a:t>Motivazioni</a:t>
            </a:r>
            <a:endParaRPr lang="it-IT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071678"/>
            <a:ext cx="7408333" cy="405448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“allenare” </a:t>
            </a:r>
            <a:r>
              <a:rPr lang="it-IT" dirty="0" smtClean="0"/>
              <a:t>non significa solo insegnare le tecniche esecutive di un gesto e/o di una disciplina ed affinarle, </a:t>
            </a:r>
          </a:p>
          <a:p>
            <a:pPr algn="ctr">
              <a:buNone/>
            </a:pPr>
            <a:r>
              <a:rPr lang="it-IT" dirty="0" smtClean="0"/>
              <a:t>ma anche </a:t>
            </a:r>
          </a:p>
          <a:p>
            <a:pPr>
              <a:buClr>
                <a:srgbClr val="003399"/>
              </a:buClr>
              <a:buFont typeface="Wingdings" pitchFamily="2" charset="2"/>
              <a:buChar char="ü"/>
            </a:pPr>
            <a:r>
              <a:rPr lang="it-IT" dirty="0" smtClean="0">
                <a:solidFill>
                  <a:srgbClr val="FF0000"/>
                </a:solidFill>
              </a:rPr>
              <a:t>“vivere assieme”</a:t>
            </a:r>
            <a:r>
              <a:rPr lang="it-IT" dirty="0" smtClean="0">
                <a:solidFill>
                  <a:srgbClr val="003399"/>
                </a:solidFill>
              </a:rPr>
              <a:t>,</a:t>
            </a:r>
          </a:p>
          <a:p>
            <a:pPr>
              <a:buClr>
                <a:srgbClr val="003399"/>
              </a:buClr>
              <a:buFont typeface="Wingdings" pitchFamily="2" charset="2"/>
              <a:buChar char="ü"/>
            </a:pPr>
            <a:r>
              <a:rPr lang="it-IT" dirty="0" smtClean="0">
                <a:solidFill>
                  <a:srgbClr val="FF0000"/>
                </a:solidFill>
              </a:rPr>
              <a:t>stabilire</a:t>
            </a:r>
            <a:r>
              <a:rPr lang="it-IT" dirty="0" smtClean="0"/>
              <a:t> dei </a:t>
            </a:r>
            <a:r>
              <a:rPr lang="it-IT" dirty="0" smtClean="0">
                <a:solidFill>
                  <a:srgbClr val="FF0000"/>
                </a:solidFill>
              </a:rPr>
              <a:t>legami affettivi </a:t>
            </a:r>
            <a:r>
              <a:rPr lang="it-IT" dirty="0" smtClean="0"/>
              <a:t>e delle relazioni profonde che vanno al di là del puro gesto tecnico.</a:t>
            </a:r>
          </a:p>
          <a:p>
            <a:pPr>
              <a:buClr>
                <a:srgbClr val="003399"/>
              </a:buClr>
              <a:buFont typeface="Wingdings" pitchFamily="2" charset="2"/>
              <a:buChar char="ü"/>
            </a:pPr>
            <a:r>
              <a:rPr lang="it-IT" dirty="0" smtClean="0">
                <a:solidFill>
                  <a:srgbClr val="FF0000"/>
                </a:solidFill>
              </a:rPr>
              <a:t>Trasmettere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cultura</a:t>
            </a:r>
            <a:r>
              <a:rPr lang="it-IT" dirty="0" smtClean="0"/>
              <a:t> (e non solo sportiva) ai propri allievi, atleti e giocatori.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</a:rPr>
              <a:t>Deve capire che</a:t>
            </a:r>
            <a:endParaRPr lang="it-IT" sz="5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Users\mi14132\Pictures\minibasket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3456026" cy="357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63888" y="2620100"/>
            <a:ext cx="5040561" cy="3905243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/>
              <a:t>“ sorridono sempre”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trasmettono sensazioni positive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/>
              <a:t>“ti dicono bravo anche se hai sbagliato e ci riprovi”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rinforzano la prestazione incoraggiando dopo un errore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/>
              <a:t>“ mi fanno vedere e capire che cosa ho sbagliato”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danno indicazioni tecniche dopo un errore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/>
              <a:t>“si preparano a casa e sanno sempre cosa fare”</a:t>
            </a:r>
          </a:p>
          <a:p>
            <a:pPr algn="just">
              <a:buClr>
                <a:srgbClr val="003399"/>
              </a:buCl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sono organizzati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</a:rPr>
              <a:t>Cosa dicono i Ragazzi …</a:t>
            </a:r>
            <a:endParaRPr lang="it-IT" sz="5000" b="1" dirty="0">
              <a:solidFill>
                <a:srgbClr val="FFFF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844824"/>
            <a:ext cx="6840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i="1" dirty="0" smtClean="0">
                <a:solidFill>
                  <a:srgbClr val="003399"/>
                </a:solidFill>
              </a:rPr>
              <a:t>“</a:t>
            </a:r>
            <a:r>
              <a:rPr lang="it-IT" sz="3000" b="1" i="1" dirty="0" err="1" smtClean="0">
                <a:solidFill>
                  <a:srgbClr val="003399"/>
                </a:solidFill>
              </a:rPr>
              <a:t>MI</a:t>
            </a:r>
            <a:r>
              <a:rPr lang="it-IT" sz="3000" b="1" i="1" dirty="0" smtClean="0">
                <a:solidFill>
                  <a:srgbClr val="003399"/>
                </a:solidFill>
              </a:rPr>
              <a:t> PIACCIONO GLI ALLENATORI CHE 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3394634"/>
              </p:ext>
            </p:extLst>
          </p:nvPr>
        </p:nvGraphicFramePr>
        <p:xfrm>
          <a:off x="928662" y="2214554"/>
          <a:ext cx="740886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2"/>
          <p:cNvSpPr>
            <a:spLocks noGrp="1"/>
          </p:cNvSpPr>
          <p:nvPr>
            <p:ph type="title"/>
          </p:nvPr>
        </p:nvSpPr>
        <p:spPr>
          <a:xfrm>
            <a:off x="467544" y="6641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FF00"/>
                </a:solidFill>
              </a:rPr>
              <a:t/>
            </a:r>
            <a:br>
              <a:rPr lang="it-IT" sz="4900" b="1" dirty="0" smtClean="0">
                <a:solidFill>
                  <a:srgbClr val="FFFF00"/>
                </a:solidFill>
              </a:rPr>
            </a:br>
            <a:r>
              <a:rPr lang="it-IT" sz="4900" b="1" dirty="0" smtClean="0">
                <a:solidFill>
                  <a:srgbClr val="FFFF00"/>
                </a:solidFill>
              </a:rPr>
              <a:t/>
            </a:r>
            <a:br>
              <a:rPr lang="it-IT" sz="4900" b="1" dirty="0" smtClean="0">
                <a:solidFill>
                  <a:srgbClr val="FFFF00"/>
                </a:solidFill>
              </a:rPr>
            </a:br>
            <a:r>
              <a:rPr lang="it-IT" sz="4900" b="1" dirty="0" smtClean="0">
                <a:solidFill>
                  <a:srgbClr val="FFFF00"/>
                </a:solidFill>
              </a:rPr>
              <a:t/>
            </a:r>
            <a:br>
              <a:rPr lang="it-IT" sz="4900" b="1" dirty="0" smtClean="0">
                <a:solidFill>
                  <a:srgbClr val="FFFF00"/>
                </a:solidFill>
              </a:rPr>
            </a:br>
            <a: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Competenze del </a:t>
            </a:r>
            <a:b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Tecnico/Educatore</a:t>
            </a:r>
            <a:r>
              <a:rPr lang="it-IT" sz="5600" b="1" dirty="0" smtClean="0">
                <a:solidFill>
                  <a:srgbClr val="FFFF00"/>
                </a:solidFill>
              </a:rPr>
              <a:t/>
            </a:r>
            <a:br>
              <a:rPr lang="it-IT" sz="5600" b="1" dirty="0" smtClean="0">
                <a:solidFill>
                  <a:srgbClr val="FFFF00"/>
                </a:solidFill>
              </a:rPr>
            </a:br>
            <a:r>
              <a:rPr lang="it-IT" sz="5600" b="1" dirty="0" smtClean="0">
                <a:solidFill>
                  <a:srgbClr val="FFFF00"/>
                </a:solidFill>
              </a:rPr>
              <a:t/>
            </a:r>
            <a:br>
              <a:rPr lang="it-IT" sz="5600" b="1" dirty="0" smtClean="0">
                <a:solidFill>
                  <a:srgbClr val="FFFF00"/>
                </a:solidFill>
              </a:rPr>
            </a:br>
            <a:r>
              <a:rPr lang="it-IT" sz="5400" b="1" i="1" dirty="0" smtClean="0">
                <a:solidFill>
                  <a:srgbClr val="FFFF00"/>
                </a:solidFill>
              </a:rPr>
              <a:t/>
            </a:r>
            <a:br>
              <a:rPr lang="it-IT" sz="5400" b="1" i="1" dirty="0" smtClean="0">
                <a:solidFill>
                  <a:srgbClr val="FFFF00"/>
                </a:solidFill>
              </a:rPr>
            </a:br>
            <a:r>
              <a:rPr lang="it-IT" sz="5400" dirty="0" smtClean="0">
                <a:solidFill>
                  <a:srgbClr val="FFFF00"/>
                </a:solidFill>
              </a:rPr>
              <a:t/>
            </a:r>
            <a:br>
              <a:rPr lang="it-IT" sz="5400" dirty="0" smtClean="0">
                <a:solidFill>
                  <a:srgbClr val="FFFF00"/>
                </a:solidFill>
              </a:rPr>
            </a:br>
            <a:endParaRPr lang="it-IT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4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2276871"/>
            <a:ext cx="3672408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b="1" dirty="0" smtClean="0">
                <a:solidFill>
                  <a:srgbClr val="0000FF"/>
                </a:solidFill>
              </a:rPr>
              <a:t>Intrinseche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Passione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Educare i giovani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Rapporto con gli atleti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Impegnarsi per emozionarsi</a:t>
            </a:r>
          </a:p>
          <a:p>
            <a:endParaRPr lang="it-IT" dirty="0" smtClean="0"/>
          </a:p>
        </p:txBody>
      </p:sp>
      <p:sp>
        <p:nvSpPr>
          <p:cNvPr id="7" name="Segnaposto contenuto 1"/>
          <p:cNvSpPr txBox="1">
            <a:spLocks/>
          </p:cNvSpPr>
          <p:nvPr/>
        </p:nvSpPr>
        <p:spPr>
          <a:xfrm>
            <a:off x="4859524" y="2276872"/>
            <a:ext cx="3672408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Symbol" pitchFamily="18" charset="2"/>
              <a:buNone/>
            </a:pPr>
            <a:r>
              <a:rPr lang="it-IT" sz="2800" b="1" dirty="0" smtClean="0">
                <a:solidFill>
                  <a:srgbClr val="0000FF"/>
                </a:solidFill>
              </a:rPr>
              <a:t>Estrinseche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Affiliazione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Riconoscimenti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Motivi economici</a:t>
            </a:r>
            <a:endParaRPr lang="it-IT" dirty="0"/>
          </a:p>
        </p:txBody>
      </p:sp>
      <p:sp>
        <p:nvSpPr>
          <p:cNvPr id="6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Motivazioni</a:t>
            </a:r>
            <a:endParaRPr lang="it-IT" sz="5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787037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/>
              <a:t>I</a:t>
            </a:r>
            <a:r>
              <a:rPr lang="it-IT" dirty="0" smtClean="0"/>
              <a:t>nsieme </a:t>
            </a:r>
            <a:r>
              <a:rPr lang="it-IT" dirty="0"/>
              <a:t>di nozioni generali e specifiche che</a:t>
            </a:r>
          </a:p>
          <a:p>
            <a:pPr marL="0" indent="0" algn="ctr">
              <a:buNone/>
            </a:pPr>
            <a:r>
              <a:rPr lang="it-IT" dirty="0"/>
              <a:t>devono costituire il bagaglio </a:t>
            </a:r>
            <a:r>
              <a:rPr lang="it-IT" dirty="0" smtClean="0"/>
              <a:t>indispensabile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psicologia</a:t>
            </a:r>
            <a:r>
              <a:rPr lang="it-IT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pedagogia</a:t>
            </a:r>
            <a:r>
              <a:rPr lang="it-IT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fisiologia</a:t>
            </a:r>
            <a:r>
              <a:rPr lang="it-IT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tecnica</a:t>
            </a:r>
            <a:r>
              <a:rPr lang="it-IT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tattica</a:t>
            </a:r>
            <a:r>
              <a:rPr lang="it-IT" dirty="0"/>
              <a:t>,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FF00"/>
                </a:solidFill>
              </a:rPr>
              <a:t/>
            </a:r>
            <a:br>
              <a:rPr lang="it-IT" sz="4000" b="1" dirty="0" smtClean="0">
                <a:solidFill>
                  <a:srgbClr val="FFFF00"/>
                </a:solidFill>
              </a:rPr>
            </a:br>
            <a: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Competenze del Tecnico/Educatore</a:t>
            </a:r>
            <a:r>
              <a:rPr lang="it-IT" sz="5600" dirty="0" smtClean="0"/>
              <a:t/>
            </a:r>
            <a:br>
              <a:rPr lang="it-IT" sz="5600" dirty="0" smtClean="0"/>
            </a:br>
            <a:endParaRPr lang="it-IT" sz="5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209220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SAPERE</a:t>
            </a:r>
          </a:p>
        </p:txBody>
      </p:sp>
    </p:spTree>
    <p:extLst>
      <p:ext uri="{BB962C8B-B14F-4D97-AF65-F5344CB8AC3E}">
        <p14:creationId xmlns:p14="http://schemas.microsoft.com/office/powerpoint/2010/main" xmlns="" val="19449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450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dirty="0" smtClean="0"/>
              <a:t>Possedere</a:t>
            </a:r>
            <a:r>
              <a:rPr lang="it-IT" dirty="0"/>
              <a:t> </a:t>
            </a:r>
            <a:r>
              <a:rPr lang="it-IT" b="1" dirty="0" smtClean="0"/>
              <a:t>CONOSCENZE/ABILITA’</a:t>
            </a:r>
            <a:r>
              <a:rPr lang="it-IT" dirty="0" smtClean="0"/>
              <a:t>della </a:t>
            </a:r>
            <a:r>
              <a:rPr lang="it-IT" dirty="0"/>
              <a:t>disciplina insegnata 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quindi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/>
              <a:t>COMUNICA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/>
              <a:t>MOTIVA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/>
              <a:t>OSSERVA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/>
              <a:t>PROGRAMMA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/>
              <a:t>VALUTA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86424"/>
            <a:ext cx="8229600" cy="1042376"/>
          </a:xfrm>
        </p:spPr>
        <p:txBody>
          <a:bodyPr>
            <a:normAutofit/>
          </a:bodyPr>
          <a:lstStyle/>
          <a:p>
            <a:pPr lvl="0"/>
            <a:r>
              <a:rPr lang="it-IT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 FARE</a:t>
            </a:r>
            <a:endParaRPr lang="it-IT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9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8177" y="1988840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  deve </a:t>
            </a:r>
            <a:r>
              <a:rPr lang="it-IT" dirty="0"/>
              <a:t>RIUSCIRE a </a:t>
            </a:r>
            <a:r>
              <a:rPr lang="it-IT" dirty="0" smtClean="0"/>
              <a:t>:</a:t>
            </a:r>
          </a:p>
          <a:p>
            <a:pPr marL="0" indent="0" algn="ctr">
              <a:buNone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ENTUSIASMARE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COINVOLGERE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INTERESSARE</a:t>
            </a:r>
          </a:p>
          <a:p>
            <a:pPr marL="0" indent="0" algn="ctr">
              <a:buNone/>
            </a:pPr>
            <a:r>
              <a:rPr lang="it-IT" b="1" dirty="0" smtClean="0"/>
              <a:t>“</a:t>
            </a:r>
            <a:r>
              <a:rPr lang="it-IT" b="1" dirty="0"/>
              <a:t>tirare fuori il meglio dagli allievi valorizzando le</a:t>
            </a:r>
          </a:p>
          <a:p>
            <a:pPr marL="0" indent="0" algn="ctr">
              <a:buNone/>
            </a:pPr>
            <a:r>
              <a:rPr lang="it-IT" b="1" dirty="0" smtClean="0"/>
              <a:t>     capacità </a:t>
            </a:r>
            <a:r>
              <a:rPr lang="it-IT" b="1" dirty="0"/>
              <a:t>di tutti ”</a:t>
            </a:r>
          </a:p>
        </p:txBody>
      </p:sp>
      <p:sp>
        <p:nvSpPr>
          <p:cNvPr id="4" name="Titolo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467544" y="586424"/>
            <a:ext cx="8229600" cy="104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 ESSERE</a:t>
            </a:r>
            <a:endParaRPr lang="it-IT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1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548680"/>
            <a:ext cx="8147248" cy="1114384"/>
          </a:xfrm>
        </p:spPr>
        <p:txBody>
          <a:bodyPr>
            <a:normAutofit/>
          </a:bodyPr>
          <a:lstStyle/>
          <a:p>
            <a:r>
              <a:rPr lang="it-IT" altLang="it-IT" sz="5000" b="1" dirty="0" smtClean="0">
                <a:solidFill>
                  <a:srgbClr val="FFFF00"/>
                </a:solidFill>
              </a:rPr>
              <a:t>Relazione Educativa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72816"/>
            <a:ext cx="7773096" cy="45284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it-IT" altLang="it-IT" sz="2500" i="1" dirty="0"/>
              <a:t>Il ruolo </a:t>
            </a:r>
            <a:r>
              <a:rPr lang="it-IT" altLang="it-IT" sz="2500" i="1" dirty="0" smtClean="0"/>
              <a:t>del tecnico/educatore </a:t>
            </a:r>
            <a:r>
              <a:rPr lang="it-IT" altLang="it-IT" sz="2500" i="1" dirty="0"/>
              <a:t>si esplica soprattutto nella relazione educativa, essa rappresenta il fondamento per apprendere  perché si basa sul rapporto dinamico che rende possibile lo sviluppo integrale della personalità dell’alunno. </a:t>
            </a:r>
            <a:endParaRPr lang="it-IT" altLang="it-IT" sz="2500" i="1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it-IT" altLang="it-IT" sz="2500" i="1" dirty="0" smtClean="0"/>
              <a:t>Gli </a:t>
            </a:r>
            <a:r>
              <a:rPr lang="it-IT" altLang="it-IT" sz="2500" i="1" dirty="0"/>
              <a:t>obiettivi prioritari del processo educativo sono il raggiungimento dell’autostima, valore formativo che fornisce gli strumenti necessari per avere consapevolezza delle proprie potenzialità ma anche dei propri limiti.</a:t>
            </a:r>
            <a:r>
              <a:rPr lang="it-IT" altLang="it-IT" sz="2500" dirty="0"/>
              <a:t> </a:t>
            </a:r>
            <a:endParaRPr lang="it-IT" altLang="it-IT" sz="2500" dirty="0" smtClean="0"/>
          </a:p>
          <a:p>
            <a:pPr marL="0" indent="0">
              <a:lnSpc>
                <a:spcPct val="80000"/>
              </a:lnSpc>
              <a:buNone/>
            </a:pPr>
            <a:endParaRPr lang="it-IT" altLang="it-IT" sz="25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altLang="it-IT" sz="2500" b="1" i="1" dirty="0" smtClean="0"/>
              <a:t>EDUCAZIONE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altLang="it-IT" sz="2500" b="1" i="1" dirty="0" smtClean="0"/>
              <a:t>COMUNICAZIONE</a:t>
            </a:r>
          </a:p>
          <a:p>
            <a:pPr algn="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altLang="it-IT" sz="2500" b="1" i="1" dirty="0" smtClean="0"/>
              <a:t>APPRENDIMENTO</a:t>
            </a:r>
            <a:endParaRPr lang="it-IT" altLang="it-IT" sz="2500" b="1" i="1" dirty="0"/>
          </a:p>
          <a:p>
            <a:pPr>
              <a:lnSpc>
                <a:spcPct val="80000"/>
              </a:lnSpc>
            </a:pPr>
            <a:endParaRPr lang="it-IT" altLang="it-IT" sz="2500" dirty="0"/>
          </a:p>
        </p:txBody>
      </p:sp>
    </p:spTree>
    <p:extLst>
      <p:ext uri="{BB962C8B-B14F-4D97-AF65-F5344CB8AC3E}">
        <p14:creationId xmlns:p14="http://schemas.microsoft.com/office/powerpoint/2010/main" xmlns="" val="5121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772816"/>
            <a:ext cx="8286808" cy="352213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smtClean="0"/>
              <a:t>Deriva dal verbo latino </a:t>
            </a:r>
            <a:r>
              <a:rPr lang="it-IT" b="1" i="1" dirty="0" err="1" smtClean="0"/>
              <a:t>educĕre</a:t>
            </a:r>
            <a:r>
              <a:rPr lang="it-IT" b="1" i="1" dirty="0" smtClean="0"/>
              <a:t> </a:t>
            </a:r>
          </a:p>
          <a:p>
            <a:pPr algn="ctr">
              <a:buNone/>
            </a:pPr>
            <a:r>
              <a:rPr lang="it-IT" i="1" dirty="0" smtClean="0"/>
              <a:t>(cioè «trarre fuori,</a:t>
            </a:r>
            <a:r>
              <a:rPr lang="it-IT" dirty="0" smtClean="0"/>
              <a:t>"tirar fuori" o "tirar fuori ciò che sta dentro")</a:t>
            </a:r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r>
              <a:rPr lang="it-IT" b="1" i="1" dirty="0" smtClean="0"/>
              <a:t>Significa Non solo</a:t>
            </a:r>
          </a:p>
          <a:p>
            <a:pPr algn="ctr">
              <a:buNone/>
            </a:pPr>
            <a:endParaRPr lang="it-IT" b="1" i="1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Trasmissione di valori morali e culturali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Processo di acquisizione di nozioni e di abilità in particolari campi del sapere:</a:t>
            </a:r>
          </a:p>
          <a:p>
            <a:pPr algn="ctr">
              <a:buNone/>
            </a:pPr>
            <a:r>
              <a:rPr lang="it-IT" dirty="0" smtClean="0"/>
              <a:t>     ed. linguistica, letteraria, artistica; fisica/</a:t>
            </a:r>
            <a:r>
              <a:rPr lang="it-IT" dirty="0" err="1" smtClean="0"/>
              <a:t>motoria…</a:t>
            </a: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</a:rPr>
              <a:t>Educare</a:t>
            </a:r>
            <a:endParaRPr lang="it-IT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7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024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sz="5600" b="1" dirty="0" smtClean="0">
                <a:solidFill>
                  <a:srgbClr val="FFFF00"/>
                </a:solidFill>
              </a:rPr>
              <a:t>L’EDUCAZIONE </a:t>
            </a:r>
            <a:r>
              <a:rPr lang="it-IT" sz="5600" b="1" dirty="0" err="1" smtClean="0">
                <a:solidFill>
                  <a:srgbClr val="FFFF00"/>
                </a:solidFill>
              </a:rPr>
              <a:t>e’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988840"/>
            <a:ext cx="7272808" cy="38437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800" b="1" i="1" dirty="0" smtClean="0">
                <a:solidFill>
                  <a:srgbClr val="003399"/>
                </a:solidFill>
              </a:rPr>
              <a:t>il complesso coordinato di </a:t>
            </a:r>
            <a:r>
              <a:rPr lang="it-IT" sz="2800" b="1" i="1" dirty="0" smtClean="0">
                <a:solidFill>
                  <a:srgbClr val="FF0000"/>
                </a:solidFill>
              </a:rPr>
              <a:t>azioni tecniche </a:t>
            </a:r>
            <a:r>
              <a:rPr lang="it-IT" sz="2800" b="1" i="1" dirty="0" smtClean="0">
                <a:solidFill>
                  <a:srgbClr val="003399"/>
                </a:solidFill>
              </a:rPr>
              <a:t>realizzate in </a:t>
            </a:r>
            <a:r>
              <a:rPr lang="it-IT" sz="2800" b="1" i="1" dirty="0" smtClean="0">
                <a:solidFill>
                  <a:srgbClr val="FF0000"/>
                </a:solidFill>
              </a:rPr>
              <a:t>forma intenzionale e clinica </a:t>
            </a:r>
            <a:r>
              <a:rPr lang="it-IT" sz="2800" b="1" i="1" dirty="0" smtClean="0">
                <a:solidFill>
                  <a:srgbClr val="003399"/>
                </a:solidFill>
              </a:rPr>
              <a:t>da</a:t>
            </a:r>
            <a:r>
              <a:rPr lang="it-IT" sz="2800" b="1" i="1" dirty="0" smtClean="0">
                <a:solidFill>
                  <a:srgbClr val="FF0000"/>
                </a:solidFill>
              </a:rPr>
              <a:t> esperti </a:t>
            </a:r>
            <a:r>
              <a:rPr lang="it-IT" sz="2800" b="1" i="1" dirty="0" smtClean="0">
                <a:solidFill>
                  <a:srgbClr val="003399"/>
                </a:solidFill>
              </a:rPr>
              <a:t>per consentire a ciascun individuo di </a:t>
            </a:r>
            <a:r>
              <a:rPr lang="it-IT" sz="2800" b="1" i="1" dirty="0" smtClean="0">
                <a:solidFill>
                  <a:srgbClr val="FF0000"/>
                </a:solidFill>
              </a:rPr>
              <a:t>guidarsi</a:t>
            </a:r>
            <a:r>
              <a:rPr lang="it-IT" sz="2800" b="1" i="1" dirty="0" smtClean="0">
                <a:solidFill>
                  <a:srgbClr val="92D050"/>
                </a:solidFill>
              </a:rPr>
              <a:t> </a:t>
            </a:r>
            <a:r>
              <a:rPr lang="it-IT" sz="2800" b="1" i="1" dirty="0" smtClean="0">
                <a:solidFill>
                  <a:srgbClr val="003399"/>
                </a:solidFill>
              </a:rPr>
              <a:t>nel modo migliore al fine di </a:t>
            </a:r>
            <a:r>
              <a:rPr lang="it-IT" sz="2800" b="1" i="1" dirty="0" smtClean="0">
                <a:solidFill>
                  <a:srgbClr val="FF0000"/>
                </a:solidFill>
              </a:rPr>
              <a:t>conseguire</a:t>
            </a:r>
            <a:r>
              <a:rPr lang="it-IT" sz="2800" b="1" i="1" dirty="0" smtClean="0">
                <a:solidFill>
                  <a:srgbClr val="92D050"/>
                </a:solidFill>
              </a:rPr>
              <a:t> </a:t>
            </a:r>
            <a:r>
              <a:rPr lang="it-IT" sz="2800" b="1" i="1" dirty="0" smtClean="0">
                <a:solidFill>
                  <a:srgbClr val="003399"/>
                </a:solidFill>
              </a:rPr>
              <a:t>il proprio irripetibile ed equilibrato </a:t>
            </a:r>
            <a:r>
              <a:rPr lang="it-IT" sz="2800" b="1" i="1" dirty="0" smtClean="0">
                <a:solidFill>
                  <a:srgbClr val="FF0000"/>
                </a:solidFill>
              </a:rPr>
              <a:t>sviluppo psicofisico </a:t>
            </a:r>
            <a:r>
              <a:rPr lang="it-IT" sz="2800" b="1" i="1" dirty="0" smtClean="0">
                <a:solidFill>
                  <a:srgbClr val="003399"/>
                </a:solidFill>
              </a:rPr>
              <a:t>e il proprio </a:t>
            </a:r>
            <a:r>
              <a:rPr lang="it-IT" sz="2800" b="1" i="1" dirty="0" smtClean="0">
                <a:solidFill>
                  <a:srgbClr val="FF0000"/>
                </a:solidFill>
              </a:rPr>
              <a:t>inserimento costruttivo </a:t>
            </a:r>
            <a:r>
              <a:rPr lang="it-IT" sz="2800" b="1" i="1" dirty="0" smtClean="0">
                <a:solidFill>
                  <a:srgbClr val="003399"/>
                </a:solidFill>
              </a:rPr>
              <a:t>nella società</a:t>
            </a:r>
            <a:r>
              <a:rPr lang="it-IT" sz="2800" b="1" dirty="0" smtClean="0">
                <a:solidFill>
                  <a:srgbClr val="003399"/>
                </a:solidFill>
              </a:rPr>
              <a:t>”.</a:t>
            </a:r>
            <a:endParaRPr lang="it-IT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2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57224" y="2285992"/>
            <a:ext cx="7408333" cy="21431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3000" b="1" dirty="0" smtClean="0"/>
              <a:t>Perché l’educatore si muove con la consapevolezza delle azioni da svolgere, </a:t>
            </a:r>
          </a:p>
          <a:p>
            <a:pPr algn="ctr">
              <a:buNone/>
            </a:pPr>
            <a:r>
              <a:rPr lang="it-IT" sz="3000" b="1" dirty="0" smtClean="0"/>
              <a:t>perché è a conoscenza dei bisogni educativi dell’allievo e delle relative tecniche e metodi per soddisfarli</a:t>
            </a:r>
            <a:endParaRPr lang="it-IT" sz="3000" b="1" dirty="0"/>
          </a:p>
        </p:txBody>
      </p:sp>
      <p:sp>
        <p:nvSpPr>
          <p:cNvPr id="4" name="Tito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</a:rPr>
              <a:t>…intenzionale</a:t>
            </a:r>
            <a:endParaRPr lang="it-IT" sz="5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4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85786" y="1928802"/>
            <a:ext cx="7572428" cy="3450696"/>
          </a:xfrm>
        </p:spPr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b="1" dirty="0" smtClean="0"/>
              <a:t>Ogni allievo pone un problema educativo diverso perché ogni personalità presenta differenze e caratteristiche proprie irripetibili e necessita di interventi specifici diversi da quelli di cui hanno bisogno gli altri.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b="1" dirty="0" smtClean="0"/>
              <a:t>L’educatore deve necessariamente conoscere la storia personale dei suoi allievi. L’anamnesi sistematica costituisce uno strumento fondamentale per la conoscenza delle caratteristiche degli allievi.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</a:rPr>
              <a:t>…clinica</a:t>
            </a:r>
            <a:endParaRPr lang="it-IT" sz="5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8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L’educatore assume il ruolo di esperto capace di attivare e sviluppare con adeguate metodologie scientifiche legate alla didattica e all’organizzazione dell’ambiente, le funzioni psicomotorie, sociali e intellettive e per riequilibrare eventuali dinamiche psicologiche .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</a:rPr>
              <a:t>Processo Educativo</a:t>
            </a:r>
            <a:endParaRPr lang="it-IT" sz="5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4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avviare </a:t>
            </a:r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processo educativo </a:t>
            </a:r>
            <a:r>
              <a:rPr lang="it-IT" sz="5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opportuno: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valutare il destinatario,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adattare il linguaggio da utilizzare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 decidere se la comunicazione dovrà essere orale, scritta o visiva. 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E’opportuno sollecitare tutti i sensi degli studenti per favorire i loro apprendimenti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0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mi14132\Pictures\imagesCACY1XI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99" y="1988840"/>
            <a:ext cx="992842" cy="183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2348880"/>
            <a:ext cx="7880631" cy="3450696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it-IT" dirty="0" smtClean="0"/>
              <a:t>Orientamento al successo personale (vittoria o denaro)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dirty="0" smtClean="0"/>
              <a:t>Orientamento al compito (ciò che deve essere insegnato)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dirty="0" smtClean="0"/>
              <a:t>Orientamento al gruppo (all’aspetto sociale e quindi alla gratificazione favorita dalla interazione tra i partecipanti)</a:t>
            </a:r>
          </a:p>
          <a:p>
            <a:endParaRPr lang="it-IT" sz="2200" dirty="0" smtClean="0"/>
          </a:p>
          <a:p>
            <a:pPr marL="0" indent="0" algn="ctr">
              <a:buNone/>
            </a:pPr>
            <a:r>
              <a:rPr lang="it-IT" b="1" dirty="0" smtClean="0"/>
              <a:t>In genere la combinazione ottimale di questi elementi in situazioni didattiche innalza la possibilità di successo di un tecnico/allenatore</a:t>
            </a:r>
            <a:endParaRPr lang="it-IT" b="1" dirty="0"/>
          </a:p>
        </p:txBody>
      </p:sp>
      <p:sp>
        <p:nvSpPr>
          <p:cNvPr id="5" name="Titolo 2"/>
          <p:cNvSpPr>
            <a:spLocks noGrp="1"/>
          </p:cNvSpPr>
          <p:nvPr>
            <p:ph type="title"/>
          </p:nvPr>
        </p:nvSpPr>
        <p:spPr>
          <a:xfrm>
            <a:off x="531339" y="476672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Motivazioni </a:t>
            </a:r>
            <a:b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Allenatore/Tecnico</a:t>
            </a:r>
            <a:endParaRPr lang="it-IT" sz="5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5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376160"/>
          </a:xfrm>
        </p:spPr>
        <p:txBody>
          <a:bodyPr>
            <a:normAutofit/>
          </a:bodyPr>
          <a:lstStyle/>
          <a:p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consiglio da </a:t>
            </a:r>
            <a:r>
              <a:rPr lang="it-IT" sz="5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Comenio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2071678"/>
            <a:ext cx="7479771" cy="357190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600" dirty="0" smtClean="0">
                <a:solidFill>
                  <a:srgbClr val="003399"/>
                </a:solidFill>
              </a:rPr>
              <a:t>“</a:t>
            </a:r>
            <a:r>
              <a:rPr lang="it-IT" sz="3600" b="1" i="1" dirty="0" smtClean="0">
                <a:solidFill>
                  <a:srgbClr val="003399"/>
                </a:solidFill>
              </a:rPr>
              <a:t>Gli insegnanti tengano per aurea questa regola, </a:t>
            </a:r>
          </a:p>
          <a:p>
            <a:pPr algn="ctr">
              <a:buNone/>
            </a:pPr>
            <a:r>
              <a:rPr lang="it-IT" sz="3600" b="1" i="1" dirty="0" smtClean="0">
                <a:solidFill>
                  <a:srgbClr val="003399"/>
                </a:solidFill>
              </a:rPr>
              <a:t>cioè presentar tutto, per quanto possono, ai sensi”</a:t>
            </a:r>
            <a:endParaRPr lang="it-IT" sz="3600" b="1" i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7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dirty="0" smtClean="0"/>
              <a:t>Dirigere il processo educativo dell’allievo verso uno sviluppo diverso da quello che egli è e da quello verso il quale è portato potrebbe causare una non adeguata strutturazione delle dinamiche intrapsichiche con probabile insoddisfazione sia a livello personale che lavorativo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direzione del processo educativo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7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620688"/>
            <a:ext cx="7770756" cy="649945"/>
          </a:xfrm>
        </p:spPr>
        <p:txBody>
          <a:bodyPr lIns="91429" tIns="45714" rIns="91429" bIns="45714">
            <a:noAutofit/>
          </a:bodyPr>
          <a:lstStyle/>
          <a:p>
            <a:pPr eaLnBrk="1" hangingPunct="1"/>
            <a:r>
              <a:rPr lang="it-IT" alt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alt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ducare è coerenza</a:t>
            </a:r>
            <a:endParaRPr lang="it-IT" alt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8710" y="1268466"/>
            <a:ext cx="8296618" cy="5011011"/>
          </a:xfrm>
          <a:noFill/>
        </p:spPr>
        <p:txBody>
          <a:bodyPr lIns="91429" tIns="45714" rIns="91429" bIns="45714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it-IT" altLang="it-IT" sz="2200" dirty="0"/>
          </a:p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it-IT" altLang="it-IT" sz="2200" dirty="0"/>
          </a:p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it-IT" altLang="it-IT" sz="2200" dirty="0"/>
              <a:t>L’educazione richiede la conoscenza dei: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it-IT" altLang="it-IT" sz="2200" dirty="0"/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 smtClean="0"/>
              <a:t>contenuti            </a:t>
            </a:r>
            <a:r>
              <a:rPr lang="it-IT" altLang="it-IT" sz="1600" dirty="0" smtClean="0"/>
              <a:t>fondamentale </a:t>
            </a:r>
            <a:r>
              <a:rPr lang="it-IT" altLang="it-IT" sz="1600" dirty="0"/>
              <a:t>la buona conoscenza della</a:t>
            </a:r>
            <a:r>
              <a:rPr lang="it-IT" altLang="it-IT" sz="1600" dirty="0">
                <a:solidFill>
                  <a:srgbClr val="FF0000"/>
                </a:solidFill>
              </a:rPr>
              <a:t> disciplina</a:t>
            </a:r>
            <a:r>
              <a:rPr lang="it-IT" altLang="it-IT" sz="1600" dirty="0"/>
              <a:t>, ma anche quella  del suo </a:t>
            </a:r>
            <a:r>
              <a:rPr lang="it-IT" altLang="it-IT" sz="1600" dirty="0" smtClean="0"/>
              <a:t>statuto </a:t>
            </a:r>
            <a:r>
              <a:rPr lang="it-IT" altLang="it-IT" sz="1600" dirty="0"/>
              <a:t>epistemologico </a:t>
            </a:r>
            <a:r>
              <a:rPr lang="it-IT" altLang="it-IT" sz="1600" dirty="0" smtClean="0"/>
              <a:t>ecc..)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altLang="it-IT" dirty="0" smtClean="0"/>
              <a:t> metodi		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it-IT" altLang="it-IT" sz="2200" dirty="0"/>
          </a:p>
          <a:p>
            <a:pPr algn="ctr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it-IT" altLang="it-IT" sz="2200" dirty="0"/>
              <a:t>I contenuti sono condizione necessaria ma non sufficiente </a:t>
            </a:r>
            <a:endParaRPr lang="it-IT" altLang="it-IT" sz="2200" dirty="0" smtClean="0"/>
          </a:p>
          <a:p>
            <a:pPr algn="ctr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it-IT" altLang="it-IT" sz="2200" dirty="0" smtClean="0"/>
              <a:t>(che </a:t>
            </a:r>
            <a:r>
              <a:rPr lang="it-IT" altLang="it-IT" sz="2200" dirty="0"/>
              <a:t>importa conoscere se non sai fare apprendere)</a:t>
            </a:r>
          </a:p>
          <a:p>
            <a:pPr algn="ctr"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it-IT" altLang="it-IT" sz="2200" dirty="0" smtClean="0"/>
          </a:p>
          <a:p>
            <a:pPr algn="ctr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it-IT" altLang="it-IT" sz="2200" dirty="0" smtClean="0"/>
              <a:t>Solo </a:t>
            </a:r>
            <a:r>
              <a:rPr lang="it-IT" altLang="it-IT" sz="2200" dirty="0"/>
              <a:t>la </a:t>
            </a:r>
            <a:r>
              <a:rPr lang="it-IT" altLang="it-IT" sz="2200" dirty="0">
                <a:solidFill>
                  <a:srgbClr val="FF0000"/>
                </a:solidFill>
              </a:rPr>
              <a:t>consapevolezza</a:t>
            </a:r>
            <a:r>
              <a:rPr lang="it-IT" altLang="it-IT" sz="2200" dirty="0"/>
              <a:t> di </a:t>
            </a:r>
            <a:r>
              <a:rPr lang="it-IT" altLang="it-IT" sz="2200" dirty="0">
                <a:solidFill>
                  <a:srgbClr val="008000"/>
                </a:solidFill>
              </a:rPr>
              <a:t>come</a:t>
            </a:r>
            <a:r>
              <a:rPr lang="it-IT" altLang="it-IT" sz="2200" dirty="0"/>
              <a:t> e </a:t>
            </a:r>
            <a:r>
              <a:rPr lang="it-IT" altLang="it-IT" sz="2200" dirty="0">
                <a:solidFill>
                  <a:srgbClr val="008000"/>
                </a:solidFill>
              </a:rPr>
              <a:t>cosa</a:t>
            </a:r>
            <a:r>
              <a:rPr lang="it-IT" altLang="it-IT" sz="2200" dirty="0"/>
              <a:t> comunichiamo può permetterci di essere efficaci e non violare l’altro</a:t>
            </a:r>
            <a:r>
              <a:rPr lang="it-IT" altLang="it-IT" sz="2200" dirty="0" smtClean="0"/>
              <a:t>.</a:t>
            </a:r>
          </a:p>
          <a:p>
            <a:pPr algn="ctr"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it-IT" altLang="it-IT" sz="2200" dirty="0"/>
          </a:p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it-IT" altLang="it-IT" sz="2200" dirty="0"/>
              <a:t>                                       Onestà intellettuale diceva </a:t>
            </a:r>
            <a:r>
              <a:rPr lang="it-IT" altLang="it-IT" sz="2200" dirty="0" err="1"/>
              <a:t>Dewey</a:t>
            </a:r>
            <a:endParaRPr lang="it-IT" altLang="it-IT" sz="2200" dirty="0"/>
          </a:p>
          <a:p>
            <a:pPr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it-IT" altLang="it-IT" sz="2200" dirty="0"/>
              <a:t>             </a:t>
            </a:r>
          </a:p>
          <a:p>
            <a:pPr eaLnBrk="1" hangingPunct="1">
              <a:lnSpc>
                <a:spcPct val="80000"/>
              </a:lnSpc>
            </a:pPr>
            <a:endParaRPr lang="it-IT" altLang="it-IT" sz="2200" dirty="0"/>
          </a:p>
        </p:txBody>
      </p:sp>
      <p:cxnSp>
        <p:nvCxnSpPr>
          <p:cNvPr id="3" name="Connettore 2 2"/>
          <p:cNvCxnSpPr/>
          <p:nvPr/>
        </p:nvCxnSpPr>
        <p:spPr>
          <a:xfrm>
            <a:off x="2153097" y="2636912"/>
            <a:ext cx="5466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8478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dirty="0" smtClean="0"/>
              <a:t>Deve saper progettare un piano educativo/sportivo che sia flessibile e tenga conto dei gradi di sviluppo della personalità dei soggetti, delle funzioni, delle specifiche influenze socio-culturali e deve saper individuare il tipo di aiuto e le modalità di intervento secondo gli obiettivi didattici definiti in termini operativi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’educatore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0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45069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dirty="0" smtClean="0"/>
              <a:t>L’educatore è un facilitatore che deve sapere instaurare un rapporto di fiducia e sicurezza emotiva, dal quale si attiverà la trasformazione, l’educazione e la formazione della persona.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/>
              <a:t>L</a:t>
            </a:r>
            <a:r>
              <a:rPr lang="it-IT" dirty="0" smtClean="0"/>
              <a:t>’istruzione deve dare la giusta considerazione al metodo più che ai contenuti e tenersi al passo con i cambiamenti incalzanti che caratterizzano la nostra società.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CARL ROGERS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5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6176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600" dirty="0" smtClean="0"/>
              <a:t>Dare, cioè, ai suoi allievi quegli strumenti metodologici che gli consentiranno di utilizzare le proprie conoscenze e di renderle efficaci sul piano operativo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L’educatore deve</a:t>
            </a:r>
            <a:b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Insegnare ad Imparare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5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2"/>
          <p:cNvSpPr>
            <a:spLocks noChangeArrowheads="1"/>
          </p:cNvSpPr>
          <p:nvPr/>
        </p:nvSpPr>
        <p:spPr bwMode="auto">
          <a:xfrm>
            <a:off x="4787900" y="2924175"/>
            <a:ext cx="3686175" cy="3451225"/>
          </a:xfrm>
          <a:prstGeom prst="leftArrowCallout">
            <a:avLst>
              <a:gd name="adj1" fmla="val 25000"/>
              <a:gd name="adj2" fmla="val 25000"/>
              <a:gd name="adj3" fmla="val 17801"/>
              <a:gd name="adj4" fmla="val 66667"/>
            </a:avLst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 sz="18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 rot="10794306" flipH="1">
            <a:off x="827088" y="2924175"/>
            <a:ext cx="3846512" cy="3500438"/>
          </a:xfrm>
          <a:prstGeom prst="rightArrowCallout">
            <a:avLst>
              <a:gd name="adj1" fmla="val 25000"/>
              <a:gd name="adj2" fmla="val 25000"/>
              <a:gd name="adj3" fmla="val 18314"/>
              <a:gd name="adj4" fmla="val 66667"/>
            </a:avLst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>
              <a:defRPr/>
            </a:pPr>
            <a:endParaRPr lang="it-IT" sz="3600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it-IT" alt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it-IT" alt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 ambienti educativi...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900113" y="3141663"/>
            <a:ext cx="2514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it-IT" altLang="it-IT" sz="2200" dirty="0" smtClean="0">
                <a:solidFill>
                  <a:srgbClr val="003399"/>
                </a:solidFill>
                <a:latin typeface="Candara" panose="020E0502030303020204" pitchFamily="34" charset="0"/>
              </a:rPr>
              <a:t>da una parte integra e sostiene la fragile e indefinita struttura del sé del ragazzo che sta vivendo la propria metamorfosi identitaria</a:t>
            </a:r>
            <a:endParaRPr lang="it-IT" altLang="it-IT" sz="2200" dirty="0">
              <a:solidFill>
                <a:srgbClr val="003399"/>
              </a:solidFill>
              <a:latin typeface="Candara" panose="020E0502030303020204" pitchFamily="34" charset="0"/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6156176" y="3483298"/>
            <a:ext cx="2159000" cy="188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200" dirty="0" smtClean="0">
                <a:solidFill>
                  <a:srgbClr val="FF0066"/>
                </a:solidFill>
                <a:latin typeface="Candara" panose="020E0502030303020204" pitchFamily="34" charset="0"/>
              </a:rPr>
              <a:t>dall’altra </a:t>
            </a:r>
          </a:p>
          <a:p>
            <a:pPr algn="ctr" eaLnBrk="1" hangingPunct="1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200" dirty="0" smtClean="0">
                <a:solidFill>
                  <a:srgbClr val="FF0066"/>
                </a:solidFill>
                <a:latin typeface="Candara" panose="020E0502030303020204" pitchFamily="34" charset="0"/>
              </a:rPr>
              <a:t>crea un clima di fiducia nel quale sentirsi accolti e compresi</a:t>
            </a:r>
            <a:r>
              <a:rPr lang="it-IT" altLang="it-IT" sz="2400" dirty="0" smtClean="0">
                <a:solidFill>
                  <a:srgbClr val="FF0066"/>
                </a:solidFill>
                <a:latin typeface="Comic Sans MS" pitchFamily="66" charset="0"/>
              </a:rPr>
              <a:t>.</a:t>
            </a:r>
            <a:endParaRPr lang="it-IT" altLang="it-IT" sz="2400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1889720" y="947936"/>
            <a:ext cx="5562600" cy="19050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400" b="1" dirty="0">
                <a:solidFill>
                  <a:srgbClr val="003399"/>
                </a:solidFill>
                <a:latin typeface="Candara" panose="020E0502030303020204" pitchFamily="34" charset="0"/>
              </a:rPr>
              <a:t>Un ambiente </a:t>
            </a:r>
            <a:r>
              <a:rPr lang="it-IT" altLang="it-IT" sz="2400" b="1" dirty="0" smtClean="0">
                <a:solidFill>
                  <a:srgbClr val="003399"/>
                </a:solidFill>
                <a:latin typeface="Candara" panose="020E0502030303020204" pitchFamily="34" charset="0"/>
              </a:rPr>
              <a:t>educativo/sportivo </a:t>
            </a:r>
            <a:r>
              <a:rPr lang="it-IT" altLang="it-IT" sz="2400" b="1" dirty="0">
                <a:solidFill>
                  <a:srgbClr val="003399"/>
                </a:solidFill>
                <a:latin typeface="Candara" panose="020E0502030303020204" pitchFamily="34" charset="0"/>
              </a:rPr>
              <a:t>centrato</a:t>
            </a:r>
          </a:p>
          <a:p>
            <a:pPr algn="ctr" eaLnBrk="1" hangingPunct="1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400" b="1" dirty="0">
                <a:solidFill>
                  <a:srgbClr val="003399"/>
                </a:solidFill>
                <a:latin typeface="Candara" panose="020E0502030303020204" pitchFamily="34" charset="0"/>
              </a:rPr>
              <a:t>sull’ascolto e sulla disponibilità</a:t>
            </a:r>
          </a:p>
          <a:p>
            <a:pPr algn="ctr" eaLnBrk="1" hangingPunct="1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rgbClr val="003399"/>
                </a:solidFill>
                <a:latin typeface="Candara" panose="020E0502030303020204" pitchFamily="34" charset="0"/>
              </a:rPr>
              <a:t>del tecnico </a:t>
            </a:r>
            <a:r>
              <a:rPr lang="it-IT" altLang="it-IT" sz="2400" b="1" dirty="0">
                <a:solidFill>
                  <a:srgbClr val="003399"/>
                </a:solidFill>
                <a:latin typeface="Candara" panose="020E0502030303020204" pitchFamily="34" charset="0"/>
              </a:rPr>
              <a:t>a mettersi in discussione</a:t>
            </a:r>
          </a:p>
          <a:p>
            <a:pPr algn="ctr" eaLnBrk="1" hangingPunct="1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400" b="1" dirty="0">
                <a:solidFill>
                  <a:srgbClr val="003399"/>
                </a:solidFill>
                <a:latin typeface="Candara" panose="020E0502030303020204" pitchFamily="34" charset="0"/>
              </a:rPr>
              <a:t>agisce su due fronti:</a:t>
            </a:r>
          </a:p>
        </p:txBody>
      </p:sp>
    </p:spTree>
    <p:extLst>
      <p:ext uri="{BB962C8B-B14F-4D97-AF65-F5344CB8AC3E}">
        <p14:creationId xmlns:p14="http://schemas.microsoft.com/office/powerpoint/2010/main" xmlns="" val="2549701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08852"/>
            <a:ext cx="2980434" cy="1218469"/>
          </a:xfrm>
          <a:solidFill>
            <a:schemeClr val="bg1">
              <a:lumMod val="95000"/>
            </a:schemeClr>
          </a:solidFill>
          <a:ln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003399"/>
                </a:solidFill>
                <a:cs typeface="Times New Roman" pitchFamily="18" charset="0"/>
              </a:rPr>
              <a:t>In campo nessuna</a:t>
            </a:r>
            <a:br>
              <a:rPr lang="it-IT" sz="1800" b="1" dirty="0">
                <a:solidFill>
                  <a:srgbClr val="003399"/>
                </a:solidFill>
                <a:cs typeface="Times New Roman" pitchFamily="18" charset="0"/>
              </a:rPr>
            </a:br>
            <a:r>
              <a:rPr lang="it-IT" sz="1800" b="1" dirty="0">
                <a:solidFill>
                  <a:srgbClr val="003399"/>
                </a:solidFill>
                <a:cs typeface="Times New Roman" pitchFamily="18" charset="0"/>
              </a:rPr>
              <a:t> affettività?</a:t>
            </a:r>
            <a:r>
              <a:rPr lang="it-IT" sz="1800" b="1" dirty="0">
                <a:solidFill>
                  <a:srgbClr val="003399"/>
                </a:solidFill>
              </a:rPr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7171" y="3284984"/>
            <a:ext cx="2627265" cy="1800200"/>
          </a:xfrm>
          <a:solidFill>
            <a:srgbClr val="CCECFF"/>
          </a:solidFill>
          <a:ln>
            <a:solidFill>
              <a:srgbClr val="000066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 marL="0" indent="0" algn="ctr" defTabSz="822960">
              <a:buNone/>
            </a:pPr>
            <a:r>
              <a:rPr lang="it-IT" altLang="it-IT" sz="18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I</a:t>
            </a:r>
            <a:r>
              <a:rPr lang="it-IT" altLang="it-IT" sz="1800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mpossibilità </a:t>
            </a:r>
            <a:r>
              <a:rPr lang="it-IT" altLang="it-IT" sz="18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di riconoscere i veri motivi dei successi -insuccessi, affidando la responsabilità di questi solo agli allievi</a:t>
            </a:r>
            <a:r>
              <a:rPr lang="it-IT" altLang="it-IT" sz="1800" b="1" dirty="0" smtClean="0">
                <a:solidFill>
                  <a:srgbClr val="000099"/>
                </a:solidFill>
                <a:latin typeface="Book Antiqua" pitchFamily="18" charset="0"/>
                <a:cs typeface="Times New Roman" pitchFamily="18" charset="0"/>
              </a:rPr>
              <a:t>.    </a:t>
            </a:r>
            <a:endParaRPr lang="it-IT" altLang="it-IT" sz="1800" b="1" dirty="0">
              <a:solidFill>
                <a:srgbClr val="000099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067944" y="508852"/>
            <a:ext cx="4314491" cy="12198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xtLst/>
        </p:spPr>
        <p:txBody>
          <a:bodyPr lIns="91429" tIns="45714" rIns="91429" bIns="45714" anchor="ctr"/>
          <a:lstStyle>
            <a:lvl1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altLang="it-IT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Spesso il modello sportivo propone ancora una relazione tra tecnici e atleti fondata solo sulle tecniche da far </a:t>
            </a:r>
            <a:r>
              <a:rPr lang="it-IT" altLang="it-IT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imparare</a:t>
            </a:r>
            <a:r>
              <a:rPr lang="it-IT" altLang="it-IT" b="1" dirty="0" smtClean="0">
                <a:solidFill>
                  <a:srgbClr val="000099"/>
                </a:solidFill>
                <a:latin typeface="+mj-lt"/>
              </a:rPr>
              <a:t> </a:t>
            </a:r>
            <a:endParaRPr lang="it-IT" altLang="it-IT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1334920" y="1988840"/>
            <a:ext cx="6476107" cy="1142762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1429" tIns="45714" rIns="91429" bIns="45714" anchor="ctr"/>
          <a:lstStyle>
            <a:lvl1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altLang="it-IT" b="1" dirty="0">
                <a:solidFill>
                  <a:srgbClr val="003399"/>
                </a:solidFill>
                <a:latin typeface="+mj-lt"/>
                <a:cs typeface="Times New Roman" pitchFamily="18" charset="0"/>
              </a:rPr>
              <a:t>L‘allenamento si svolge in un contesto in cui gli spazi, i tempi, i ruoli sono definiti istituzionalmente (soggetti passivi a cui imprimere i </a:t>
            </a:r>
            <a:r>
              <a:rPr lang="it-IT" altLang="it-IT" b="1" i="1" dirty="0" err="1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saperi</a:t>
            </a:r>
            <a:r>
              <a:rPr lang="it-IT" altLang="it-IT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 </a:t>
            </a:r>
            <a:r>
              <a:rPr lang="it-IT" altLang="it-IT" b="1" dirty="0">
                <a:solidFill>
                  <a:srgbClr val="003399"/>
                </a:solidFill>
                <a:latin typeface="+mj-lt"/>
                <a:cs typeface="Times New Roman" pitchFamily="18" charset="0"/>
              </a:rPr>
              <a:t>indiscutibili</a:t>
            </a:r>
            <a:r>
              <a:rPr lang="it-IT" altLang="it-IT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)</a:t>
            </a:r>
            <a:endParaRPr lang="it-IT" altLang="it-IT" b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755576" y="3501008"/>
            <a:ext cx="4733069" cy="1368152"/>
          </a:xfrm>
          <a:prstGeom prst="rect">
            <a:avLst/>
          </a:prstGeom>
          <a:solidFill>
            <a:srgbClr val="CCFF33">
              <a:alpha val="50195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1429" tIns="45714" rIns="91429" bIns="45714" anchor="ctr"/>
          <a:lstStyle>
            <a:lvl1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altLang="it-IT" b="1" dirty="0">
                <a:solidFill>
                  <a:srgbClr val="003399"/>
                </a:solidFill>
                <a:latin typeface="+mj-lt"/>
                <a:cs typeface="Times New Roman" pitchFamily="18" charset="0"/>
              </a:rPr>
              <a:t>L</a:t>
            </a:r>
            <a:r>
              <a:rPr lang="it-IT" altLang="it-IT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'apprendimento </a:t>
            </a:r>
            <a:r>
              <a:rPr lang="it-IT" altLang="it-IT" b="1" dirty="0">
                <a:solidFill>
                  <a:srgbClr val="003399"/>
                </a:solidFill>
                <a:latin typeface="+mj-lt"/>
                <a:cs typeface="Times New Roman" pitchFamily="18" charset="0"/>
              </a:rPr>
              <a:t>è completamente delegato agli allievi, cioè alle loro risorse fisiche, culturali e motivazionali, quindi </a:t>
            </a:r>
            <a:r>
              <a:rPr lang="it-IT" altLang="it-IT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sociali</a:t>
            </a:r>
            <a:endParaRPr lang="it-IT" altLang="it-IT" b="1" dirty="0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755576" y="5277939"/>
            <a:ext cx="7634796" cy="104020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La </a:t>
            </a:r>
            <a:r>
              <a:rPr lang="it-IT" sz="2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negazione dei </a:t>
            </a:r>
            <a:r>
              <a:rPr lang="it-IT" sz="20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processi</a:t>
            </a:r>
            <a:r>
              <a:rPr lang="it-IT" sz="2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affettivi nella relazione e delle </a:t>
            </a:r>
            <a:r>
              <a:rPr lang="it-IT" sz="20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strategie</a:t>
            </a:r>
            <a:r>
              <a:rPr lang="it-IT" sz="2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affettive nei processi di apprendimento ha una ricaduta nella pratica </a:t>
            </a:r>
            <a:r>
              <a:rPr lang="it-IT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dell'insegnamento</a:t>
            </a:r>
            <a:endParaRPr lang="it-IT" sz="20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0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47175" y="513358"/>
            <a:ext cx="864096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competenze nella relazione educativa</a:t>
            </a:r>
            <a:r>
              <a:rPr lang="it-IT" alt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it-IT" altLang="it-IT" sz="4000" dirty="0">
              <a:solidFill>
                <a:srgbClr val="FF50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00113" y="1844675"/>
            <a:ext cx="69484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 sz="44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91880" y="2073042"/>
            <a:ext cx="2151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SAPER</a:t>
            </a:r>
            <a:r>
              <a:rPr lang="it-IT" altLang="it-IT" sz="4000" dirty="0">
                <a:solidFill>
                  <a:srgbClr val="FF0000"/>
                </a:solidFill>
                <a:latin typeface="+mj-lt"/>
              </a:rPr>
              <a:t>…</a:t>
            </a:r>
            <a:endParaRPr lang="it-IT" sz="40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7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94047186"/>
              </p:ext>
            </p:extLst>
          </p:nvPr>
        </p:nvGraphicFramePr>
        <p:xfrm>
          <a:off x="679223" y="2636912"/>
          <a:ext cx="7776864" cy="364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6636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60140" y="1988840"/>
            <a:ext cx="7239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it-IT" sz="2200" b="1" dirty="0">
                <a:solidFill>
                  <a:srgbClr val="FF0000"/>
                </a:solidFill>
                <a:latin typeface="+mj-lt"/>
              </a:rPr>
              <a:t>solo ascoltando è possibile non ignorare i bisogni dell’altro, coglierne le motivazioni,  prestare attenzione al suo senso di autostima, riconoscerne le immagini mentali… </a:t>
            </a:r>
            <a:endParaRPr lang="it-IT" altLang="it-IT" sz="2200" b="1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it-IT" sz="2400" b="1" dirty="0" smtClean="0">
                <a:solidFill>
                  <a:srgbClr val="003399"/>
                </a:solidFill>
                <a:latin typeface="+mj-lt"/>
              </a:rPr>
              <a:t>L’ascolto </a:t>
            </a:r>
            <a:r>
              <a:rPr lang="it-IT" altLang="it-IT" sz="2400" b="1" dirty="0">
                <a:solidFill>
                  <a:srgbClr val="003399"/>
                </a:solidFill>
                <a:latin typeface="+mj-lt"/>
              </a:rPr>
              <a:t>richiede: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40743" y="620688"/>
            <a:ext cx="78486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Osservare-Ascoltare</a:t>
            </a:r>
            <a:r>
              <a:rPr lang="it-IT" alt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59632" y="4149080"/>
            <a:ext cx="712879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tabLst>
                <a:tab pos="88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tabLst>
                <a:tab pos="88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tabLst>
                <a:tab pos="88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it-IT" altLang="it-IT" sz="2000" dirty="0" smtClean="0">
                <a:solidFill>
                  <a:srgbClr val="003399"/>
                </a:solidFill>
                <a:latin typeface="+mj-lt"/>
              </a:rPr>
              <a:t>Pazienza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it-IT" altLang="it-IT" sz="2000" dirty="0" smtClean="0">
                <a:solidFill>
                  <a:srgbClr val="003399"/>
                </a:solidFill>
                <a:latin typeface="+mj-lt"/>
              </a:rPr>
              <a:t>tolleranza 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it-IT" altLang="it-IT" sz="2000" dirty="0" smtClean="0">
                <a:solidFill>
                  <a:srgbClr val="003399"/>
                </a:solidFill>
                <a:latin typeface="+mj-lt"/>
              </a:rPr>
              <a:t>empatia 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it-IT" altLang="it-IT" sz="2000" dirty="0" smtClean="0">
                <a:solidFill>
                  <a:srgbClr val="003399"/>
                </a:solidFill>
                <a:latin typeface="+mj-lt"/>
              </a:rPr>
              <a:t>capacità </a:t>
            </a:r>
            <a:r>
              <a:rPr lang="it-IT" altLang="it-IT" sz="2000" dirty="0">
                <a:solidFill>
                  <a:srgbClr val="003399"/>
                </a:solidFill>
                <a:latin typeface="+mj-lt"/>
              </a:rPr>
              <a:t>di sentire se stessi e gli altri...</a:t>
            </a:r>
          </a:p>
        </p:txBody>
      </p:sp>
    </p:spTree>
    <p:extLst>
      <p:ext uri="{BB962C8B-B14F-4D97-AF65-F5344CB8AC3E}">
        <p14:creationId xmlns:p14="http://schemas.microsoft.com/office/powerpoint/2010/main" xmlns="" val="344217612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  <p:bldP spid="337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060848"/>
            <a:ext cx="7452816" cy="40653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Gioco, divertimento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Benessere fisico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Compagnia e partecipazione in un gruppo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Desiderio di apprendere delle abilità tecniche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Successo agonistico</a:t>
            </a:r>
          </a:p>
          <a:p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L’abbandono dello sport può dipendere dalla mancanza di sintonia dell’allenatore e le motivazioni specifiche. Deve conoscere obiettivi, traguardi e aspettative.</a:t>
            </a:r>
            <a:endParaRPr lang="it-IT" dirty="0"/>
          </a:p>
        </p:txBody>
      </p:sp>
      <p:sp>
        <p:nvSpPr>
          <p:cNvPr id="5" name="Titolo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Motivazioni </a:t>
            </a:r>
            <a:b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ricorrenti negli allievi</a:t>
            </a:r>
            <a:endParaRPr lang="it-IT" sz="5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1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89480"/>
            <a:ext cx="8424936" cy="121132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 emozioni  nella  relazione educativa</a:t>
            </a:r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06702"/>
            <a:ext cx="7701088" cy="3310530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0099"/>
                </a:solidFill>
                <a:cs typeface="Times New Roman" pitchFamily="18" charset="0"/>
              </a:rPr>
              <a:t>Conoscere i complicati meccanismi delle emozioni significa per un educatore: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0099"/>
                </a:solidFill>
                <a:cs typeface="Times New Roman" pitchFamily="18" charset="0"/>
              </a:rPr>
              <a:t>assumere il 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complesso</a:t>
            </a:r>
            <a:r>
              <a:rPr lang="it-IT" altLang="it-IT" dirty="0" smtClean="0">
                <a:solidFill>
                  <a:srgbClr val="000099"/>
                </a:solidFill>
                <a:cs typeface="Times New Roman" pitchFamily="18" charset="0"/>
              </a:rPr>
              <a:t> come dimensione più vicina al proprio lavoro,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0099"/>
                </a:solidFill>
                <a:cs typeface="Times New Roman" pitchFamily="18" charset="0"/>
              </a:rPr>
              <a:t>essere disposto a 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mettersi in discussione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0099"/>
                </a:solidFill>
                <a:cs typeface="Times New Roman" pitchFamily="18" charset="0"/>
              </a:rPr>
              <a:t>assumere il ruolo di 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catalizzatore di emozioni positive </a:t>
            </a:r>
            <a:r>
              <a:rPr lang="it-IT" altLang="it-IT" dirty="0" smtClean="0">
                <a:solidFill>
                  <a:srgbClr val="000099"/>
                </a:solidFill>
                <a:cs typeface="Times New Roman" pitchFamily="18" charset="0"/>
              </a:rPr>
              <a:t>oltre che di contenuti o di tecniche </a:t>
            </a:r>
          </a:p>
        </p:txBody>
      </p:sp>
    </p:spTree>
    <p:extLst>
      <p:ext uri="{BB962C8B-B14F-4D97-AF65-F5344CB8AC3E}">
        <p14:creationId xmlns:p14="http://schemas.microsoft.com/office/powerpoint/2010/main" xmlns="" val="97293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4809"/>
            <a:ext cx="7849349" cy="4252503"/>
          </a:xfrm>
        </p:spPr>
        <p:txBody>
          <a:bodyPr>
            <a:normAutofit/>
          </a:bodyPr>
          <a:lstStyle/>
          <a:p>
            <a:pPr algn="ctr" eaLnBrk="1" hangingPunct="1">
              <a:buFont typeface="Times New Roman" pitchFamily="18" charset="0"/>
              <a:buNone/>
            </a:pPr>
            <a:r>
              <a:rPr lang="it-IT" altLang="it-IT" dirty="0">
                <a:solidFill>
                  <a:srgbClr val="003399"/>
                </a:solidFill>
                <a:cs typeface="Times New Roman" pitchFamily="18" charset="0"/>
              </a:rPr>
              <a:t>Sappiamo come le emozioni </a:t>
            </a:r>
            <a:r>
              <a:rPr lang="it-IT" altLang="it-IT" dirty="0" smtClean="0">
                <a:solidFill>
                  <a:srgbClr val="003399"/>
                </a:solidFill>
                <a:cs typeface="Times New Roman" pitchFamily="18" charset="0"/>
              </a:rPr>
              <a:t>influenzino l’apprendimento </a:t>
            </a:r>
            <a:r>
              <a:rPr lang="it-IT" altLang="it-IT" dirty="0">
                <a:solidFill>
                  <a:srgbClr val="003399"/>
                </a:solidFill>
                <a:cs typeface="Times New Roman" pitchFamily="18" charset="0"/>
              </a:rPr>
              <a:t>e la motivazione e come </a:t>
            </a:r>
          </a:p>
          <a:p>
            <a:pPr algn="ctr" eaLnBrk="1" hangingPunct="1">
              <a:buFont typeface="Times New Roman" pitchFamily="18" charset="0"/>
              <a:buNone/>
            </a:pPr>
            <a:r>
              <a:rPr lang="it-IT" altLang="it-IT" dirty="0">
                <a:solidFill>
                  <a:srgbClr val="003399"/>
                </a:solidFill>
                <a:cs typeface="Times New Roman" pitchFamily="18" charset="0"/>
              </a:rPr>
              <a:t>un bambino, nei diversi periodi del suo sviluppo, si percepisce capace o abile nelle proprie attività. </a:t>
            </a:r>
          </a:p>
          <a:p>
            <a:pPr algn="ctr" eaLnBrk="1" hangingPunct="1">
              <a:buFont typeface="Times New Roman" pitchFamily="18" charset="0"/>
              <a:buNone/>
            </a:pPr>
            <a:r>
              <a:rPr lang="it-IT" altLang="it-IT" dirty="0">
                <a:solidFill>
                  <a:srgbClr val="003399"/>
                </a:solidFill>
                <a:cs typeface="Times New Roman" pitchFamily="18" charset="0"/>
              </a:rPr>
              <a:t>Fino agli anni ’80 si pensava che fino ai dieci anni risultasse per il bambino impossibile l’instaurarsi di situazioni demotivanti, poco funzionali all’apprendimento ed al benessere psicologico, come </a:t>
            </a:r>
            <a:endParaRPr lang="it-IT" altLang="it-IT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algn="ctr" eaLnBrk="1" hangingPunct="1">
              <a:buFont typeface="Times New Roman" pitchFamily="18" charset="0"/>
              <a:buNone/>
            </a:pPr>
            <a:r>
              <a:rPr lang="it-IT" altLang="it-IT" b="1" i="1" dirty="0" smtClean="0">
                <a:solidFill>
                  <a:srgbClr val="FF0000"/>
                </a:solidFill>
                <a:cs typeface="Times New Roman" pitchFamily="18" charset="0"/>
              </a:rPr>
              <a:t>l’impotenza </a:t>
            </a:r>
            <a:r>
              <a:rPr lang="it-IT" altLang="it-IT" b="1" i="1" dirty="0">
                <a:solidFill>
                  <a:srgbClr val="FF0000"/>
                </a:solidFill>
                <a:cs typeface="Times New Roman" pitchFamily="18" charset="0"/>
              </a:rPr>
              <a:t>appresa</a:t>
            </a:r>
            <a:r>
              <a:rPr lang="it-IT" altLang="it-IT" b="1" i="1" dirty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itolo 2"/>
          <p:cNvSpPr>
            <a:spLocks noGrp="1"/>
          </p:cNvSpPr>
          <p:nvPr>
            <p:ph type="title"/>
          </p:nvPr>
        </p:nvSpPr>
        <p:spPr>
          <a:xfrm>
            <a:off x="179512" y="592096"/>
            <a:ext cx="8784976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Concezione del Sé nell’infanzia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38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8640960" cy="936104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5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Lodi , rimproveri e motivazione</a:t>
            </a:r>
            <a:r>
              <a:rPr lang="it-IT" altLang="it-IT" sz="5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1" y="1844824"/>
            <a:ext cx="8081713" cy="144016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it-IT" altLang="it-IT" sz="2200" b="1" dirty="0" smtClean="0">
                <a:solidFill>
                  <a:srgbClr val="000099"/>
                </a:solidFill>
                <a:cs typeface="Times New Roman" pitchFamily="18" charset="0"/>
              </a:rPr>
              <a:t>                </a:t>
            </a:r>
            <a:r>
              <a:rPr lang="it-IT" altLang="it-IT" sz="8000" dirty="0" smtClean="0">
                <a:solidFill>
                  <a:srgbClr val="000099"/>
                </a:solidFill>
                <a:cs typeface="Times New Roman" pitchFamily="18" charset="0"/>
              </a:rPr>
              <a:t>Dalle ricerche e dalle suggestioni più innovative nelle scienze neurobiologiche-psicologiche-computazionali, sappiamo che le emozioni e gli atteggiamenti positivi favoriscono la motivazione che è il “motore primo” dell’apprendimento.</a:t>
            </a:r>
            <a:r>
              <a:rPr lang="it-IT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it-IT" altLang="it-IT" sz="8000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Times New Roman" pitchFamily="18" charset="0"/>
              <a:buNone/>
            </a:pPr>
            <a:endParaRPr lang="it-IT" altLang="it-IT" sz="2600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Times New Roman" pitchFamily="18" charset="0"/>
              <a:buNone/>
            </a:pPr>
            <a:r>
              <a:rPr lang="it-IT" altLang="it-IT" sz="2600" dirty="0" smtClean="0">
                <a:solidFill>
                  <a:srgbClr val="000099"/>
                </a:solidFill>
                <a:cs typeface="Times New Roman" pitchFamily="18" charset="0"/>
              </a:rPr>
              <a:t>      </a:t>
            </a:r>
            <a:endParaRPr lang="it-IT" altLang="it-IT" sz="2600" dirty="0">
              <a:solidFill>
                <a:srgbClr val="000099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3212976"/>
            <a:ext cx="8153721" cy="3484127"/>
          </a:xfrm>
          <a:prstGeom prst="rect">
            <a:avLst/>
          </a:prstGeom>
          <a:ln>
            <a:noFill/>
            <a:round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     Per prevenire lo sviluppo di fenomeni depressivi poco funzionali a benessere psicologico, adattamento sociale e riuscita scolastica e/o sportiva: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specifici interventi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identificazione precoce di situazioni che pongono il bambino a rischio di sviluppare </a:t>
            </a:r>
            <a:r>
              <a:rPr lang="it-IT" altLang="it-IT" sz="2000" b="1" i="1" dirty="0" smtClean="0">
                <a:solidFill>
                  <a:srgbClr val="003399"/>
                </a:solidFill>
                <a:cs typeface="Times New Roman" pitchFamily="18" charset="0"/>
              </a:rPr>
              <a:t>impotenza appresa.</a:t>
            </a:r>
            <a:endParaRPr lang="it-IT" altLang="it-IT" sz="2000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Times New Roman" pitchFamily="18" charset="0"/>
              <a:buNone/>
            </a:pPr>
            <a:endParaRPr lang="it-IT" altLang="it-IT" sz="2000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    Una corretta </a:t>
            </a:r>
            <a:r>
              <a:rPr lang="it-IT" altLang="it-IT" sz="2000" b="1" i="1" dirty="0" smtClean="0">
                <a:solidFill>
                  <a:srgbClr val="003399"/>
                </a:solidFill>
                <a:cs typeface="Times New Roman" pitchFamily="18" charset="0"/>
              </a:rPr>
              <a:t>forma di prevenzione </a:t>
            </a: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consiste nel</a:t>
            </a:r>
            <a:r>
              <a:rPr lang="it-IT" altLang="it-IT" sz="2000" b="1" i="1" dirty="0" smtClean="0">
                <a:solidFill>
                  <a:srgbClr val="003399"/>
                </a:solidFill>
                <a:cs typeface="Times New Roman" pitchFamily="18" charset="0"/>
              </a:rPr>
              <a:t> </a:t>
            </a: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tipo di </a:t>
            </a:r>
            <a:r>
              <a:rPr lang="it-IT" altLang="it-IT" sz="2000" b="1" i="1" dirty="0" smtClean="0">
                <a:solidFill>
                  <a:srgbClr val="003399"/>
                </a:solidFill>
                <a:cs typeface="Times New Roman" pitchFamily="18" charset="0"/>
              </a:rPr>
              <a:t>lode elargita</a:t>
            </a: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, più </a:t>
            </a:r>
            <a:r>
              <a:rPr lang="it-IT" altLang="it-IT" sz="2000" b="1" i="1" dirty="0" smtClean="0">
                <a:solidFill>
                  <a:srgbClr val="003399"/>
                </a:solidFill>
                <a:cs typeface="Times New Roman" pitchFamily="18" charset="0"/>
              </a:rPr>
              <a:t>funzionale</a:t>
            </a: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 ad un corretto </a:t>
            </a:r>
            <a:r>
              <a:rPr lang="it-IT" altLang="it-IT" sz="2000" b="1" i="1" dirty="0" smtClean="0">
                <a:solidFill>
                  <a:srgbClr val="003399"/>
                </a:solidFill>
                <a:cs typeface="Times New Roman" pitchFamily="18" charset="0"/>
              </a:rPr>
              <a:t>sviluppo della motivazione</a:t>
            </a:r>
            <a:r>
              <a:rPr lang="it-IT" altLang="it-IT" sz="2000" dirty="0" smtClean="0">
                <a:solidFill>
                  <a:srgbClr val="003399"/>
                </a:solidFill>
                <a:cs typeface="Times New Roman" pitchFamily="18" charset="0"/>
              </a:rPr>
              <a:t> ad apprendere che enfatizzi il ruolo dell’impegno instabile e controllabile e delle strategie impiegate, piuttosto che le abilità possedute.</a:t>
            </a:r>
            <a:r>
              <a:rPr lang="it-IT" altLang="it-IT" sz="2000" dirty="0" smtClean="0">
                <a:solidFill>
                  <a:srgbClr val="003399"/>
                </a:solidFill>
              </a:rPr>
              <a:t> </a:t>
            </a:r>
            <a:endParaRPr lang="it-IT" altLang="it-IT" sz="2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15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32247"/>
            <a:ext cx="8640960" cy="608521"/>
          </a:xfrm>
          <a:ln>
            <a:noFill/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Stile </a:t>
            </a:r>
            <a:r>
              <a:rPr lang="it-IT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attributivo, </a:t>
            </a:r>
            <a:r>
              <a:rPr lang="it-IT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approccio strategico e </a:t>
            </a:r>
            <a:r>
              <a:rPr lang="it-IT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prestazione</a:t>
            </a:r>
            <a:r>
              <a:rPr lang="it-IT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9552" y="1604653"/>
            <a:ext cx="7925085" cy="456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29" tIns="45714" rIns="91429" bIns="45714"/>
          <a:lstStyle>
            <a:lvl1pPr marL="381000" indent="-381000"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algn="ctr" defTabSz="1016000"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defTabSz="101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it-IT" altLang="it-IT" sz="2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alcune ricerche hanno confermato che riconoscere l’impegno quale causa principale dei propri risultati produce effetti positivi su aspetti metacognitivi legati alla </a:t>
            </a:r>
            <a:r>
              <a:rPr lang="it-IT" altLang="it-IT" sz="2400" i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comprensione</a:t>
            </a:r>
            <a:r>
              <a:rPr lang="it-IT" altLang="it-IT" sz="2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 e alla </a:t>
            </a:r>
            <a:r>
              <a:rPr lang="it-IT" altLang="it-IT" sz="2400" i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memoria</a:t>
            </a:r>
            <a:r>
              <a:rPr lang="it-IT" altLang="it-IT" sz="2400" dirty="0">
                <a:solidFill>
                  <a:srgbClr val="000099"/>
                </a:solidFill>
                <a:latin typeface="+mj-lt"/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it-IT" altLang="it-IT" sz="2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I </a:t>
            </a:r>
            <a:r>
              <a:rPr lang="it-IT" altLang="it-IT" sz="2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bambini cominciano a </a:t>
            </a:r>
            <a:r>
              <a:rPr lang="it-IT" altLang="it-IT" sz="2400" i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riconoscere</a:t>
            </a:r>
            <a:r>
              <a:rPr lang="it-IT" altLang="it-IT" sz="2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 l’impegno quale causa principale dei successi o insuccessi a partire dagli </a:t>
            </a:r>
            <a:r>
              <a:rPr lang="it-IT" altLang="it-IT" sz="2400" i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8 anni</a:t>
            </a:r>
            <a:r>
              <a:rPr lang="it-IT" altLang="it-IT" sz="2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it-IT" altLang="it-IT" sz="2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Lo </a:t>
            </a:r>
            <a:r>
              <a:rPr lang="it-IT" altLang="it-IT" sz="2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sviluppo dello stile attributivo e delle sue relazioni con l’approccio strategico e la prestazione fa riferimento anche all’esperienza del soggetto.</a:t>
            </a:r>
            <a:r>
              <a:rPr lang="it-IT" altLang="it-IT" sz="2400" dirty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4848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936" cy="4740824"/>
          </a:xfrm>
          <a:ln>
            <a:noFill/>
          </a:ln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è influenzato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dal contesto culturale e dalle modalità di relazione con il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bambino</a:t>
            </a:r>
            <a:endParaRPr lang="it-IT" sz="2000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 risente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del contesto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culturale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si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sviluppa a partire anche dagli atteggiamenti e dalle </a:t>
            </a:r>
            <a:r>
              <a:rPr lang="it-IT" sz="2000" b="1" i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emozioni sociali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 che genitori e insegnanti comunicano di fronte ai successi o ai fallimenti. </a:t>
            </a:r>
            <a:endParaRPr lang="it-IT" sz="2000" dirty="0" smtClean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queste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emozioni sono a loro volta il riflesso delle attribuzioni espresse dai genitori, che influenzano notevolmente il comportamento verso i figli.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endParaRPr lang="it-IT" sz="2000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Ad esempio di fronte ad un </a:t>
            </a: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insuccesso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    se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un genitore o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un educatore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prova compassione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per il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bambino, questo capisce che non ha le capacità per farcela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se 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il genitore si arrabbia, il bambino capisce che può farcela e che dovrebbe semplicemente impegnarsi di più. </a:t>
            </a:r>
            <a:endParaRPr lang="it-IT" sz="2000" dirty="0" smtClean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endParaRPr lang="it-IT" sz="2000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La prima situazione stimola l'attribuzione alla </a:t>
            </a: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mancanza di abilità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, 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la seconda all'</a:t>
            </a: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impegno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 </a:t>
            </a: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insufficiente</a:t>
            </a:r>
            <a:r>
              <a:rPr lang="it-IT" sz="20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. </a:t>
            </a:r>
            <a:r>
              <a:rPr lang="it-IT" sz="2000" dirty="0">
                <a:solidFill>
                  <a:srgbClr val="000099"/>
                </a:solidFill>
                <a:latin typeface="+mj-lt"/>
              </a:rPr>
              <a:t/>
            </a:r>
            <a:br>
              <a:rPr lang="it-IT" sz="2000" dirty="0">
                <a:solidFill>
                  <a:srgbClr val="000099"/>
                </a:solidFill>
                <a:latin typeface="+mj-lt"/>
              </a:rPr>
            </a:br>
            <a:endParaRPr lang="it-IT" sz="20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60" y="699954"/>
            <a:ext cx="540244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Lo stile attributivo:</a:t>
            </a:r>
          </a:p>
        </p:txBody>
      </p:sp>
    </p:spTree>
    <p:extLst>
      <p:ext uri="{BB962C8B-B14F-4D97-AF65-F5344CB8AC3E}">
        <p14:creationId xmlns:p14="http://schemas.microsoft.com/office/powerpoint/2010/main" xmlns="" val="63722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246" y="1878718"/>
            <a:ext cx="7772186" cy="464662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    Recenti </a:t>
            </a: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ricerche hanno dimostrato che i bambini cominciano molto precocemente (già dai 4-5 anni) a dubitare delle proprie </a:t>
            </a: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abilità</a:t>
            </a: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Il bambino ha un concetto di abilità diverso dall’adulto: compie valutazioni basate in genere su un’unica dimensione. 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Dà </a:t>
            </a:r>
            <a:r>
              <a:rPr lang="it-IT" b="1" dirty="0">
                <a:solidFill>
                  <a:srgbClr val="003399"/>
                </a:solidFill>
                <a:latin typeface="+mj-lt"/>
                <a:cs typeface="Times New Roman" pitchFamily="18" charset="0"/>
              </a:rPr>
              <a:t>la valutazione di sé in senso globale, </a:t>
            </a:r>
            <a:endParaRPr lang="it-IT" b="1" dirty="0" smtClean="0">
              <a:solidFill>
                <a:srgbClr val="003399"/>
              </a:solidFill>
              <a:latin typeface="+mj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it-IT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definita</a:t>
            </a:r>
            <a:r>
              <a:rPr lang="it-IT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self-</a:t>
            </a:r>
            <a:r>
              <a:rPr lang="it-IT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worth</a:t>
            </a:r>
            <a:r>
              <a:rPr lang="it-IT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,</a:t>
            </a:r>
            <a:r>
              <a:rPr lang="it-IT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valore </a:t>
            </a:r>
            <a:r>
              <a:rPr lang="it-IT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si sé, la persona nella sua interezza, </a:t>
            </a:r>
            <a:r>
              <a:rPr lang="it-IT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che </a:t>
            </a:r>
            <a:r>
              <a:rPr lang="it-IT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può essere </a:t>
            </a:r>
            <a:r>
              <a:rPr lang="it-IT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positiva</a:t>
            </a:r>
            <a:r>
              <a:rPr lang="it-IT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,</a:t>
            </a:r>
            <a:r>
              <a:rPr lang="it-IT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goodness</a:t>
            </a:r>
            <a:r>
              <a:rPr lang="it-IT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, del tipo “sono un bambino buono e bravo”, </a:t>
            </a:r>
            <a:r>
              <a:rPr lang="it-IT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o</a:t>
            </a:r>
            <a:r>
              <a:rPr lang="it-IT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negativa</a:t>
            </a:r>
            <a:r>
              <a:rPr lang="it-IT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,</a:t>
            </a:r>
            <a:r>
              <a:rPr lang="it-IT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badness</a:t>
            </a:r>
            <a:r>
              <a:rPr lang="it-IT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,</a:t>
            </a:r>
            <a:r>
              <a:rPr lang="it-IT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“sono un bambino cattivo</a:t>
            </a:r>
            <a:r>
              <a:rPr lang="it-IT" b="1" dirty="0" smtClean="0">
                <a:solidFill>
                  <a:srgbClr val="0033CC"/>
                </a:solidFill>
                <a:latin typeface="Book Antiqua" pitchFamily="18" charset="0"/>
                <a:cs typeface="Times New Roman" pitchFamily="18" charset="0"/>
              </a:rPr>
              <a:t>”</a:t>
            </a:r>
            <a:endParaRPr lang="it-IT" dirty="0">
              <a:solidFill>
                <a:srgbClr val="0033CC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8" name="Titolo 2"/>
          <p:cNvSpPr>
            <a:spLocks noGrp="1"/>
          </p:cNvSpPr>
          <p:nvPr>
            <p:ph type="title"/>
          </p:nvPr>
        </p:nvSpPr>
        <p:spPr>
          <a:xfrm>
            <a:off x="446856" y="520088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bambino ed il Sé globale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15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891" y="625113"/>
            <a:ext cx="8076557" cy="715655"/>
          </a:xfrm>
          <a:ln>
            <a:noFill/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/>
            <a:r>
              <a:rPr lang="it-IT" alt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Adeguatezza, inadeguatezza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97752"/>
            <a:ext cx="8229456" cy="4799600"/>
          </a:xfrm>
          <a:ln>
            <a:noFill/>
            <a:round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200" dirty="0">
                <a:solidFill>
                  <a:srgbClr val="003399"/>
                </a:solidFill>
                <a:cs typeface="Times New Roman" pitchFamily="18" charset="0"/>
              </a:rPr>
              <a:t>Con la parola</a:t>
            </a: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i="1" dirty="0">
                <a:solidFill>
                  <a:srgbClr val="FF0000"/>
                </a:solidFill>
                <a:cs typeface="Times New Roman" pitchFamily="18" charset="0"/>
              </a:rPr>
              <a:t>adeguatezza</a:t>
            </a: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dirty="0">
                <a:solidFill>
                  <a:srgbClr val="003399"/>
                </a:solidFill>
                <a:cs typeface="Times New Roman" pitchFamily="18" charset="0"/>
              </a:rPr>
              <a:t>si vuole indicare una </a:t>
            </a:r>
            <a:r>
              <a:rPr lang="it-IT" altLang="it-IT" sz="2200" dirty="0" smtClean="0">
                <a:solidFill>
                  <a:srgbClr val="003399"/>
                </a:solidFill>
                <a:cs typeface="Times New Roman" pitchFamily="18" charset="0"/>
              </a:rPr>
              <a:t>sintesi particolarmente </a:t>
            </a:r>
            <a:r>
              <a:rPr lang="it-IT" altLang="it-IT" sz="2200" dirty="0">
                <a:solidFill>
                  <a:srgbClr val="003399"/>
                </a:solidFill>
                <a:cs typeface="Times New Roman" pitchFamily="18" charset="0"/>
              </a:rPr>
              <a:t>importante nel vissuto dell’esperienza. </a:t>
            </a:r>
          </a:p>
          <a:p>
            <a:pPr algn="just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200" dirty="0">
                <a:solidFill>
                  <a:srgbClr val="003399"/>
                </a:solidFill>
                <a:cs typeface="Times New Roman" pitchFamily="18" charset="0"/>
              </a:rPr>
              <a:t>Il vissuto di adeguatezza fa </a:t>
            </a:r>
            <a:r>
              <a:rPr lang="it-IT" altLang="it-IT" sz="2200" b="1" i="1" dirty="0">
                <a:solidFill>
                  <a:srgbClr val="0033CC"/>
                </a:solidFill>
                <a:cs typeface="Times New Roman" pitchFamily="18" charset="0"/>
              </a:rPr>
              <a:t>stare bene</a:t>
            </a:r>
            <a:r>
              <a:rPr lang="it-IT" altLang="it-IT" sz="2200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it-IT" altLang="it-IT" sz="2200" dirty="0">
                <a:solidFill>
                  <a:srgbClr val="003399"/>
                </a:solidFill>
                <a:cs typeface="Times New Roman" pitchFamily="18" charset="0"/>
              </a:rPr>
              <a:t>perché: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cs typeface="Times New Roman" pitchFamily="18" charset="0"/>
              </a:rPr>
              <a:t>fa sentire capace, 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cs typeface="Times New Roman" pitchFamily="18" charset="0"/>
              </a:rPr>
              <a:t>fa sentire all’altezza del compito, 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cs typeface="Times New Roman" pitchFamily="18" charset="0"/>
              </a:rPr>
              <a:t>permette di reggere il confronto, 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cs typeface="Times New Roman" pitchFamily="18" charset="0"/>
              </a:rPr>
              <a:t>consente di sopportare il giudizio.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200" dirty="0" smtClean="0">
                <a:cs typeface="Times New Roman" pitchFamily="18" charset="0"/>
              </a:rPr>
              <a:t>L’</a:t>
            </a:r>
            <a:r>
              <a:rPr lang="it-IT" altLang="it-IT" sz="2200" b="1" dirty="0" smtClean="0">
                <a:solidFill>
                  <a:srgbClr val="0033CC"/>
                </a:solidFill>
                <a:cs typeface="Times New Roman" pitchFamily="18" charset="0"/>
              </a:rPr>
              <a:t>insegnante/tecnico</a:t>
            </a:r>
            <a:r>
              <a:rPr lang="it-IT" altLang="it-IT" sz="2200" dirty="0" smtClean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</a:rPr>
              <a:t>dovrebbe considerare, nell’ambito vastissimo delle attività disponibili, quelle che producono senso di </a:t>
            </a:r>
            <a:r>
              <a:rPr lang="it-IT" altLang="it-IT" sz="2200" b="1" i="1" dirty="0">
                <a:solidFill>
                  <a:srgbClr val="0033CC"/>
                </a:solidFill>
                <a:cs typeface="Times New Roman" pitchFamily="18" charset="0"/>
              </a:rPr>
              <a:t>adeguatezza</a:t>
            </a:r>
            <a:r>
              <a:rPr lang="it-IT" altLang="it-IT" sz="2200" dirty="0">
                <a:cs typeface="Times New Roman" pitchFamily="18" charset="0"/>
              </a:rPr>
              <a:t>, 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200" b="1" dirty="0">
                <a:solidFill>
                  <a:srgbClr val="33CC33"/>
                </a:solidFill>
                <a:cs typeface="Times New Roman" pitchFamily="18" charset="0"/>
              </a:rPr>
              <a:t>allenandosi a svincolarsi per quanto possibile 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sz="2200" b="1" dirty="0">
                <a:solidFill>
                  <a:srgbClr val="33CC33"/>
                </a:solidFill>
                <a:cs typeface="Times New Roman" pitchFamily="18" charset="0"/>
              </a:rPr>
              <a:t>dal confronto sui “prodotti</a:t>
            </a:r>
            <a:r>
              <a:rPr lang="it-IT" altLang="it-IT" sz="2200" b="1" dirty="0" smtClean="0">
                <a:solidFill>
                  <a:srgbClr val="33CC33"/>
                </a:solidFill>
                <a:cs typeface="Times New Roman" pitchFamily="18" charset="0"/>
              </a:rPr>
              <a:t>”</a:t>
            </a:r>
            <a:r>
              <a:rPr lang="it-IT" altLang="it-IT" sz="2200" dirty="0" smtClean="0"/>
              <a:t> </a:t>
            </a: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392988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908" y="1097052"/>
            <a:ext cx="7770756" cy="575666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it-IT" altLang="it-IT" sz="1600" dirty="0"/>
              <a:t>     Il</a:t>
            </a:r>
            <a:r>
              <a:rPr lang="it-IT" altLang="it-IT" dirty="0" smtClean="0"/>
              <a:t>                                  </a:t>
            </a:r>
            <a:r>
              <a:rPr lang="it-IT" altLang="it-IT" sz="1600" dirty="0" smtClean="0"/>
              <a:t>che </a:t>
            </a:r>
            <a:r>
              <a:rPr lang="it-IT" altLang="it-IT" sz="1600" dirty="0"/>
              <a:t>è</a:t>
            </a:r>
            <a:r>
              <a:rPr lang="it-IT" altLang="it-IT" sz="2200" dirty="0"/>
              <a:t> </a:t>
            </a:r>
          </a:p>
          <a:p>
            <a:endParaRPr lang="it-IT" altLang="it-IT" sz="2200" dirty="0"/>
          </a:p>
          <a:p>
            <a:pPr>
              <a:buFont typeface="Times New Roman" pitchFamily="18" charset="0"/>
              <a:buNone/>
            </a:pPr>
            <a:r>
              <a:rPr lang="it-IT" altLang="it-IT" sz="2200" dirty="0"/>
              <a:t>       </a:t>
            </a:r>
            <a:r>
              <a:rPr lang="it-IT" altLang="it-IT" sz="2200" dirty="0" smtClean="0"/>
              <a:t>    </a:t>
            </a:r>
            <a:r>
              <a:rPr lang="it-IT" altLang="it-IT" sz="1600" dirty="0" smtClean="0"/>
              <a:t>costituisce </a:t>
            </a:r>
            <a:r>
              <a:rPr lang="it-IT" altLang="it-IT" sz="1600" dirty="0"/>
              <a:t>un mezzo di cui</a:t>
            </a:r>
            <a:r>
              <a:rPr lang="it-IT" altLang="it-IT" sz="2200" dirty="0"/>
              <a:t>                                                                                               </a:t>
            </a:r>
          </a:p>
          <a:p>
            <a:pPr>
              <a:buFont typeface="Times New Roman" pitchFamily="18" charset="0"/>
              <a:buNone/>
            </a:pPr>
            <a:endParaRPr lang="it-IT" altLang="it-IT" sz="2200" dirty="0"/>
          </a:p>
          <a:p>
            <a:pPr>
              <a:buFont typeface="Times New Roman" pitchFamily="18" charset="0"/>
              <a:buNone/>
            </a:pPr>
            <a:r>
              <a:rPr lang="it-IT" altLang="it-IT" sz="2200" dirty="0"/>
              <a:t>                                                          </a:t>
            </a:r>
            <a:r>
              <a:rPr lang="it-IT" altLang="it-IT" sz="1600" dirty="0"/>
              <a:t>si serve per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dotato di una formazione culturale 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in ambito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											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											globalmente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											influenzando il suo sviluppo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381398"/>
            <a:ext cx="8259754" cy="585665"/>
          </a:xfrm>
        </p:spPr>
        <p:txBody>
          <a:bodyPr>
            <a:normAutofit/>
          </a:bodyPr>
          <a:lstStyle/>
          <a:p>
            <a:r>
              <a:rPr lang="it-IT" alt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</a:t>
            </a:r>
            <a:r>
              <a:rPr lang="it-IT" altLang="it-I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riferimento</a:t>
            </a:r>
          </a:p>
        </p:txBody>
      </p:sp>
      <p:sp>
        <p:nvSpPr>
          <p:cNvPr id="30724" name="Oval 5"/>
          <p:cNvSpPr>
            <a:spLocks noChangeArrowheads="1"/>
          </p:cNvSpPr>
          <p:nvPr/>
        </p:nvSpPr>
        <p:spPr bwMode="auto">
          <a:xfrm>
            <a:off x="1190811" y="870642"/>
            <a:ext cx="2722194" cy="97134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sz="2200" dirty="0">
                <a:solidFill>
                  <a:srgbClr val="003399"/>
                </a:solidFill>
              </a:rPr>
              <a:t>MOVIMENTO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4901655" y="1216568"/>
            <a:ext cx="3456384" cy="71279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dirty="0">
                <a:solidFill>
                  <a:srgbClr val="003399"/>
                </a:solidFill>
              </a:rPr>
              <a:t>una funzione organica indispensabile</a:t>
            </a:r>
          </a:p>
          <a:p>
            <a:pPr defTabSz="822960" eaLnBrk="1" hangingPunct="1"/>
            <a:r>
              <a:rPr lang="it-IT" altLang="it-IT" dirty="0">
                <a:solidFill>
                  <a:srgbClr val="003399"/>
                </a:solidFill>
              </a:rPr>
              <a:t> alla vita dell’uomo</a:t>
            </a:r>
          </a:p>
        </p:txBody>
      </p:sp>
      <p:sp>
        <p:nvSpPr>
          <p:cNvPr id="30726" name="Oval 7"/>
          <p:cNvSpPr>
            <a:spLocks noChangeArrowheads="1"/>
          </p:cNvSpPr>
          <p:nvPr/>
        </p:nvSpPr>
        <p:spPr bwMode="auto">
          <a:xfrm>
            <a:off x="755576" y="2396815"/>
            <a:ext cx="3697927" cy="671161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b="1" dirty="0" smtClean="0">
                <a:solidFill>
                  <a:srgbClr val="003399"/>
                </a:solidFill>
              </a:rPr>
              <a:t>EDUCATORE/ALLENATORE</a:t>
            </a:r>
            <a:endParaRPr lang="it-IT" altLang="it-IT" b="1" dirty="0">
              <a:solidFill>
                <a:srgbClr val="003399"/>
              </a:solidFill>
            </a:endParaRP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4093244" y="1442978"/>
            <a:ext cx="627103" cy="1299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>
            <a:off x="2627784" y="1879715"/>
            <a:ext cx="0" cy="51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29" name="Rectangle 12"/>
          <p:cNvSpPr>
            <a:spLocks noChangeArrowheads="1"/>
          </p:cNvSpPr>
          <p:nvPr/>
        </p:nvSpPr>
        <p:spPr bwMode="auto">
          <a:xfrm>
            <a:off x="179512" y="3789040"/>
            <a:ext cx="2372396" cy="144708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defTabSz="822960" eaLnBrk="1" hangingPunct="1"/>
            <a:r>
              <a:rPr lang="it-IT" altLang="it-IT" dirty="0">
                <a:solidFill>
                  <a:srgbClr val="003399"/>
                </a:solidFill>
              </a:rPr>
              <a:t>BIOMEDICO</a:t>
            </a:r>
          </a:p>
          <a:p>
            <a:pPr algn="ctr" defTabSz="822960" eaLnBrk="1" hangingPunct="1"/>
            <a:r>
              <a:rPr lang="it-IT" altLang="it-IT" dirty="0">
                <a:solidFill>
                  <a:srgbClr val="003399"/>
                </a:solidFill>
              </a:rPr>
              <a:t>PSICOPEDAGOGICO</a:t>
            </a:r>
          </a:p>
          <a:p>
            <a:pPr algn="ctr" defTabSz="822960" eaLnBrk="1" hangingPunct="1"/>
            <a:r>
              <a:rPr lang="it-IT" altLang="it-IT" dirty="0">
                <a:solidFill>
                  <a:srgbClr val="003399"/>
                </a:solidFill>
              </a:rPr>
              <a:t>SOCIOLOGICO</a:t>
            </a:r>
          </a:p>
          <a:p>
            <a:pPr algn="ctr" defTabSz="822960" eaLnBrk="1" hangingPunct="1"/>
            <a:r>
              <a:rPr lang="it-IT" altLang="it-IT" dirty="0">
                <a:solidFill>
                  <a:srgbClr val="003399"/>
                </a:solidFill>
              </a:rPr>
              <a:t>MOTORIO</a:t>
            </a:r>
          </a:p>
          <a:p>
            <a:pPr algn="ctr" defTabSz="822960" eaLnBrk="1" hangingPunct="1"/>
            <a:r>
              <a:rPr lang="it-IT" altLang="it-IT" dirty="0">
                <a:solidFill>
                  <a:srgbClr val="003399"/>
                </a:solidFill>
              </a:rPr>
              <a:t>SPORTIVO</a:t>
            </a:r>
          </a:p>
        </p:txBody>
      </p:sp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4312641" y="3299725"/>
            <a:ext cx="3693896" cy="712798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b="1" dirty="0">
                <a:solidFill>
                  <a:srgbClr val="003399"/>
                </a:solidFill>
              </a:rPr>
              <a:t>EDUCARE – </a:t>
            </a:r>
            <a:r>
              <a:rPr lang="it-IT" altLang="it-IT" b="1" dirty="0" smtClean="0">
                <a:solidFill>
                  <a:srgbClr val="003399"/>
                </a:solidFill>
              </a:rPr>
              <a:t>ALLENARE</a:t>
            </a:r>
            <a:endParaRPr lang="it-IT" altLang="it-IT" b="1" dirty="0">
              <a:solidFill>
                <a:srgbClr val="003399"/>
              </a:solidFill>
            </a:endParaRPr>
          </a:p>
        </p:txBody>
      </p:sp>
      <p:sp>
        <p:nvSpPr>
          <p:cNvPr id="30731" name="Line 14"/>
          <p:cNvSpPr>
            <a:spLocks noChangeShapeType="1"/>
          </p:cNvSpPr>
          <p:nvPr/>
        </p:nvSpPr>
        <p:spPr bwMode="auto">
          <a:xfrm>
            <a:off x="1637812" y="3591129"/>
            <a:ext cx="130036" cy="1299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2" name="Line 15"/>
          <p:cNvSpPr>
            <a:spLocks noChangeShapeType="1"/>
          </p:cNvSpPr>
          <p:nvPr/>
        </p:nvSpPr>
        <p:spPr bwMode="auto">
          <a:xfrm flipH="1">
            <a:off x="539551" y="2985427"/>
            <a:ext cx="5040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3" name="Line 16"/>
          <p:cNvSpPr>
            <a:spLocks noChangeShapeType="1"/>
          </p:cNvSpPr>
          <p:nvPr/>
        </p:nvSpPr>
        <p:spPr bwMode="auto">
          <a:xfrm>
            <a:off x="539552" y="3008827"/>
            <a:ext cx="0" cy="712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4" name="Line 17"/>
          <p:cNvSpPr>
            <a:spLocks noChangeShapeType="1"/>
          </p:cNvSpPr>
          <p:nvPr/>
        </p:nvSpPr>
        <p:spPr bwMode="auto">
          <a:xfrm>
            <a:off x="4572714" y="3105455"/>
            <a:ext cx="647325" cy="1942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5" name="Line 18"/>
          <p:cNvSpPr>
            <a:spLocks noChangeShapeType="1"/>
          </p:cNvSpPr>
          <p:nvPr/>
        </p:nvSpPr>
        <p:spPr bwMode="auto">
          <a:xfrm>
            <a:off x="6159589" y="4058332"/>
            <a:ext cx="0" cy="4542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6" name="Oval 19"/>
          <p:cNvSpPr>
            <a:spLocks noChangeArrowheads="1"/>
          </p:cNvSpPr>
          <p:nvPr/>
        </p:nvSpPr>
        <p:spPr bwMode="auto">
          <a:xfrm>
            <a:off x="4139952" y="4509120"/>
            <a:ext cx="3759628" cy="712798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dirty="0">
                <a:solidFill>
                  <a:srgbClr val="003399"/>
                </a:solidFill>
              </a:rPr>
              <a:t>la </a:t>
            </a:r>
            <a:r>
              <a:rPr lang="it-IT" altLang="it-IT" b="1" dirty="0">
                <a:solidFill>
                  <a:srgbClr val="003399"/>
                </a:solidFill>
              </a:rPr>
              <a:t>PERSONALITA’</a:t>
            </a:r>
            <a:r>
              <a:rPr lang="it-IT" altLang="it-IT" dirty="0">
                <a:solidFill>
                  <a:srgbClr val="003399"/>
                </a:solidFill>
              </a:rPr>
              <a:t> dell’allievo</a:t>
            </a:r>
          </a:p>
        </p:txBody>
      </p:sp>
      <p:sp>
        <p:nvSpPr>
          <p:cNvPr id="30737" name="Line 21"/>
          <p:cNvSpPr>
            <a:spLocks noChangeShapeType="1"/>
          </p:cNvSpPr>
          <p:nvPr/>
        </p:nvSpPr>
        <p:spPr bwMode="auto">
          <a:xfrm>
            <a:off x="6207837" y="5246125"/>
            <a:ext cx="0" cy="1001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8" name="Line 22"/>
          <p:cNvSpPr>
            <a:spLocks noChangeShapeType="1"/>
          </p:cNvSpPr>
          <p:nvPr/>
        </p:nvSpPr>
        <p:spPr bwMode="auto">
          <a:xfrm flipH="1" flipV="1">
            <a:off x="4312638" y="6237312"/>
            <a:ext cx="1895198" cy="10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9" name="Rectangle 23"/>
          <p:cNvSpPr>
            <a:spLocks noChangeArrowheads="1"/>
          </p:cNvSpPr>
          <p:nvPr/>
        </p:nvSpPr>
        <p:spPr bwMode="auto">
          <a:xfrm>
            <a:off x="827584" y="5445224"/>
            <a:ext cx="1620456" cy="1165617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INTELLETTIVO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MOTORIO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SOCIALE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AFFETTIVO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MORALE</a:t>
            </a:r>
          </a:p>
        </p:txBody>
      </p:sp>
      <p:sp>
        <p:nvSpPr>
          <p:cNvPr id="30740" name="Line 24"/>
          <p:cNvSpPr>
            <a:spLocks noChangeShapeType="1"/>
          </p:cNvSpPr>
          <p:nvPr/>
        </p:nvSpPr>
        <p:spPr bwMode="auto">
          <a:xfrm>
            <a:off x="7423516" y="5438119"/>
            <a:ext cx="0" cy="122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31303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3050" y="837073"/>
            <a:ext cx="7770756" cy="537812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it-IT" altLang="it-IT" dirty="0" smtClean="0"/>
              <a:t>								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                                                                                                                      intesa come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          </a:t>
            </a:r>
            <a:r>
              <a:rPr lang="it-IT" altLang="it-IT" sz="1600" dirty="0" smtClean="0"/>
              <a:t>  </a:t>
            </a:r>
            <a:r>
              <a:rPr lang="it-IT" altLang="it-IT" sz="1600" dirty="0"/>
              <a:t>occupa un ruolo rilevante nel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908" y="381398"/>
            <a:ext cx="7770756" cy="391396"/>
          </a:xfrm>
        </p:spPr>
        <p:txBody>
          <a:bodyPr/>
          <a:lstStyle/>
          <a:p>
            <a:r>
              <a:rPr lang="it-IT" altLang="it-IT" sz="1600" dirty="0">
                <a:solidFill>
                  <a:srgbClr val="003399"/>
                </a:solidFill>
              </a:rPr>
              <a:t>pertanto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3502912" y="382826"/>
            <a:ext cx="2463550" cy="778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071731" y="1161332"/>
            <a:ext cx="3500984" cy="712797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L’</a:t>
            </a:r>
            <a:r>
              <a:rPr lang="it-IT" altLang="it-IT" sz="1400" b="1" dirty="0">
                <a:solidFill>
                  <a:srgbClr val="003399"/>
                </a:solidFill>
              </a:rPr>
              <a:t>EDUCAZIONE FISCO-MOTORIA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701322" y="1549871"/>
            <a:ext cx="3240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284343" y="2132680"/>
            <a:ext cx="3076580" cy="1229897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Insieme di forme di attività motorie 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educative (esercizi, attività psicomotorie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giochi tradizionali, giochi </a:t>
            </a:r>
            <a:r>
              <a:rPr lang="it-IT" altLang="it-IT" sz="1400" dirty="0" err="1">
                <a:solidFill>
                  <a:srgbClr val="003399"/>
                </a:solidFill>
              </a:rPr>
              <a:t>presportivi</a:t>
            </a:r>
            <a:r>
              <a:rPr lang="it-IT" altLang="it-IT" sz="1400" dirty="0">
                <a:solidFill>
                  <a:srgbClr val="003399"/>
                </a:solidFill>
              </a:rPr>
              <a:t>,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attività ed esercitazioni </a:t>
            </a:r>
            <a:r>
              <a:rPr lang="it-IT" altLang="it-IT" sz="1400" dirty="0" err="1">
                <a:solidFill>
                  <a:srgbClr val="003399"/>
                </a:solidFill>
              </a:rPr>
              <a:t>presportive</a:t>
            </a:r>
            <a:r>
              <a:rPr lang="it-IT" altLang="it-IT" sz="1400" dirty="0">
                <a:solidFill>
                  <a:srgbClr val="003399"/>
                </a:solidFill>
              </a:rPr>
              <a:t> 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e sportive, ginnastica, </a:t>
            </a:r>
            <a:r>
              <a:rPr lang="it-IT" altLang="it-IT" sz="1400" dirty="0" err="1">
                <a:solidFill>
                  <a:srgbClr val="003399"/>
                </a:solidFill>
              </a:rPr>
              <a:t>ecc</a:t>
            </a:r>
            <a:r>
              <a:rPr lang="it-IT" altLang="it-IT" sz="1400" dirty="0">
                <a:solidFill>
                  <a:srgbClr val="003399"/>
                </a:solidFill>
              </a:rPr>
              <a:t>)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7149627" y="1558989"/>
            <a:ext cx="792607" cy="4451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2699792" y="1999586"/>
            <a:ext cx="0" cy="1717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1201767" y="3818254"/>
            <a:ext cx="3823932" cy="1101336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22960" eaLnBrk="1" hangingPunct="1"/>
            <a:r>
              <a:rPr lang="it-IT" altLang="it-IT" sz="1400" b="1" dirty="0">
                <a:solidFill>
                  <a:srgbClr val="003399"/>
                </a:solidFill>
              </a:rPr>
              <a:t>CONTESTO EDUCATIVO GENERALE</a:t>
            </a:r>
          </a:p>
        </p:txBody>
      </p:sp>
    </p:spTree>
    <p:extLst>
      <p:ext uri="{BB962C8B-B14F-4D97-AF65-F5344CB8AC3E}">
        <p14:creationId xmlns:p14="http://schemas.microsoft.com/office/powerpoint/2010/main" xmlns="" val="70313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172300" cy="928694"/>
          </a:xfrm>
        </p:spPr>
        <p:txBody>
          <a:bodyPr>
            <a:normAutofit/>
          </a:bodyPr>
          <a:lstStyle/>
          <a:p>
            <a:pPr algn="ctr"/>
            <a:r>
              <a:rPr lang="it-IT" sz="5000" b="1" dirty="0" smtClean="0">
                <a:solidFill>
                  <a:srgbClr val="FFFF00"/>
                </a:solidFill>
              </a:rPr>
              <a:t>LA COMUNICAZIONE</a:t>
            </a:r>
            <a:endParaRPr lang="it-IT" sz="5000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1928802"/>
            <a:ext cx="7072362" cy="43478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400" dirty="0" smtClean="0">
                <a:solidFill>
                  <a:srgbClr val="003399"/>
                </a:solidFill>
              </a:rPr>
              <a:t>“</a:t>
            </a:r>
            <a:r>
              <a:rPr lang="it-IT" sz="3200" b="1" dirty="0" smtClean="0">
                <a:solidFill>
                  <a:srgbClr val="003399"/>
                </a:solidFill>
              </a:rPr>
              <a:t>La comunicazione è un processo di informazioni e di influenzamento reciproco che avviene in un determinato contesto, quindi uno scambio di atteggiamenti</a:t>
            </a:r>
            <a:r>
              <a:rPr lang="it-IT" sz="3400" b="1" dirty="0" smtClean="0">
                <a:solidFill>
                  <a:srgbClr val="003399"/>
                </a:solidFill>
              </a:rPr>
              <a:t>” 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003399"/>
                </a:solidFill>
              </a:rPr>
              <a:t>(</a:t>
            </a:r>
            <a:r>
              <a:rPr lang="it-IT" sz="2800" i="1" dirty="0" err="1" smtClean="0">
                <a:solidFill>
                  <a:srgbClr val="003399"/>
                </a:solidFill>
              </a:rPr>
              <a:t>Bateson</a:t>
            </a:r>
            <a:r>
              <a:rPr lang="it-IT" sz="2800" dirty="0" smtClean="0">
                <a:solidFill>
                  <a:srgbClr val="003399"/>
                </a:solidFill>
              </a:rPr>
              <a:t>)</a:t>
            </a:r>
          </a:p>
          <a:p>
            <a:pPr>
              <a:buNone/>
            </a:pPr>
            <a:endParaRPr lang="it-IT" dirty="0" smtClean="0">
              <a:solidFill>
                <a:srgbClr val="003399"/>
              </a:solidFill>
            </a:endParaRPr>
          </a:p>
          <a:p>
            <a:pPr algn="ctr">
              <a:buNone/>
            </a:pPr>
            <a:r>
              <a:rPr lang="it-IT" dirty="0" smtClean="0">
                <a:solidFill>
                  <a:srgbClr val="003399"/>
                </a:solidFill>
              </a:rPr>
              <a:t>P.S. E’ sempre la </a:t>
            </a:r>
            <a:r>
              <a:rPr lang="it-IT" dirty="0" smtClean="0">
                <a:solidFill>
                  <a:srgbClr val="FF0000"/>
                </a:solidFill>
              </a:rPr>
              <a:t>“</a:t>
            </a:r>
            <a:r>
              <a:rPr lang="it-IT" b="1" dirty="0" smtClean="0">
                <a:solidFill>
                  <a:srgbClr val="FF0000"/>
                </a:solidFill>
              </a:rPr>
              <a:t>Relazione</a:t>
            </a:r>
            <a:r>
              <a:rPr lang="it-IT" dirty="0" smtClean="0">
                <a:solidFill>
                  <a:srgbClr val="FF0000"/>
                </a:solidFill>
              </a:rPr>
              <a:t>” </a:t>
            </a:r>
            <a:r>
              <a:rPr lang="it-IT" dirty="0" smtClean="0">
                <a:solidFill>
                  <a:srgbClr val="003399"/>
                </a:solidFill>
              </a:rPr>
              <a:t>che fa la differenza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539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ORSOCONI\re trentatrè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381262" cy="1656184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469107" y="1916832"/>
            <a:ext cx="82001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>
                <a:solidFill>
                  <a:srgbClr val="003399"/>
                </a:solidFill>
              </a:rPr>
              <a:t>C’era una volta un re che si chiamava </a:t>
            </a:r>
            <a:r>
              <a:rPr lang="it-IT" b="1" i="1" dirty="0" err="1">
                <a:solidFill>
                  <a:srgbClr val="003399"/>
                </a:solidFill>
              </a:rPr>
              <a:t>Trentatrè</a:t>
            </a:r>
            <a:r>
              <a:rPr lang="it-IT" b="1" i="1" dirty="0">
                <a:solidFill>
                  <a:srgbClr val="003399"/>
                </a:solidFill>
              </a:rPr>
              <a:t>.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Un giorno </a:t>
            </a:r>
            <a:r>
              <a:rPr lang="it-IT" b="1" i="1" dirty="0" err="1" smtClean="0">
                <a:solidFill>
                  <a:srgbClr val="003399"/>
                </a:solidFill>
              </a:rPr>
              <a:t>Trentatrè</a:t>
            </a:r>
            <a:r>
              <a:rPr lang="it-IT" b="1" i="1" dirty="0" smtClean="0">
                <a:solidFill>
                  <a:srgbClr val="003399"/>
                </a:solidFill>
              </a:rPr>
              <a:t> </a:t>
            </a:r>
            <a:r>
              <a:rPr lang="it-IT" b="1" i="1" dirty="0">
                <a:solidFill>
                  <a:srgbClr val="003399"/>
                </a:solidFill>
              </a:rPr>
              <a:t>pensò che un re deve essere giusto con tutti.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Chiamò Sberleffo, il buffone di corte: “Io voglio essere un re giusto -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disse </a:t>
            </a:r>
            <a:r>
              <a:rPr lang="it-IT" b="1" i="1" dirty="0" err="1">
                <a:solidFill>
                  <a:srgbClr val="003399"/>
                </a:solidFill>
              </a:rPr>
              <a:t>Trentatrè</a:t>
            </a:r>
            <a:r>
              <a:rPr lang="it-IT" b="1" i="1" dirty="0">
                <a:solidFill>
                  <a:srgbClr val="003399"/>
                </a:solidFill>
              </a:rPr>
              <a:t> al suo buffone - così sarò diverso dagli altri e sarò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un bravo re”.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“Ottima idea maestà” - rispose Sberleffo con uno sberleffo.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Contento dell’approvazione il re lo congedò.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“Nel mio regno - pensò il re - tutti devono essere uguali e trattati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allo stesso modo”. </a:t>
            </a:r>
            <a:endParaRPr lang="it-IT" b="1" i="1" dirty="0" smtClean="0">
              <a:solidFill>
                <a:srgbClr val="003399"/>
              </a:solidFill>
            </a:endParaRPr>
          </a:p>
          <a:p>
            <a:pPr algn="ctr"/>
            <a:r>
              <a:rPr lang="it-IT" b="1" i="1" dirty="0" smtClean="0">
                <a:solidFill>
                  <a:srgbClr val="003399"/>
                </a:solidFill>
              </a:rPr>
              <a:t>In </a:t>
            </a:r>
            <a:r>
              <a:rPr lang="it-IT" b="1" i="1" dirty="0">
                <a:solidFill>
                  <a:srgbClr val="003399"/>
                </a:solidFill>
              </a:rPr>
              <a:t>quel momento </a:t>
            </a:r>
            <a:r>
              <a:rPr lang="it-IT" b="1" i="1" dirty="0" err="1">
                <a:solidFill>
                  <a:srgbClr val="003399"/>
                </a:solidFill>
              </a:rPr>
              <a:t>Trentatrè</a:t>
            </a:r>
            <a:r>
              <a:rPr lang="it-IT" b="1" i="1" dirty="0">
                <a:solidFill>
                  <a:srgbClr val="003399"/>
                </a:solidFill>
              </a:rPr>
              <a:t> decise di </a:t>
            </a:r>
            <a:r>
              <a:rPr lang="it-IT" b="1" i="1" dirty="0" smtClean="0">
                <a:solidFill>
                  <a:srgbClr val="003399"/>
                </a:solidFill>
              </a:rPr>
              <a:t>cominciare a </a:t>
            </a:r>
            <a:r>
              <a:rPr lang="it-IT" b="1" i="1" dirty="0">
                <a:solidFill>
                  <a:srgbClr val="003399"/>
                </a:solidFill>
              </a:rPr>
              <a:t>creare l’uguaglianza nel suo palazzo reale.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Prese il canarino dalla gabbia d’argento e gli diede il volo fuori dalla</a:t>
            </a:r>
          </a:p>
          <a:p>
            <a:pPr algn="ctr"/>
            <a:r>
              <a:rPr lang="it-IT" b="1" i="1" dirty="0">
                <a:solidFill>
                  <a:srgbClr val="003399"/>
                </a:solidFill>
              </a:rPr>
              <a:t>finestra: il canarino ringraziò e sparì felice nel cielo. </a:t>
            </a:r>
            <a:endParaRPr lang="it-IT" b="1" i="1" dirty="0" smtClean="0">
              <a:solidFill>
                <a:srgbClr val="003399"/>
              </a:solidFill>
            </a:endParaRPr>
          </a:p>
          <a:p>
            <a:pPr algn="ctr"/>
            <a:r>
              <a:rPr lang="it-IT" b="1" i="1" dirty="0" smtClean="0">
                <a:solidFill>
                  <a:srgbClr val="003399"/>
                </a:solidFill>
              </a:rPr>
              <a:t>Soddisfatto della </a:t>
            </a:r>
            <a:r>
              <a:rPr lang="it-IT" b="1" i="1" dirty="0">
                <a:solidFill>
                  <a:srgbClr val="003399"/>
                </a:solidFill>
              </a:rPr>
              <a:t>decisione presa, </a:t>
            </a:r>
            <a:r>
              <a:rPr lang="it-IT" b="1" i="1" dirty="0" err="1">
                <a:solidFill>
                  <a:srgbClr val="003399"/>
                </a:solidFill>
              </a:rPr>
              <a:t>Trentatrè</a:t>
            </a:r>
            <a:r>
              <a:rPr lang="it-IT" b="1" i="1" dirty="0">
                <a:solidFill>
                  <a:srgbClr val="003399"/>
                </a:solidFill>
              </a:rPr>
              <a:t> afferrò il pesce rosso nella vasca </a:t>
            </a:r>
            <a:r>
              <a:rPr lang="it-IT" b="1" i="1" dirty="0" smtClean="0">
                <a:solidFill>
                  <a:srgbClr val="003399"/>
                </a:solidFill>
              </a:rPr>
              <a:t>di cristallo </a:t>
            </a:r>
            <a:r>
              <a:rPr lang="it-IT" b="1" i="1" dirty="0">
                <a:solidFill>
                  <a:srgbClr val="003399"/>
                </a:solidFill>
              </a:rPr>
              <a:t>e fece altrettanto, ma il povero pesce cadde nel </a:t>
            </a:r>
            <a:r>
              <a:rPr lang="it-IT" b="1" i="1" dirty="0" smtClean="0">
                <a:solidFill>
                  <a:srgbClr val="003399"/>
                </a:solidFill>
              </a:rPr>
              <a:t>vuoto e morì</a:t>
            </a:r>
            <a:r>
              <a:rPr lang="it-IT" b="1" i="1" dirty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55576" y="260648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 smtClean="0">
                <a:solidFill>
                  <a:srgbClr val="FFFF66"/>
                </a:solidFill>
              </a:rPr>
              <a:t>          </a:t>
            </a:r>
            <a:r>
              <a:rPr lang="it-IT" sz="5000" b="1" dirty="0" smtClean="0">
                <a:solidFill>
                  <a:srgbClr val="FFFF66"/>
                </a:solidFill>
              </a:rPr>
              <a:t>La favola del re </a:t>
            </a:r>
            <a:r>
              <a:rPr lang="it-IT" sz="5000" b="1" dirty="0" err="1" smtClean="0">
                <a:solidFill>
                  <a:srgbClr val="FFFF66"/>
                </a:solidFill>
              </a:rPr>
              <a:t>Trentatrè</a:t>
            </a:r>
            <a:endParaRPr lang="it-IT" sz="5000" b="1" dirty="0">
              <a:solidFill>
                <a:srgbClr val="FFFF66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50854" y="1231186"/>
            <a:ext cx="322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solidFill>
                  <a:srgbClr val="FFFF00"/>
                </a:solidFill>
              </a:rPr>
              <a:t>di Claudio Imprudente</a:t>
            </a:r>
            <a:endParaRPr 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hema della circolazione dell'informazi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10336" y="586721"/>
            <a:ext cx="8182144" cy="1894509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586721"/>
            <a:ext cx="8280920" cy="586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Times New Roman" pitchFamily="18" charset="0"/>
              <a:buNone/>
            </a:pPr>
            <a:r>
              <a:rPr lang="it-IT" altLang="it-IT" dirty="0" smtClean="0"/>
              <a:t>LA COMUNICAZIONE DIDATTICA</a:t>
            </a:r>
          </a:p>
          <a:p>
            <a:pPr>
              <a:lnSpc>
                <a:spcPct val="90000"/>
              </a:lnSpc>
            </a:pPr>
            <a:endParaRPr lang="it-IT" altLang="it-IT" dirty="0" smtClean="0"/>
          </a:p>
          <a:p>
            <a:pPr>
              <a:lnSpc>
                <a:spcPct val="90000"/>
              </a:lnSpc>
            </a:pPr>
            <a:endParaRPr lang="it-IT" altLang="it-IT" dirty="0" smtClean="0"/>
          </a:p>
          <a:p>
            <a:pPr>
              <a:lnSpc>
                <a:spcPct val="90000"/>
              </a:lnSpc>
            </a:pPr>
            <a:endParaRPr lang="it-IT" altLang="it-IT" dirty="0" smtClean="0"/>
          </a:p>
          <a:p>
            <a:pPr>
              <a:lnSpc>
                <a:spcPct val="90000"/>
              </a:lnSpc>
            </a:pPr>
            <a:endParaRPr lang="it-IT" altLang="it-IT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/>
              <a:t>Lo schema che viene utilizzato più frequentemente per spiegare il funzionamento della comunicazione verbale è quello derivato dall'informatica.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/>
              <a:t>Il modello può essere interpretato come un </a:t>
            </a:r>
            <a:r>
              <a:rPr lang="it-IT" altLang="it-IT" sz="2000" u="sng" dirty="0" smtClean="0"/>
              <a:t>processo circolare</a:t>
            </a:r>
            <a:r>
              <a:rPr lang="it-IT" altLang="it-IT" sz="2000" dirty="0" smtClean="0"/>
              <a:t> che lega emittente e ricevente.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/>
              <a:t>L'insegnante (come emittente) produce un messaggio che porta un'informazione attraverso un codice (lingua e sue leggi sintattico-grammaticali) condiviso con il ricevente (allievo). A sua volta, l'allievo, in reazione al messaggio ricevuto, si comporterà in maniera analoga fornendo un messaggio di risposta (feedback=informazione di ritorno)</a:t>
            </a:r>
          </a:p>
          <a:p>
            <a:pPr>
              <a:lnSpc>
                <a:spcPct val="90000"/>
              </a:lnSpc>
              <a:buFont typeface="Times New Roman" pitchFamily="18" charset="0"/>
              <a:buNone/>
            </a:pPr>
            <a:endParaRPr lang="it-IT" altLang="it-IT" dirty="0" smtClean="0"/>
          </a:p>
          <a:p>
            <a:pPr>
              <a:lnSpc>
                <a:spcPct val="90000"/>
              </a:lnSpc>
            </a:pPr>
            <a:endParaRPr lang="it-IT" alt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27540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061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079" y="476672"/>
            <a:ext cx="8262966" cy="492125"/>
          </a:xfrm>
          <a:ln>
            <a:solidFill>
              <a:srgbClr val="000066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t-IT" sz="3000" b="1" dirty="0" smtClean="0">
                <a:solidFill>
                  <a:srgbClr val="FFFF00"/>
                </a:solidFill>
              </a:rPr>
              <a:t>Comunicare è un fenomeno altamente dispersivo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355976" y="1285860"/>
            <a:ext cx="4143404" cy="4500594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marL="385763" indent="-38576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2000" b="1" dirty="0" smtClean="0">
                <a:solidFill>
                  <a:srgbClr val="003399"/>
                </a:solidFill>
                <a:latin typeface="Candara" pitchFamily="34" charset="0"/>
              </a:rPr>
              <a:t>Il nostro </a:t>
            </a:r>
            <a:r>
              <a:rPr lang="it-IT" sz="2000" b="1" dirty="0" smtClean="0">
                <a:solidFill>
                  <a:srgbClr val="FF0000"/>
                </a:solidFill>
                <a:latin typeface="Candara" pitchFamily="34" charset="0"/>
              </a:rPr>
              <a:t>pensiero</a:t>
            </a:r>
            <a:r>
              <a:rPr lang="it-IT" sz="2000" b="1" dirty="0" smtClean="0">
                <a:solidFill>
                  <a:srgbClr val="003399"/>
                </a:solidFill>
                <a:latin typeface="Candara" pitchFamily="34" charset="0"/>
              </a:rPr>
              <a:t> rappresenta il 100 % della comunicazione</a:t>
            </a:r>
          </a:p>
          <a:p>
            <a:pPr marL="385763" indent="-385763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2000" b="1" dirty="0" smtClean="0">
                <a:solidFill>
                  <a:srgbClr val="003399"/>
                </a:solidFill>
                <a:latin typeface="Candara" pitchFamily="34" charset="0"/>
              </a:rPr>
              <a:t>Noi </a:t>
            </a: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riusciamo ad </a:t>
            </a:r>
            <a:r>
              <a:rPr lang="it-IT" sz="2000" b="1" dirty="0">
                <a:solidFill>
                  <a:srgbClr val="FF0000"/>
                </a:solidFill>
                <a:latin typeface="Candara" pitchFamily="34" charset="0"/>
              </a:rPr>
              <a:t>esprimerlo</a:t>
            </a: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 per il 70 %</a:t>
            </a:r>
          </a:p>
          <a:p>
            <a:pPr marL="385763" indent="-385763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I nostri interlocutori lo </a:t>
            </a:r>
            <a:r>
              <a:rPr lang="it-IT" sz="2000" b="1" dirty="0">
                <a:solidFill>
                  <a:srgbClr val="FF0000"/>
                </a:solidFill>
                <a:latin typeface="Candara" pitchFamily="34" charset="0"/>
              </a:rPr>
              <a:t>recepiscono</a:t>
            </a: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 per il 60 </a:t>
            </a:r>
            <a:r>
              <a:rPr lang="it-IT" sz="2000" b="1" dirty="0" smtClean="0">
                <a:solidFill>
                  <a:srgbClr val="003399"/>
                </a:solidFill>
                <a:latin typeface="Candara" pitchFamily="34" charset="0"/>
              </a:rPr>
              <a:t>%</a:t>
            </a:r>
          </a:p>
          <a:p>
            <a:pPr marL="385763" indent="-385763">
              <a:lnSpc>
                <a:spcPct val="140000"/>
              </a:lnSpc>
              <a:spcBef>
                <a:spcPct val="200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it-IT" sz="2000" b="1" dirty="0" smtClean="0">
                <a:solidFill>
                  <a:srgbClr val="FF0000"/>
                </a:solidFill>
                <a:latin typeface="Candara" pitchFamily="34" charset="0"/>
              </a:rPr>
              <a:t>Comprendono</a:t>
            </a:r>
            <a:r>
              <a:rPr lang="it-IT" sz="2000" b="1" dirty="0" smtClean="0">
                <a:solidFill>
                  <a:srgbClr val="003399"/>
                </a:solidFill>
                <a:latin typeface="Candara" pitchFamily="34" charset="0"/>
              </a:rPr>
              <a:t> </a:t>
            </a: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effettivamente il 40 %</a:t>
            </a:r>
          </a:p>
          <a:p>
            <a:pPr marL="385763" indent="-385763">
              <a:lnSpc>
                <a:spcPct val="140000"/>
              </a:lnSpc>
              <a:spcBef>
                <a:spcPct val="200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Ne </a:t>
            </a:r>
            <a:r>
              <a:rPr lang="it-IT" sz="2000" b="1" dirty="0">
                <a:solidFill>
                  <a:srgbClr val="FF0000"/>
                </a:solidFill>
                <a:latin typeface="Candara" pitchFamily="34" charset="0"/>
              </a:rPr>
              <a:t>ricordano</a:t>
            </a:r>
            <a:r>
              <a:rPr lang="it-IT" sz="2000" b="1" dirty="0">
                <a:solidFill>
                  <a:srgbClr val="003399"/>
                </a:solidFill>
                <a:latin typeface="Candara" pitchFamily="34" charset="0"/>
              </a:rPr>
              <a:t> il 20 %</a:t>
            </a:r>
          </a:p>
        </p:txBody>
      </p:sp>
      <p:pic>
        <p:nvPicPr>
          <p:cNvPr id="1026" name="Picture 2" descr="F:\CORSOCONI\comunicazione-pubbliche-relazio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28736"/>
            <a:ext cx="3500462" cy="421484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8955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312" y="1686580"/>
            <a:ext cx="2160000" cy="936000"/>
          </a:xfrm>
          <a:solidFill>
            <a:srgbClr val="FFCCFF"/>
          </a:solidFill>
          <a:ln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Tx/>
              <a:buChar char="•"/>
            </a:pPr>
            <a:r>
              <a:rPr lang="it-IT" b="1" dirty="0" smtClean="0">
                <a:latin typeface="+mj-lt"/>
              </a:rPr>
              <a:t>Visivo</a:t>
            </a:r>
          </a:p>
        </p:txBody>
      </p:sp>
      <p:pic>
        <p:nvPicPr>
          <p:cNvPr id="63493" name="Picture 5" descr="BD049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1" y="2924944"/>
            <a:ext cx="6480000" cy="369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47864" y="1671463"/>
            <a:ext cx="2160000" cy="936000"/>
          </a:xfrm>
          <a:prstGeom prst="rect">
            <a:avLst/>
          </a:prstGeom>
          <a:solidFill>
            <a:srgbClr val="FFFFCC"/>
          </a:solidFill>
          <a:ln>
            <a:solidFill>
              <a:srgbClr val="00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•"/>
            </a:pPr>
            <a:r>
              <a:rPr lang="it-IT" b="1" dirty="0" smtClean="0">
                <a:latin typeface="+mj-lt"/>
              </a:rPr>
              <a:t>Uditivo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68144" y="1671463"/>
            <a:ext cx="2160000" cy="93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•"/>
            </a:pPr>
            <a:r>
              <a:rPr lang="it-IT" b="1" dirty="0" smtClean="0"/>
              <a:t>Cinestesico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allievo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9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4942" y="2143116"/>
            <a:ext cx="3505200" cy="4286280"/>
          </a:xfrm>
          <a:solidFill>
            <a:srgbClr val="FFCA21"/>
          </a:solidFill>
          <a:ln>
            <a:solidFill>
              <a:srgbClr val="000066"/>
            </a:solidFill>
          </a:ln>
        </p:spPr>
        <p:txBody>
          <a:bodyPr/>
          <a:lstStyle/>
          <a:p>
            <a:pPr eaLnBrk="1" hangingPunct="1">
              <a:buNone/>
            </a:pPr>
            <a:endParaRPr lang="it-IT" dirty="0" smtClean="0">
              <a:latin typeface="Book Antiqua" pitchFamily="18" charset="0"/>
            </a:endParaRPr>
          </a:p>
          <a:p>
            <a:pPr eaLnBrk="1" hangingPunct="1">
              <a:buNone/>
            </a:pPr>
            <a:r>
              <a:rPr lang="it-IT" dirty="0" smtClean="0">
                <a:latin typeface="+mj-lt"/>
              </a:rPr>
              <a:t>               </a:t>
            </a:r>
            <a:r>
              <a:rPr lang="it-IT" sz="2800" b="1" dirty="0" smtClean="0">
                <a:latin typeface="+mj-lt"/>
              </a:rPr>
              <a:t>informare</a:t>
            </a:r>
          </a:p>
          <a:p>
            <a:pPr eaLnBrk="1" hangingPunct="1">
              <a:buNone/>
            </a:pPr>
            <a:endParaRPr lang="it-IT" dirty="0" smtClean="0">
              <a:latin typeface="+mj-lt"/>
            </a:endParaRPr>
          </a:p>
          <a:p>
            <a:pPr eaLnBrk="1" hangingPunct="1">
              <a:buNone/>
            </a:pPr>
            <a:r>
              <a:rPr lang="it-IT" dirty="0" smtClean="0">
                <a:latin typeface="+mj-lt"/>
              </a:rPr>
              <a:t>              </a:t>
            </a:r>
          </a:p>
          <a:p>
            <a:pPr eaLnBrk="1" hangingPunct="1">
              <a:buNone/>
            </a:pPr>
            <a:r>
              <a:rPr lang="it-IT" dirty="0" smtClean="0">
                <a:latin typeface="+mj-lt"/>
              </a:rPr>
              <a:t>              </a:t>
            </a:r>
            <a:r>
              <a:rPr lang="it-IT" sz="2800" dirty="0" smtClean="0">
                <a:latin typeface="+mj-lt"/>
              </a:rPr>
              <a:t> </a:t>
            </a:r>
            <a:r>
              <a:rPr lang="it-IT" sz="2800" b="1" dirty="0" smtClean="0">
                <a:latin typeface="+mj-lt"/>
              </a:rPr>
              <a:t>persuadere</a:t>
            </a:r>
          </a:p>
          <a:p>
            <a:pPr eaLnBrk="1" hangingPunct="1">
              <a:buNone/>
            </a:pPr>
            <a:endParaRPr lang="it-IT" dirty="0" smtClean="0">
              <a:latin typeface="+mj-lt"/>
            </a:endParaRPr>
          </a:p>
          <a:p>
            <a:pPr eaLnBrk="1" hangingPunct="1">
              <a:buNone/>
            </a:pPr>
            <a:r>
              <a:rPr lang="it-IT" dirty="0" smtClean="0">
                <a:latin typeface="+mj-lt"/>
              </a:rPr>
              <a:t>               </a:t>
            </a:r>
          </a:p>
          <a:p>
            <a:pPr eaLnBrk="1" hangingPunct="1">
              <a:buNone/>
            </a:pPr>
            <a:r>
              <a:rPr lang="it-IT" dirty="0" smtClean="0">
                <a:latin typeface="+mj-lt"/>
              </a:rPr>
              <a:t>               </a:t>
            </a:r>
            <a:r>
              <a:rPr lang="it-IT" sz="2800" b="1" dirty="0" smtClean="0">
                <a:latin typeface="+mj-lt"/>
              </a:rPr>
              <a:t>motivare</a:t>
            </a:r>
          </a:p>
        </p:txBody>
      </p:sp>
      <p:pic>
        <p:nvPicPr>
          <p:cNvPr id="62469" name="Picture 5" descr="BD0495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85992"/>
            <a:ext cx="4346575" cy="4071966"/>
          </a:xfrm>
          <a:prstGeom prst="rect">
            <a:avLst/>
          </a:prstGeom>
          <a:solidFill>
            <a:srgbClr val="CCFFCC"/>
          </a:solidFill>
          <a:ln w="9525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7" name="Freccia a destra 6"/>
          <p:cNvSpPr/>
          <p:nvPr/>
        </p:nvSpPr>
        <p:spPr>
          <a:xfrm>
            <a:off x="5286380" y="2714620"/>
            <a:ext cx="857256" cy="3417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5286380" y="4143380"/>
            <a:ext cx="857256" cy="3417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5286380" y="5500702"/>
            <a:ext cx="857256" cy="341756"/>
          </a:xfrm>
          <a:prstGeom prst="rightArrow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95536" y="764704"/>
            <a:ext cx="84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obiettivi della comunicazione</a:t>
            </a:r>
            <a:endParaRPr lang="it-IT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8010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e relazione educativa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4414" y="3556001"/>
            <a:ext cx="6715172" cy="1473200"/>
          </a:xfrm>
        </p:spPr>
        <p:txBody>
          <a:bodyPr>
            <a:normAutofit/>
          </a:bodyPr>
          <a:lstStyle/>
          <a:p>
            <a:r>
              <a:rPr lang="it-IT" sz="2200" dirty="0" smtClean="0">
                <a:solidFill>
                  <a:srgbClr val="003399"/>
                </a:solidFill>
              </a:rPr>
              <a:t>La pubblicazione di “Pragmatica della comunicazione umana” di </a:t>
            </a:r>
            <a:r>
              <a:rPr lang="it-IT" sz="2200" dirty="0" err="1" smtClean="0">
                <a:solidFill>
                  <a:srgbClr val="003399"/>
                </a:solidFill>
              </a:rPr>
              <a:t>Watzlawick</a:t>
            </a:r>
            <a:r>
              <a:rPr lang="it-IT" sz="2200" dirty="0" smtClean="0">
                <a:solidFill>
                  <a:srgbClr val="003399"/>
                </a:solidFill>
              </a:rPr>
              <a:t>/1967) segnò una tappa importante nello studio della comunicazione</a:t>
            </a:r>
            <a:endParaRPr lang="it-IT" sz="22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6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ORSOCONI\IMMAGINI\confus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4"/>
            <a:ext cx="9144000" cy="2857496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2000240"/>
            <a:ext cx="7408333" cy="21431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000" b="1" dirty="0"/>
              <a:t>“</a:t>
            </a:r>
            <a:r>
              <a:rPr lang="it-IT" sz="3000" b="1" i="1" dirty="0"/>
              <a:t>un interscambio dinamico, un inviare e ricevere informazioni, pensieri e atteggiamenti, un condividere e costruire significati</a:t>
            </a:r>
            <a:r>
              <a:rPr lang="it-IT" sz="3000" b="1" dirty="0" smtClean="0"/>
              <a:t>”. 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xmlns="" val="13848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482065"/>
            <a:ext cx="7408333" cy="2304257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>
                <a:solidFill>
                  <a:srgbClr val="FF0000"/>
                </a:solidFill>
              </a:rPr>
              <a:t>La credibilità di un soggetto dipende dalla …</a:t>
            </a:r>
          </a:p>
          <a:p>
            <a:pPr algn="just"/>
            <a:endParaRPr lang="it-IT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1200" dirty="0" smtClean="0">
              <a:solidFill>
                <a:srgbClr val="FF0000"/>
              </a:solidFill>
            </a:endParaRPr>
          </a:p>
          <a:p>
            <a:pPr marL="301943" lvl="1" indent="0" algn="just">
              <a:buNone/>
            </a:pPr>
            <a:r>
              <a:rPr lang="it-IT" sz="2400" b="1" dirty="0" smtClean="0">
                <a:solidFill>
                  <a:srgbClr val="003399"/>
                </a:solidFill>
              </a:rPr>
              <a:t>Essere più convincente dipende da quello che …</a:t>
            </a:r>
          </a:p>
          <a:p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39032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Educativa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448080"/>
            <a:ext cx="8429684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Educativa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2071678"/>
            <a:ext cx="7408333" cy="402161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000" dirty="0"/>
              <a:t>La pragmatica della comunicazione umana ribadisce lo stretto legame tra il comportamento e la comunicazione quindi tra la psicologia e l’inevitabilità della comunicazione umana. </a:t>
            </a:r>
            <a:endParaRPr lang="it-IT" sz="20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000" dirty="0" smtClean="0"/>
              <a:t>La </a:t>
            </a:r>
            <a:r>
              <a:rPr lang="it-IT" sz="2000" dirty="0"/>
              <a:t>comunicazione è un canale sempre aperto, dove le parole e il silenzio entrano allo stesso modo nel circuito di condivisione di significati. </a:t>
            </a:r>
            <a:endParaRPr lang="it-IT" sz="20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000" dirty="0" smtClean="0"/>
              <a:t>Si </a:t>
            </a:r>
            <a:r>
              <a:rPr lang="it-IT" sz="2000" dirty="0"/>
              <a:t>è constatato che in base alla pragmatica della comunicazione tutti possono comunicare, però non è detto che tutti riescono a farsi </a:t>
            </a:r>
            <a:r>
              <a:rPr lang="it-IT" sz="2000" dirty="0" smtClean="0"/>
              <a:t>capire.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it-IT" sz="2000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881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2143116"/>
            <a:ext cx="7429552" cy="3929090"/>
          </a:xfrm>
        </p:spPr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it-IT" b="1" i="1" dirty="0"/>
              <a:t>Non si può non </a:t>
            </a:r>
            <a:r>
              <a:rPr lang="it-IT" b="1" i="1" dirty="0" smtClean="0"/>
              <a:t>comunicare</a:t>
            </a:r>
            <a:endParaRPr lang="it-IT" b="1" i="1" dirty="0"/>
          </a:p>
          <a:p>
            <a:pPr lvl="0" algn="just">
              <a:buFont typeface="Arial" pitchFamily="34" charset="0"/>
              <a:buChar char="•"/>
            </a:pPr>
            <a:r>
              <a:rPr lang="it-IT" b="1" i="1" dirty="0" smtClean="0"/>
              <a:t>I </a:t>
            </a:r>
            <a:r>
              <a:rPr lang="it-IT" b="1" i="1" dirty="0"/>
              <a:t>due aspetti del messaggio: </a:t>
            </a:r>
            <a:r>
              <a:rPr lang="it-IT" b="1" i="1" dirty="0" smtClean="0"/>
              <a:t>contenuto </a:t>
            </a:r>
            <a:r>
              <a:rPr lang="it-IT" b="1" i="1" dirty="0"/>
              <a:t>e </a:t>
            </a:r>
            <a:r>
              <a:rPr lang="it-IT" b="1" i="1" dirty="0" smtClean="0"/>
              <a:t>relazione</a:t>
            </a:r>
            <a:endParaRPr lang="it-IT" b="1" i="1" dirty="0"/>
          </a:p>
          <a:p>
            <a:pPr lvl="0" algn="just">
              <a:buFont typeface="Arial" pitchFamily="34" charset="0"/>
              <a:buChar char="•"/>
            </a:pPr>
            <a:r>
              <a:rPr lang="it-IT" b="1" i="1" dirty="0" smtClean="0"/>
              <a:t>La </a:t>
            </a:r>
            <a:r>
              <a:rPr lang="it-IT" b="1" i="1" dirty="0"/>
              <a:t>natura di una relazione dipende dalla punteggiatura delle sequenze di comunicazione tra i </a:t>
            </a:r>
            <a:r>
              <a:rPr lang="it-IT" b="1" i="1" dirty="0" smtClean="0"/>
              <a:t>partecipanti</a:t>
            </a:r>
            <a:endParaRPr lang="it-IT" b="1" i="1" dirty="0"/>
          </a:p>
          <a:p>
            <a:pPr lvl="0" algn="just">
              <a:buFont typeface="Arial" pitchFamily="34" charset="0"/>
              <a:buChar char="•"/>
            </a:pPr>
            <a:r>
              <a:rPr lang="it-IT" b="1" i="1" dirty="0" smtClean="0"/>
              <a:t>Canali </a:t>
            </a:r>
            <a:r>
              <a:rPr lang="it-IT" b="1" i="1" dirty="0"/>
              <a:t>verbali e non </a:t>
            </a:r>
            <a:r>
              <a:rPr lang="it-IT" b="1" i="1" dirty="0" smtClean="0"/>
              <a:t>verbali</a:t>
            </a:r>
            <a:endParaRPr lang="it-IT" b="1" i="1" dirty="0"/>
          </a:p>
          <a:p>
            <a:pPr lvl="0" algn="just">
              <a:buFont typeface="Arial" pitchFamily="34" charset="0"/>
              <a:buChar char="•"/>
            </a:pPr>
            <a:r>
              <a:rPr lang="it-IT" b="1" i="1" dirty="0" smtClean="0"/>
              <a:t>Scambi </a:t>
            </a:r>
            <a:r>
              <a:rPr lang="it-IT" b="1" i="1" dirty="0"/>
              <a:t>comunicativi simmetrici o complementari a seconda che si basino sull’uguaglianza o sulla differenza</a:t>
            </a:r>
            <a:endParaRPr lang="it-IT" b="1" dirty="0"/>
          </a:p>
          <a:p>
            <a:pPr algn="just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Assiomi della Comunicazione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52728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Efficace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2143116"/>
            <a:ext cx="7408333" cy="2714644"/>
          </a:xfrm>
        </p:spPr>
        <p:txBody>
          <a:bodyPr/>
          <a:lstStyle/>
          <a:p>
            <a:pPr algn="ct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Contenuto</a:t>
            </a:r>
            <a:r>
              <a:rPr lang="it-IT" sz="2800" b="1" dirty="0" smtClean="0">
                <a:solidFill>
                  <a:srgbClr val="003399"/>
                </a:solidFill>
              </a:rPr>
              <a:t>  </a:t>
            </a:r>
            <a:r>
              <a:rPr lang="it-IT" sz="2800" dirty="0" smtClean="0"/>
              <a:t>e  </a:t>
            </a:r>
            <a:r>
              <a:rPr lang="it-IT" sz="2800" b="1" dirty="0" smtClean="0">
                <a:solidFill>
                  <a:srgbClr val="FF0000"/>
                </a:solidFill>
              </a:rPr>
              <a:t>Relazione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r>
              <a:rPr lang="it-IT" dirty="0" smtClean="0"/>
              <a:t>Più delle volte si entra in conflitto per il </a:t>
            </a:r>
            <a:r>
              <a:rPr lang="it-IT" b="1" dirty="0" smtClean="0"/>
              <a:t>contenuto</a:t>
            </a:r>
            <a:r>
              <a:rPr lang="it-IT" dirty="0" smtClean="0"/>
              <a:t> o per la </a:t>
            </a:r>
            <a:r>
              <a:rPr lang="it-IT" b="1" dirty="0" smtClean="0"/>
              <a:t>relazione</a:t>
            </a:r>
            <a:r>
              <a:rPr lang="it-IT" dirty="0" smtClean="0"/>
              <a:t>?</a:t>
            </a:r>
          </a:p>
          <a:p>
            <a:pPr algn="ctr">
              <a:buNone/>
            </a:pPr>
            <a:endParaRPr lang="it-IT" sz="1600" dirty="0" smtClean="0"/>
          </a:p>
          <a:p>
            <a:pPr algn="ctr">
              <a:buNone/>
            </a:pPr>
            <a:r>
              <a:rPr lang="it-IT" b="1" dirty="0" smtClean="0"/>
              <a:t>Che cos’è la relazione?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7076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982239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Il re si meravigliò molto e pensò: “Peggio per lui, forse non amava</a:t>
            </a:r>
          </a:p>
          <a:p>
            <a:pPr algn="ctr"/>
            <a:r>
              <a:rPr lang="it-IT" b="1" dirty="0">
                <a:solidFill>
                  <a:srgbClr val="003399"/>
                </a:solidFill>
              </a:rPr>
              <a:t>la giustizia</a:t>
            </a:r>
            <a:r>
              <a:rPr lang="it-IT" b="1" dirty="0" smtClean="0">
                <a:solidFill>
                  <a:srgbClr val="003399"/>
                </a:solidFill>
              </a:rPr>
              <a:t>”. </a:t>
            </a:r>
          </a:p>
          <a:p>
            <a:pPr algn="ctr"/>
            <a:r>
              <a:rPr lang="it-IT" b="1" dirty="0" smtClean="0">
                <a:solidFill>
                  <a:srgbClr val="003399"/>
                </a:solidFill>
              </a:rPr>
              <a:t>Chiamò </a:t>
            </a:r>
            <a:r>
              <a:rPr lang="it-IT" b="1" dirty="0">
                <a:solidFill>
                  <a:srgbClr val="003399"/>
                </a:solidFill>
              </a:rPr>
              <a:t>il buffone per discutere il fatto. </a:t>
            </a:r>
            <a:endParaRPr lang="it-IT" b="1" dirty="0" smtClean="0">
              <a:solidFill>
                <a:srgbClr val="003399"/>
              </a:solidFill>
            </a:endParaRPr>
          </a:p>
          <a:p>
            <a:pPr algn="ctr"/>
            <a:r>
              <a:rPr lang="it-IT" b="1" dirty="0" smtClean="0">
                <a:solidFill>
                  <a:srgbClr val="003399"/>
                </a:solidFill>
              </a:rPr>
              <a:t>Sberleffo </a:t>
            </a:r>
            <a:r>
              <a:rPr lang="it-IT" b="1" dirty="0">
                <a:solidFill>
                  <a:srgbClr val="003399"/>
                </a:solidFill>
              </a:rPr>
              <a:t>ascoltò il racconto </a:t>
            </a:r>
            <a:r>
              <a:rPr lang="it-IT" b="1" dirty="0" smtClean="0">
                <a:solidFill>
                  <a:srgbClr val="003399"/>
                </a:solidFill>
              </a:rPr>
              <a:t>con</a:t>
            </a:r>
          </a:p>
          <a:p>
            <a:pPr algn="ctr"/>
            <a:r>
              <a:rPr lang="it-IT" b="1" dirty="0" smtClean="0">
                <a:solidFill>
                  <a:srgbClr val="003399"/>
                </a:solidFill>
              </a:rPr>
              <a:t>molto rispetto, poi gli consigliò di cambiare tattica.</a:t>
            </a:r>
          </a:p>
          <a:p>
            <a:pPr algn="ctr"/>
            <a:r>
              <a:rPr lang="it-IT" b="1" dirty="0" err="1" smtClean="0">
                <a:solidFill>
                  <a:srgbClr val="003399"/>
                </a:solidFill>
              </a:rPr>
              <a:t>Trentatrè</a:t>
            </a:r>
            <a:r>
              <a:rPr lang="it-IT" b="1" dirty="0">
                <a:solidFill>
                  <a:srgbClr val="003399"/>
                </a:solidFill>
              </a:rPr>
              <a:t>, allora, prese le trote dalla fontana del suo giardino e le gettò </a:t>
            </a:r>
            <a:r>
              <a:rPr lang="it-IT" b="1" dirty="0" smtClean="0">
                <a:solidFill>
                  <a:srgbClr val="003399"/>
                </a:solidFill>
              </a:rPr>
              <a:t>nel fiume</a:t>
            </a:r>
            <a:r>
              <a:rPr lang="it-IT" b="1" dirty="0">
                <a:solidFill>
                  <a:srgbClr val="003399"/>
                </a:solidFill>
              </a:rPr>
              <a:t>: le trote guizzarono felici.</a:t>
            </a:r>
          </a:p>
          <a:p>
            <a:pPr algn="ctr"/>
            <a:r>
              <a:rPr lang="it-IT" b="1" dirty="0">
                <a:solidFill>
                  <a:srgbClr val="003399"/>
                </a:solidFill>
              </a:rPr>
              <a:t>Poi prese il merlo dalla gabbia d’oro e lo tuffò nel fiume, ma questa volta fu </a:t>
            </a:r>
            <a:r>
              <a:rPr lang="it-IT" b="1" dirty="0" smtClean="0">
                <a:solidFill>
                  <a:srgbClr val="003399"/>
                </a:solidFill>
              </a:rPr>
              <a:t>il merlo </a:t>
            </a:r>
            <a:r>
              <a:rPr lang="it-IT" b="1" dirty="0">
                <a:solidFill>
                  <a:srgbClr val="003399"/>
                </a:solidFill>
              </a:rPr>
              <a:t>a rimanere stecchito.</a:t>
            </a:r>
          </a:p>
          <a:p>
            <a:pPr algn="ctr"/>
            <a:r>
              <a:rPr lang="it-IT" b="1" dirty="0">
                <a:solidFill>
                  <a:srgbClr val="003399"/>
                </a:solidFill>
              </a:rPr>
              <a:t>“Stupido merlo - pensò </a:t>
            </a:r>
            <a:r>
              <a:rPr lang="it-IT" b="1" dirty="0" err="1" smtClean="0">
                <a:solidFill>
                  <a:srgbClr val="003399"/>
                </a:solidFill>
              </a:rPr>
              <a:t>Trentatrè</a:t>
            </a:r>
            <a:r>
              <a:rPr lang="it-IT" b="1" dirty="0" smtClean="0">
                <a:solidFill>
                  <a:srgbClr val="003399"/>
                </a:solidFill>
              </a:rPr>
              <a:t> </a:t>
            </a:r>
            <a:r>
              <a:rPr lang="it-IT" b="1" dirty="0">
                <a:solidFill>
                  <a:srgbClr val="003399"/>
                </a:solidFill>
              </a:rPr>
              <a:t>- non amava l’uguaglianza”. </a:t>
            </a:r>
            <a:endParaRPr lang="it-IT" b="1" dirty="0" smtClean="0">
              <a:solidFill>
                <a:srgbClr val="003399"/>
              </a:solidFill>
            </a:endParaRPr>
          </a:p>
          <a:p>
            <a:pPr algn="ctr"/>
            <a:r>
              <a:rPr lang="it-IT" b="1" dirty="0" smtClean="0">
                <a:solidFill>
                  <a:srgbClr val="003399"/>
                </a:solidFill>
              </a:rPr>
              <a:t>Chiamò di nuovo </a:t>
            </a:r>
            <a:r>
              <a:rPr lang="it-IT" b="1" dirty="0">
                <a:solidFill>
                  <a:srgbClr val="003399"/>
                </a:solidFill>
              </a:rPr>
              <a:t>il buffone Sberleffo per chiedergli consiglio.</a:t>
            </a:r>
          </a:p>
          <a:p>
            <a:pPr algn="ctr"/>
            <a:r>
              <a:rPr lang="it-IT" b="1" dirty="0">
                <a:solidFill>
                  <a:srgbClr val="003399"/>
                </a:solidFill>
              </a:rPr>
              <a:t>“Ma insomma! - gridò stizzito il re - come farò a trattare tutti allo stesso</a:t>
            </a:r>
          </a:p>
          <a:p>
            <a:pPr algn="ctr"/>
            <a:r>
              <a:rPr lang="it-IT" b="1" dirty="0">
                <a:solidFill>
                  <a:srgbClr val="003399"/>
                </a:solidFill>
              </a:rPr>
              <a:t>modo?”.</a:t>
            </a:r>
          </a:p>
          <a:p>
            <a:pPr algn="ctr"/>
            <a:r>
              <a:rPr lang="it-IT" b="1" dirty="0">
                <a:solidFill>
                  <a:srgbClr val="003399"/>
                </a:solidFill>
              </a:rPr>
              <a:t>“Maestà - disse Sberleffo - per trattare tutti allo stesso modo bisogna, </a:t>
            </a:r>
            <a:r>
              <a:rPr lang="it-IT" b="1" dirty="0" smtClean="0">
                <a:solidFill>
                  <a:srgbClr val="003399"/>
                </a:solidFill>
              </a:rPr>
              <a:t>prima di tutto,</a:t>
            </a:r>
          </a:p>
          <a:p>
            <a:pPr algn="ctr"/>
            <a:r>
              <a:rPr lang="it-IT" sz="2400" b="1" dirty="0" smtClean="0">
                <a:solidFill>
                  <a:srgbClr val="003399"/>
                </a:solidFill>
              </a:rPr>
              <a:t> </a:t>
            </a:r>
            <a:r>
              <a:rPr lang="it-IT" sz="2400" b="1" i="1" u="sng" dirty="0" smtClean="0">
                <a:solidFill>
                  <a:srgbClr val="FF0000"/>
                </a:solidFill>
              </a:rPr>
              <a:t>riconoscere che ciascuno è diverso dagli altri.</a:t>
            </a:r>
          </a:p>
          <a:p>
            <a:pPr algn="ctr"/>
            <a:endParaRPr lang="it-IT" b="1" dirty="0">
              <a:solidFill>
                <a:srgbClr val="003399"/>
              </a:solidFill>
            </a:endParaRPr>
          </a:p>
        </p:txBody>
      </p:sp>
      <p:pic>
        <p:nvPicPr>
          <p:cNvPr id="3074" name="Picture 2" descr="F:\CORSOCONI\coro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2704">
            <a:off x="7973901" y="5356439"/>
            <a:ext cx="565970" cy="45504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9760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62452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</a:t>
            </a:r>
            <a:b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Circolare e Sistemica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786" y="2000240"/>
            <a:ext cx="7572428" cy="4286280"/>
          </a:xfrm>
        </p:spPr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</a:t>
            </a:r>
            <a:r>
              <a:rPr lang="it-IT" b="1" dirty="0" smtClean="0">
                <a:solidFill>
                  <a:srgbClr val="003399"/>
                </a:solidFill>
              </a:rPr>
              <a:t>Lui</a:t>
            </a:r>
            <a:r>
              <a:rPr lang="it-IT" dirty="0" smtClean="0"/>
              <a:t>   </a:t>
            </a:r>
            <a:r>
              <a:rPr lang="it-IT" b="1" dirty="0" smtClean="0">
                <a:solidFill>
                  <a:srgbClr val="FF66CC"/>
                </a:solidFill>
              </a:rPr>
              <a:t>Lei</a:t>
            </a:r>
            <a:r>
              <a:rPr lang="it-IT" dirty="0" smtClean="0"/>
              <a:t>     </a:t>
            </a:r>
            <a:r>
              <a:rPr lang="it-IT" b="1" dirty="0" smtClean="0"/>
              <a:t>Lui</a:t>
            </a:r>
            <a:r>
              <a:rPr lang="it-IT" dirty="0" smtClean="0"/>
              <a:t>      </a:t>
            </a:r>
            <a:r>
              <a:rPr lang="it-IT" b="1" dirty="0" smtClean="0">
                <a:solidFill>
                  <a:srgbClr val="FF66CC"/>
                </a:solidFill>
              </a:rPr>
              <a:t>Lei</a:t>
            </a:r>
            <a:r>
              <a:rPr lang="it-IT" dirty="0" smtClean="0"/>
              <a:t>     </a:t>
            </a:r>
            <a:r>
              <a:rPr lang="it-IT" b="1" dirty="0" smtClean="0">
                <a:solidFill>
                  <a:srgbClr val="003399"/>
                </a:solidFill>
              </a:rPr>
              <a:t>Lui</a:t>
            </a:r>
            <a:r>
              <a:rPr lang="it-IT" dirty="0" smtClean="0"/>
              <a:t>     </a:t>
            </a:r>
            <a:r>
              <a:rPr lang="it-IT" b="1" dirty="0" smtClean="0">
                <a:solidFill>
                  <a:srgbClr val="FF66CC"/>
                </a:solidFill>
              </a:rPr>
              <a:t>Lei</a:t>
            </a:r>
          </a:p>
          <a:p>
            <a:pPr lvl="1">
              <a:buNone/>
            </a:pPr>
            <a:endParaRPr lang="it-IT" dirty="0" smtClean="0"/>
          </a:p>
          <a:p>
            <a:pPr lvl="3"/>
            <a:endParaRPr lang="it-IT" dirty="0" smtClean="0"/>
          </a:p>
          <a:p>
            <a:pPr lvl="3"/>
            <a:endParaRPr lang="it-IT" dirty="0"/>
          </a:p>
          <a:p>
            <a:pPr lvl="3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896112" lvl="3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</a:t>
            </a:r>
            <a:r>
              <a:rPr lang="it-IT" sz="1900" b="1" dirty="0" smtClean="0">
                <a:solidFill>
                  <a:srgbClr val="FF0000"/>
                </a:solidFill>
              </a:rPr>
              <a:t>Qual è il problema?	    Chi ha ragione?</a:t>
            </a:r>
          </a:p>
          <a:p>
            <a:pPr marL="896112" lvl="3" indent="0">
              <a:buNone/>
            </a:pPr>
            <a:endParaRPr lang="it-IT" sz="1900" dirty="0"/>
          </a:p>
          <a:p>
            <a:pPr lvl="1">
              <a:buNone/>
            </a:pPr>
            <a:r>
              <a:rPr lang="it-IT" dirty="0" smtClean="0"/>
              <a:t>Si dice che la comunicazione è una questione di punteggiatura.</a:t>
            </a:r>
          </a:p>
          <a:p>
            <a:pPr lvl="3">
              <a:buNone/>
            </a:pPr>
            <a:r>
              <a:rPr lang="it-IT" sz="2400" dirty="0" smtClean="0"/>
              <a:t>Ognuno aspetta il cambiamento dell’altro.</a:t>
            </a:r>
          </a:p>
          <a:p>
            <a:pPr lvl="3">
              <a:buNone/>
            </a:pPr>
            <a:r>
              <a:rPr lang="it-IT" sz="2400" b="1" dirty="0" smtClean="0"/>
              <a:t>                                  Perché io? </a:t>
            </a:r>
            <a:endParaRPr lang="it-IT" sz="2400" b="1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1895070" y="3034096"/>
            <a:ext cx="1857388" cy="64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rot="16200000" flipH="1">
            <a:off x="2571736" y="3000372"/>
            <a:ext cx="185738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5400000" flipH="1" flipV="1">
            <a:off x="3250397" y="3036091"/>
            <a:ext cx="185738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rot="16200000" flipH="1">
            <a:off x="3929058" y="3000372"/>
            <a:ext cx="185738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rot="5400000" flipH="1" flipV="1">
            <a:off x="4572000" y="3071810"/>
            <a:ext cx="185738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6200000" flipH="1">
            <a:off x="5179223" y="3036091"/>
            <a:ext cx="192882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44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Lui/Lei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786" y="1928802"/>
            <a:ext cx="7551209" cy="37147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sz="2600" dirty="0" smtClean="0"/>
              <a:t>Ogni </a:t>
            </a:r>
            <a:r>
              <a:rPr lang="it-IT" sz="2600" dirty="0"/>
              <a:t>parlante interpreta lo scambio in </a:t>
            </a:r>
            <a:r>
              <a:rPr lang="it-IT" sz="2600" dirty="0" smtClean="0"/>
              <a:t>modo tale </a:t>
            </a:r>
            <a:r>
              <a:rPr lang="it-IT" sz="2600" dirty="0"/>
              <a:t>da vedere </a:t>
            </a:r>
            <a:r>
              <a:rPr lang="it-IT" sz="2600" dirty="0" smtClean="0"/>
              <a:t>il proprio comportamento </a:t>
            </a:r>
            <a:r>
              <a:rPr lang="it-IT" sz="2600" dirty="0"/>
              <a:t>come causato dal comportamento </a:t>
            </a:r>
            <a:r>
              <a:rPr lang="it-IT" sz="2600" dirty="0" smtClean="0"/>
              <a:t>dell’altro e </a:t>
            </a:r>
            <a:r>
              <a:rPr lang="it-IT" sz="2600" dirty="0"/>
              <a:t>mai come causa della reazione dell’altro, e viceversa: in </a:t>
            </a:r>
            <a:r>
              <a:rPr lang="it-IT" sz="2600" dirty="0" smtClean="0"/>
              <a:t>pratica, ogni parlante </a:t>
            </a:r>
            <a:r>
              <a:rPr lang="it-IT" sz="2600" dirty="0"/>
              <a:t>accusa l’altro di essere la causa del proprio comportamento. </a:t>
            </a:r>
            <a:endParaRPr lang="it-IT" sz="2600" dirty="0" smtClean="0"/>
          </a:p>
          <a:p>
            <a:pPr marL="68580" lvl="3" indent="0">
              <a:buNone/>
            </a:pPr>
            <a:endParaRPr lang="it-IT" b="1" i="1" u="sng" dirty="0" smtClean="0"/>
          </a:p>
          <a:p>
            <a:pPr marL="68580" lvl="3" indent="0" algn="ctr">
              <a:buNone/>
            </a:pPr>
            <a:r>
              <a:rPr lang="it-IT" sz="2300" i="1" dirty="0" smtClean="0"/>
              <a:t>Ognuno aspetta il cambiamento dell’altro.</a:t>
            </a:r>
          </a:p>
          <a:p>
            <a:pPr marL="68580" lvl="3" indent="0" algn="ctr">
              <a:buNone/>
            </a:pPr>
            <a:r>
              <a:rPr lang="it-IT" sz="2300" i="1" dirty="0" smtClean="0"/>
              <a:t>La domanda che ognuno si fa è: </a:t>
            </a:r>
          </a:p>
          <a:p>
            <a:pPr marL="68580" lvl="3" indent="0" algn="ctr">
              <a:buNone/>
            </a:pPr>
            <a:r>
              <a:rPr lang="it-IT" sz="2300" b="1" i="1" u="sng" dirty="0" smtClean="0"/>
              <a:t>Perché io!</a:t>
            </a:r>
          </a:p>
          <a:p>
            <a:pPr marL="68580" lvl="3" indent="0">
              <a:buNone/>
            </a:pPr>
            <a:endParaRPr lang="it-IT" b="1" i="1" u="sng" dirty="0" smtClean="0"/>
          </a:p>
          <a:p>
            <a:pPr marL="68580" indent="0" algn="just">
              <a:buNone/>
            </a:pPr>
            <a:r>
              <a:rPr lang="it-IT" sz="2600" dirty="0" smtClean="0"/>
              <a:t>E’ evidente che </a:t>
            </a:r>
            <a:r>
              <a:rPr lang="it-IT" sz="2600" dirty="0"/>
              <a:t>il problema della punteggiatura è risolvibile solo a livello di </a:t>
            </a:r>
            <a:r>
              <a:rPr lang="it-IT" sz="2600" dirty="0" err="1" smtClean="0"/>
              <a:t>metacomunicazione</a:t>
            </a:r>
            <a:r>
              <a:rPr lang="it-IT" sz="2600" dirty="0" smtClean="0"/>
              <a:t>, cioè </a:t>
            </a:r>
            <a:r>
              <a:rPr lang="it-IT" sz="2600" dirty="0"/>
              <a:t>ad un livello in cui si parla della </a:t>
            </a:r>
            <a:r>
              <a:rPr lang="it-IT" sz="2600" dirty="0" smtClean="0"/>
              <a:t>relazione </a:t>
            </a:r>
            <a:r>
              <a:rPr lang="it-IT" sz="2600" dirty="0"/>
              <a:t>e non dei contenuti </a:t>
            </a:r>
            <a:r>
              <a:rPr lang="it-IT" sz="2600" dirty="0" smtClean="0"/>
              <a:t>degli scambi </a:t>
            </a:r>
            <a:r>
              <a:rPr lang="it-IT" sz="2600" dirty="0"/>
              <a:t>comunicativi.</a:t>
            </a:r>
          </a:p>
        </p:txBody>
      </p:sp>
    </p:spTree>
    <p:extLst>
      <p:ext uri="{BB962C8B-B14F-4D97-AF65-F5344CB8AC3E}">
        <p14:creationId xmlns:p14="http://schemas.microsoft.com/office/powerpoint/2010/main" xmlns="" val="176595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71480"/>
            <a:ext cx="8786843" cy="1142762"/>
          </a:xfrm>
        </p:spPr>
        <p:txBody>
          <a:bodyPr>
            <a:noAutofit/>
          </a:bodyPr>
          <a:lstStyle/>
          <a:p>
            <a:pPr algn="l" eaLnBrk="1" hangingPunct="1"/>
            <a:r>
              <a:rPr lang="it-IT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it-IT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natura di una relazione dipende dalla punteggiatura delle sequenze di comunicazione tra i comunicanti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71" y="2134108"/>
            <a:ext cx="7859353" cy="365234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dirty="0" smtClean="0"/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it-IT" sz="2200" dirty="0" smtClean="0"/>
              <a:t>Ciò significa che i nostri scambi comunicativi non sono casuali ma sono legati da una sequenza ininterrotta, </a:t>
            </a:r>
            <a:r>
              <a:rPr lang="it-IT" sz="2200" b="1" dirty="0" smtClean="0"/>
              <a:t>organizzati proprio come se seguissero una punteggiatura</a:t>
            </a:r>
            <a:r>
              <a:rPr lang="it-IT" sz="2200" dirty="0" smtClean="0"/>
              <a:t>.</a:t>
            </a:r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it-IT" sz="1200" dirty="0" smtClean="0"/>
          </a:p>
          <a:p>
            <a:pPr algn="just" eaLnBrk="1" hangingPunct="1">
              <a:lnSpc>
                <a:spcPct val="80000"/>
              </a:lnSpc>
              <a:buNone/>
            </a:pPr>
            <a:endParaRPr lang="it-IT" sz="1200" dirty="0" smtClean="0"/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it-IT" sz="2200" dirty="0" smtClean="0"/>
              <a:t>Osservando la conversazione tra due comunicanti, </a:t>
            </a:r>
            <a:r>
              <a:rPr lang="it-IT" sz="2200" b="1" dirty="0" smtClean="0"/>
              <a:t>si può identificare la sequenza di chi parla e di chi risponde</a:t>
            </a:r>
            <a:r>
              <a:rPr lang="it-IT" sz="2200" dirty="0" smtClean="0"/>
              <a:t>, si può definire ciò che è la causa di un comportamento e ciò che è l’effetto. I modi di punteggiare una sequenza sono soggettivi e possono generare dei conflitti di relazione difficilmente superabili.</a:t>
            </a:r>
          </a:p>
          <a:p>
            <a:pPr eaLnBrk="1" hangingPunct="1">
              <a:lnSpc>
                <a:spcPct val="80000"/>
              </a:lnSpc>
            </a:pPr>
            <a:endParaRPr 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1027"/>
          <p:cNvSpPr>
            <a:spLocks noGrp="1" noChangeArrowheads="1"/>
          </p:cNvSpPr>
          <p:nvPr>
            <p:ph idx="1"/>
          </p:nvPr>
        </p:nvSpPr>
        <p:spPr>
          <a:xfrm>
            <a:off x="899592" y="2420888"/>
            <a:ext cx="3528392" cy="307315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it-IT" dirty="0" smtClean="0">
                <a:solidFill>
                  <a:srgbClr val="003399"/>
                </a:solidFill>
                <a:latin typeface="+mj-lt"/>
              </a:rPr>
              <a:t>“Tutti gli scambi di comunicazione </a:t>
            </a:r>
          </a:p>
          <a:p>
            <a:pPr marL="0" indent="0" algn="ctr" eaLnBrk="1" hangingPunct="1">
              <a:buNone/>
            </a:pPr>
            <a:r>
              <a:rPr lang="it-IT" dirty="0" smtClean="0">
                <a:solidFill>
                  <a:srgbClr val="003399"/>
                </a:solidFill>
                <a:latin typeface="+mj-lt"/>
              </a:rPr>
              <a:t>sono </a:t>
            </a:r>
            <a:r>
              <a:rPr lang="it-IT" b="1" i="1" dirty="0" smtClean="0">
                <a:solidFill>
                  <a:srgbClr val="003399"/>
                </a:solidFill>
                <a:latin typeface="+mj-lt"/>
              </a:rPr>
              <a:t>simmetrici</a:t>
            </a:r>
            <a:r>
              <a:rPr lang="it-IT" dirty="0" smtClean="0">
                <a:solidFill>
                  <a:srgbClr val="003399"/>
                </a:solidFill>
                <a:latin typeface="+mj-lt"/>
              </a:rPr>
              <a:t> o </a:t>
            </a:r>
            <a:r>
              <a:rPr lang="it-IT" b="1" i="1" dirty="0" smtClean="0">
                <a:solidFill>
                  <a:srgbClr val="003399"/>
                </a:solidFill>
                <a:latin typeface="+mj-lt"/>
              </a:rPr>
              <a:t>complementari</a:t>
            </a:r>
            <a:r>
              <a:rPr lang="it-IT" dirty="0" smtClean="0">
                <a:solidFill>
                  <a:srgbClr val="003399"/>
                </a:solidFill>
                <a:latin typeface="+mj-lt"/>
              </a:rPr>
              <a:t>, a seconda che siano basati sull’uguaglianza o sulla differenza”</a:t>
            </a:r>
          </a:p>
          <a:p>
            <a:pPr marL="0" indent="0" algn="l" eaLnBrk="1" hangingPunct="1">
              <a:buNone/>
            </a:pPr>
            <a:endParaRPr lang="it-IT" sz="2800" dirty="0" smtClean="0">
              <a:latin typeface="Book Antiqua" pitchFamily="18" charset="0"/>
            </a:endParaRPr>
          </a:p>
        </p:txBody>
      </p:sp>
      <p:sp>
        <p:nvSpPr>
          <p:cNvPr id="563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48080"/>
            <a:ext cx="8229600" cy="125272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Quale rapporto con gli allievi?</a:t>
            </a:r>
          </a:p>
        </p:txBody>
      </p:sp>
      <p:pic>
        <p:nvPicPr>
          <p:cNvPr id="56325" name="Picture 1028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204864"/>
            <a:ext cx="3744913" cy="35052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252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251520" y="447328"/>
            <a:ext cx="8568630" cy="74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endParaRPr lang="it-IT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11560" y="2103015"/>
            <a:ext cx="4648200" cy="427831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40000"/>
              </a:lnSpc>
              <a:defRPr/>
            </a:pPr>
            <a:r>
              <a:rPr lang="it-IT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     </a:t>
            </a:r>
            <a:r>
              <a:rPr lang="it-IT" sz="2800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</a:t>
            </a:r>
            <a:r>
              <a:rPr lang="it-IT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Chi è UP</a:t>
            </a:r>
          </a:p>
          <a:p>
            <a:pPr marL="457200" indent="-457200">
              <a:lnSpc>
                <a:spcPct val="14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Decide gli argomenti e la successione</a:t>
            </a:r>
          </a:p>
          <a:p>
            <a:pPr marL="457200" indent="-457200">
              <a:lnSpc>
                <a:spcPct val="14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Può interrompere</a:t>
            </a:r>
          </a:p>
          <a:p>
            <a:pPr marL="457200" indent="-457200">
              <a:lnSpc>
                <a:spcPct val="14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Si muove liberamente</a:t>
            </a:r>
          </a:p>
          <a:p>
            <a:pPr marL="457200" indent="-457200">
              <a:lnSpc>
                <a:spcPct val="14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Imposta ritmo lessico e tono</a:t>
            </a:r>
          </a:p>
          <a:p>
            <a:pPr marL="457200" indent="-457200">
              <a:lnSpc>
                <a:spcPct val="14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Chiede informazioni</a:t>
            </a:r>
          </a:p>
          <a:p>
            <a:pPr marL="457200" indent="-457200">
              <a:lnSpc>
                <a:spcPct val="14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Conduce il </a:t>
            </a:r>
            <a:r>
              <a:rPr lang="it-IT" sz="2400" b="1" dirty="0" smtClean="0">
                <a:solidFill>
                  <a:srgbClr val="003399"/>
                </a:solidFill>
                <a:latin typeface="Book Antiqua" pitchFamily="18" charset="0"/>
              </a:rPr>
              <a:t>colloquio </a:t>
            </a:r>
            <a:endParaRPr lang="it-IT" sz="2400" b="1" dirty="0">
              <a:solidFill>
                <a:srgbClr val="003399"/>
              </a:solidFill>
              <a:latin typeface="Book Antiqua" pitchFamily="18" charset="0"/>
            </a:endParaRPr>
          </a:p>
        </p:txBody>
      </p:sp>
      <p:pic>
        <p:nvPicPr>
          <p:cNvPr id="57349" name="Picture 4" descr="BD055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94520"/>
            <a:ext cx="3181350" cy="41148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1038064"/>
            <a:ext cx="8229600" cy="806760"/>
          </a:xfrm>
        </p:spPr>
        <p:txBody>
          <a:bodyPr>
            <a:noAutofit/>
          </a:bodyPr>
          <a:lstStyle/>
          <a:p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Relazioni Simmetriche e Complementari</a:t>
            </a:r>
            <a:b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xmlns="" val="27316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55576" y="2276872"/>
            <a:ext cx="7704856" cy="374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Chi è DOWN</a:t>
            </a:r>
          </a:p>
          <a:p>
            <a:pPr marL="457200" indent="-457200">
              <a:lnSpc>
                <a:spcPct val="110000"/>
              </a:lnSpc>
              <a:defRPr/>
            </a:pPr>
            <a:endParaRPr lang="it-IT" sz="2400" b="1" dirty="0">
              <a:solidFill>
                <a:srgbClr val="0033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457200" indent="-457200">
              <a:lnSpc>
                <a:spcPct val="11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Risponde su domanda</a:t>
            </a:r>
          </a:p>
          <a:p>
            <a:pPr marL="457200" indent="-457200">
              <a:lnSpc>
                <a:spcPct val="11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Chiede per capire</a:t>
            </a:r>
          </a:p>
          <a:p>
            <a:pPr marL="457200" indent="-457200">
              <a:lnSpc>
                <a:spcPct val="110000"/>
              </a:lnSpc>
              <a:buFontTx/>
              <a:buChar char="•"/>
              <a:defRPr/>
            </a:pP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Chiede per essere autorizzato</a:t>
            </a:r>
          </a:p>
          <a:p>
            <a:pPr marL="457200" indent="-457200">
              <a:lnSpc>
                <a:spcPct val="110000"/>
              </a:lnSpc>
              <a:defRPr/>
            </a:pPr>
            <a:endParaRPr lang="it-IT" sz="2400" b="1" dirty="0">
              <a:solidFill>
                <a:srgbClr val="003399"/>
              </a:solidFill>
              <a:latin typeface="Book Antiqua" pitchFamily="18" charset="0"/>
            </a:endParaRPr>
          </a:p>
          <a:p>
            <a:pPr marL="457200" indent="-457200" algn="ctr"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UP </a:t>
            </a: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e </a:t>
            </a:r>
            <a:r>
              <a:rPr lang="it-IT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DOWN</a:t>
            </a:r>
            <a:r>
              <a:rPr lang="it-IT" sz="2400" b="1" dirty="0">
                <a:solidFill>
                  <a:srgbClr val="003399"/>
                </a:solidFill>
                <a:latin typeface="Book Antiqua" pitchFamily="18" charset="0"/>
              </a:rPr>
              <a:t> non sono valori in sé         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it-IT" sz="2400" b="1" i="1" dirty="0">
                <a:solidFill>
                  <a:srgbClr val="003399"/>
                </a:solidFill>
                <a:latin typeface="Book Antiqua" pitchFamily="18" charset="0"/>
              </a:rPr>
              <a:t>es. tonalità affettive in certe relazioni complementari 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it-IT" sz="2400" b="1" i="1" dirty="0">
                <a:solidFill>
                  <a:srgbClr val="003399"/>
                </a:solidFill>
                <a:latin typeface="Book Antiqua" pitchFamily="18" charset="0"/>
              </a:rPr>
              <a:t>                         (madre/bambino…)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93068" y="751250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Relazioni Simmetriche e Complementari</a:t>
            </a:r>
            <a:br>
              <a:rPr lang="it-IT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xmlns="" val="3579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04" y="1928802"/>
            <a:ext cx="6216352" cy="4224420"/>
          </a:xfrm>
          <a:effectLst>
            <a:outerShdw dist="107763" dir="2700000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08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6512" y="1714488"/>
            <a:ext cx="8568952" cy="4882864"/>
          </a:xfrm>
          <a:noFill/>
        </p:spPr>
        <p:txBody>
          <a:bodyPr>
            <a:normAutofit/>
          </a:bodyPr>
          <a:lstStyle/>
          <a:p>
            <a:pPr marL="1047750" lvl="1" indent="-285750" eaLnBrk="1" hangingPunct="1">
              <a:buNone/>
            </a:pPr>
            <a:endParaRPr lang="it-IT" sz="2400" dirty="0" smtClean="0">
              <a:latin typeface="Book Antiqua" pitchFamily="18" charset="0"/>
            </a:endParaRPr>
          </a:p>
          <a:p>
            <a:pPr marL="1047750" lvl="1" indent="-285750" algn="just">
              <a:buNone/>
            </a:pPr>
            <a:r>
              <a:rPr lang="it-IT" sz="2000" b="1" dirty="0" smtClean="0">
                <a:solidFill>
                  <a:srgbClr val="003399"/>
                </a:solidFill>
                <a:latin typeface="Book Antiqua" pitchFamily="18" charset="0"/>
              </a:rPr>
              <a:t>    </a:t>
            </a:r>
            <a:r>
              <a:rPr lang="it-IT" sz="2000" b="1" dirty="0" smtClean="0">
                <a:solidFill>
                  <a:srgbClr val="003399"/>
                </a:solidFill>
              </a:rPr>
              <a:t>Uno </a:t>
            </a:r>
            <a:r>
              <a:rPr lang="it-IT" sz="2000" b="1" dirty="0" smtClean="0">
                <a:solidFill>
                  <a:srgbClr val="FF0000"/>
                </a:solidFill>
              </a:rPr>
              <a:t>scambio simmetrico </a:t>
            </a:r>
            <a:r>
              <a:rPr lang="it-IT" sz="2000" b="1" dirty="0" smtClean="0">
                <a:solidFill>
                  <a:srgbClr val="003399"/>
                </a:solidFill>
              </a:rPr>
              <a:t>avviene fra interlocutori che si considerano sullo stesso piano, svolgendo funzioni comunicative e ruoli sociali analoghi.</a:t>
            </a:r>
          </a:p>
          <a:p>
            <a:pPr marL="1327150" lvl="2" indent="-285750" algn="just">
              <a:buNone/>
            </a:pPr>
            <a:r>
              <a:rPr lang="it-IT" sz="1400" dirty="0" smtClean="0"/>
              <a:t>       </a:t>
            </a:r>
            <a:r>
              <a:rPr lang="it-IT" sz="1400" dirty="0" err="1" smtClean="0"/>
              <a:t>Es</a:t>
            </a:r>
            <a:r>
              <a:rPr lang="it-IT" sz="1400" dirty="0" smtClean="0"/>
              <a:t>: se in un gruppo di atleti si riscontra un comportamento competitivo da parte di tutti si potrebbe sviluppare un agonismo sempre crescente in cui ognuno tenterà di essere più competitivo degli altri.</a:t>
            </a:r>
          </a:p>
          <a:p>
            <a:pPr marL="1047750" lvl="1" indent="-285750" algn="just" eaLnBrk="1" hangingPunct="1">
              <a:buNone/>
            </a:pPr>
            <a:r>
              <a:rPr lang="it-IT" sz="1400" b="1" dirty="0" smtClean="0">
                <a:solidFill>
                  <a:srgbClr val="003399"/>
                </a:solidFill>
              </a:rPr>
              <a:t>     </a:t>
            </a:r>
          </a:p>
          <a:p>
            <a:pPr marL="1327150" lvl="2" indent="-285750" algn="just">
              <a:buNone/>
            </a:pPr>
            <a:r>
              <a:rPr lang="it-IT" b="1" dirty="0" smtClean="0">
                <a:solidFill>
                  <a:srgbClr val="003399"/>
                </a:solidFill>
              </a:rPr>
              <a:t>    Uno </a:t>
            </a:r>
            <a:r>
              <a:rPr lang="it-IT" b="1" dirty="0" smtClean="0">
                <a:solidFill>
                  <a:srgbClr val="00CC00"/>
                </a:solidFill>
              </a:rPr>
              <a:t>scambio complementare </a:t>
            </a:r>
            <a:r>
              <a:rPr lang="it-IT" b="1" dirty="0" smtClean="0">
                <a:solidFill>
                  <a:srgbClr val="003399"/>
                </a:solidFill>
              </a:rPr>
              <a:t>fa incontrare persone che hanno una relazione ma non sono sullo stesso piano per potere, ruolo comunicativo, autorità sociale, interessi.</a:t>
            </a:r>
          </a:p>
          <a:p>
            <a:pPr marL="1614487" lvl="3" indent="-285750" algn="just">
              <a:buNone/>
            </a:pPr>
            <a:r>
              <a:rPr lang="it-IT" sz="1400" dirty="0" smtClean="0"/>
              <a:t>      </a:t>
            </a:r>
            <a:r>
              <a:rPr lang="it-IT" sz="1400" dirty="0" err="1" smtClean="0"/>
              <a:t>Es</a:t>
            </a:r>
            <a:r>
              <a:rPr lang="it-IT" sz="1400" dirty="0" smtClean="0"/>
              <a:t>: allenatore e atleta accettano , il primo di guidare il comportamento sportivo il secondo di farsi guidate nell’attività. Il rapporto non deve essere equiparato a cattivo/buono o forte/debole ecc.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71472" y="642918"/>
            <a:ext cx="46434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generale..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4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Congiungere i nove punti con una spezzata composta da 4 segmenti</a:t>
            </a:r>
          </a:p>
        </p:txBody>
      </p:sp>
      <p:sp>
        <p:nvSpPr>
          <p:cNvPr id="212996" name="Oval 4"/>
          <p:cNvSpPr>
            <a:spLocks noChangeArrowheads="1"/>
          </p:cNvSpPr>
          <p:nvPr/>
        </p:nvSpPr>
        <p:spPr bwMode="auto">
          <a:xfrm>
            <a:off x="2123405" y="2133104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2997" name="Oval 5"/>
          <p:cNvSpPr>
            <a:spLocks noChangeArrowheads="1"/>
          </p:cNvSpPr>
          <p:nvPr/>
        </p:nvSpPr>
        <p:spPr bwMode="auto">
          <a:xfrm>
            <a:off x="3581400" y="2133104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2998" name="Oval 6"/>
          <p:cNvSpPr>
            <a:spLocks noChangeArrowheads="1"/>
          </p:cNvSpPr>
          <p:nvPr/>
        </p:nvSpPr>
        <p:spPr bwMode="auto">
          <a:xfrm>
            <a:off x="5076825" y="2133104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2123405" y="3717280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3000" name="Oval 8"/>
          <p:cNvSpPr>
            <a:spLocks noChangeArrowheads="1"/>
          </p:cNvSpPr>
          <p:nvPr/>
        </p:nvSpPr>
        <p:spPr bwMode="auto">
          <a:xfrm>
            <a:off x="2124075" y="5229448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3001" name="Oval 9"/>
          <p:cNvSpPr>
            <a:spLocks noChangeArrowheads="1"/>
          </p:cNvSpPr>
          <p:nvPr/>
        </p:nvSpPr>
        <p:spPr bwMode="auto">
          <a:xfrm>
            <a:off x="3563938" y="3717280"/>
            <a:ext cx="360362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3563938" y="5229448"/>
            <a:ext cx="360362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3003" name="Oval 11"/>
          <p:cNvSpPr>
            <a:spLocks noChangeArrowheads="1"/>
          </p:cNvSpPr>
          <p:nvPr/>
        </p:nvSpPr>
        <p:spPr bwMode="auto">
          <a:xfrm>
            <a:off x="5076825" y="3717280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3004" name="Oval 12"/>
          <p:cNvSpPr>
            <a:spLocks noChangeArrowheads="1"/>
          </p:cNvSpPr>
          <p:nvPr/>
        </p:nvSpPr>
        <p:spPr bwMode="auto">
          <a:xfrm>
            <a:off x="5076825" y="5229448"/>
            <a:ext cx="360363" cy="360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72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3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130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6" grpId="0" animBg="1"/>
      <p:bldP spid="212997" grpId="0" animBg="1"/>
      <p:bldP spid="212998" grpId="0" animBg="1"/>
      <p:bldP spid="212999" grpId="0" animBg="1"/>
      <p:bldP spid="213000" grpId="0" animBg="1"/>
      <p:bldP spid="213001" grpId="0" animBg="1"/>
      <p:bldP spid="213002" grpId="0" animBg="1"/>
      <p:bldP spid="213003" grpId="0" animBg="1"/>
      <p:bldP spid="21300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2132856"/>
            <a:ext cx="7408333" cy="3450696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>
              <a:buNone/>
            </a:pPr>
            <a:r>
              <a:rPr lang="it-IT" sz="3200" b="1" dirty="0" smtClean="0"/>
              <a:t>Come comunichiamo?</a:t>
            </a:r>
          </a:p>
          <a:p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9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CORSOCONI\omino-punto-di-doma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708920"/>
            <a:ext cx="1946825" cy="295232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3571868" y="1857364"/>
            <a:ext cx="18678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 smtClean="0">
                <a:solidFill>
                  <a:srgbClr val="FF0000"/>
                </a:solidFill>
              </a:rPr>
              <a:t>Educatore</a:t>
            </a:r>
            <a:endParaRPr lang="it-IT" sz="3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 rot="1024149">
            <a:off x="5904725" y="2717767"/>
            <a:ext cx="15648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it-IT" sz="3000" b="1" dirty="0" smtClean="0">
                <a:solidFill>
                  <a:srgbClr val="FF0000"/>
                </a:solidFill>
              </a:rPr>
              <a:t>Docente</a:t>
            </a:r>
          </a:p>
        </p:txBody>
      </p:sp>
      <p:sp>
        <p:nvSpPr>
          <p:cNvPr id="9" name="CasellaDiTesto 8"/>
          <p:cNvSpPr txBox="1"/>
          <p:nvPr/>
        </p:nvSpPr>
        <p:spPr>
          <a:xfrm rot="922425" flipH="1">
            <a:off x="5395185" y="4615015"/>
            <a:ext cx="20159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solidFill>
                  <a:srgbClr val="FF0000"/>
                </a:solidFill>
              </a:rPr>
              <a:t>Insegnante</a:t>
            </a:r>
            <a:endParaRPr lang="it-IT" sz="30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 rot="20579142">
            <a:off x="1764311" y="4411435"/>
            <a:ext cx="14267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it-IT" sz="3000" b="1" dirty="0" smtClean="0">
                <a:solidFill>
                  <a:srgbClr val="FF0000"/>
                </a:solidFill>
              </a:rPr>
              <a:t>Tecnico</a:t>
            </a:r>
            <a:endParaRPr lang="it-IT" sz="30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 rot="20707228">
            <a:off x="1550193" y="2652625"/>
            <a:ext cx="1258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 smtClean="0">
                <a:solidFill>
                  <a:srgbClr val="FF0000"/>
                </a:solidFill>
              </a:rPr>
              <a:t>Mister</a:t>
            </a:r>
            <a:endParaRPr lang="it-IT" sz="3000" b="1" dirty="0">
              <a:solidFill>
                <a:srgbClr val="FF0000"/>
              </a:solidFill>
            </a:endParaRPr>
          </a:p>
        </p:txBody>
      </p:sp>
      <p:sp>
        <p:nvSpPr>
          <p:cNvPr id="13" name="Titolo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Insegna ?</a:t>
            </a:r>
            <a:endParaRPr lang="it-IT" sz="5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0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comunica attraverso il canale: </a:t>
            </a:r>
            <a:r>
              <a:rPr lang="it-IT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Verbale- Non verbale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2348880"/>
            <a:ext cx="6777317" cy="350897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003399"/>
                </a:solidFill>
              </a:rPr>
              <a:t>   </a:t>
            </a:r>
            <a:r>
              <a:rPr lang="it-IT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Verbale </a:t>
            </a:r>
          </a:p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solidFill>
                  <a:srgbClr val="003399"/>
                </a:solidFill>
              </a:rPr>
              <a:t>la capacità di un individuo di esprimere il proprio pensiero correttamente ed adeguatamente attraverso il linguaggio parlato o scritto. </a:t>
            </a:r>
          </a:p>
          <a:p>
            <a:pPr algn="just">
              <a:buNone/>
            </a:pPr>
            <a:r>
              <a:rPr lang="it-IT" dirty="0">
                <a:solidFill>
                  <a:srgbClr val="003399"/>
                </a:solidFill>
              </a:rPr>
              <a:t> </a:t>
            </a:r>
            <a:r>
              <a:rPr lang="it-IT" dirty="0" smtClean="0">
                <a:solidFill>
                  <a:srgbClr val="003399"/>
                </a:solidFill>
              </a:rPr>
              <a:t>    Le parole sono dei segni arbitrari e possono essere manipolate da regole linguistiche sintattiche e lessicali.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b="1" i="1" u="sng" dirty="0" smtClean="0">
                <a:solidFill>
                  <a:srgbClr val="003399"/>
                </a:solidFill>
              </a:rPr>
              <a:t>riguarda il COSA</a:t>
            </a:r>
            <a:endParaRPr lang="it-IT" dirty="0" smtClean="0">
              <a:solidFill>
                <a:srgbClr val="003399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157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844824"/>
            <a:ext cx="6777317" cy="4203829"/>
          </a:xfrm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it-IT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Verbale </a:t>
            </a:r>
          </a:p>
          <a:p>
            <a:pPr marL="68580" indent="0">
              <a:buNone/>
            </a:pPr>
            <a:endParaRPr lang="it-IT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La comunicazione avviene attraverso immagini, gesti e simili.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Veicola prevalentemente aspetti di relazione, la caratteristica è la non arbitrarietà.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E’ costituito dal modo di esprimere i pensieri, le emozioni e gli atteggiamenti attraverso tutti i comportamenti attuati dalle persone senza servirsi del significato delle parole (gesti,  paraverbale, mimica, postura, prossemica).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857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680"/>
            <a:ext cx="7770813" cy="1168400"/>
          </a:xfrm>
        </p:spPr>
        <p:txBody>
          <a:bodyPr>
            <a:normAutofit fontScale="90000"/>
          </a:bodyPr>
          <a:lstStyle/>
          <a:p>
            <a:pPr algn="just"/>
            <a:r>
              <a:rPr lang="it-IT" altLang="it-IT" sz="2200" b="1" dirty="0" smtClean="0">
                <a:solidFill>
                  <a:srgbClr val="003399"/>
                </a:solidFill>
              </a:rPr>
              <a:t>E' opportuno evidenziare che la modalità verbale acquisisce il massimo dell'efficacia quando viene espressa attraverso formule positive evitando le negazioni o gli imperativi negativi. </a:t>
            </a:r>
            <a:br>
              <a:rPr lang="it-IT" altLang="it-IT" sz="2200" b="1" dirty="0" smtClean="0">
                <a:solidFill>
                  <a:srgbClr val="003399"/>
                </a:solidFill>
              </a:rPr>
            </a:br>
            <a:r>
              <a:rPr lang="it-IT" altLang="it-IT" sz="2200" dirty="0" smtClean="0">
                <a:solidFill>
                  <a:srgbClr val="003399"/>
                </a:solidFill>
              </a:rPr>
              <a:t>Esempio: </a:t>
            </a:r>
            <a:r>
              <a:rPr lang="it-IT" altLang="it-IT" sz="2200" b="1" i="1" dirty="0" smtClean="0">
                <a:solidFill>
                  <a:srgbClr val="003399"/>
                </a:solidFill>
              </a:rPr>
              <a:t>fai così</a:t>
            </a:r>
            <a:r>
              <a:rPr lang="it-IT" altLang="it-IT" sz="2200" i="1" dirty="0" smtClean="0">
                <a:solidFill>
                  <a:srgbClr val="003399"/>
                </a:solidFill>
              </a:rPr>
              <a:t> piuttosto che.. </a:t>
            </a:r>
            <a:r>
              <a:rPr lang="it-IT" altLang="it-IT" sz="2200" b="1" i="1" dirty="0" smtClean="0">
                <a:solidFill>
                  <a:srgbClr val="003399"/>
                </a:solidFill>
              </a:rPr>
              <a:t>non fare così!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9125" y="1744663"/>
            <a:ext cx="8099425" cy="4873625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it-IT" altLang="it-IT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Espre</a:t>
            </a:r>
            <a:r>
              <a:rPr lang="it-IT" altLang="it-IT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ssioni</a:t>
            </a:r>
          </a:p>
        </p:txBody>
      </p:sp>
      <p:graphicFrame>
        <p:nvGraphicFramePr>
          <p:cNvPr id="107568" name="Group 4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1879886479"/>
              </p:ext>
            </p:extLst>
          </p:nvPr>
        </p:nvGraphicFramePr>
        <p:xfrm>
          <a:off x="747713" y="2327275"/>
          <a:ext cx="7708900" cy="405923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56593"/>
                <a:gridCol w="3852307"/>
              </a:tblGrid>
              <a:tr h="521118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Positive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 </a:t>
                      </a:r>
                      <a:r>
                        <a:rPr kumimoji="0" lang="en-GB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evitare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!!</a:t>
                      </a:r>
                      <a:endParaRPr kumimoji="0" lang="en-GB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Sostituire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con</a:t>
                      </a:r>
                      <a:endParaRPr kumimoji="0" lang="en-GB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Sbagliato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E'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corretto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se …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Inutile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Utile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Peggiore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Migliore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Non </a:t>
                      </a: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importante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Importante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Cattivo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Buono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o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migliore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Non </a:t>
                      </a: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va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Puoi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migliorare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521118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Bravo!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Bene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,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ora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concentrati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per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ripeterlo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correttamente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Non </a:t>
                      </a: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puoi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Puoi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No, non </a:t>
                      </a: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così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Prova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a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correggere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…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  <a:tr h="301700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Questo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non è </a:t>
                      </a: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buono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Potresti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kumimoji="0" lang="en-GB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provare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a …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2305" marR="82305" marT="41141" marB="41141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885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egnaposto contenuto 2"/>
          <p:cNvSpPr>
            <a:spLocks noGrp="1"/>
          </p:cNvSpPr>
          <p:nvPr>
            <p:ph idx="1"/>
          </p:nvPr>
        </p:nvSpPr>
        <p:spPr>
          <a:xfrm>
            <a:off x="900113" y="1557338"/>
            <a:ext cx="7770812" cy="4608512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it-IT" sz="2200" dirty="0" smtClean="0"/>
              <a:t> </a:t>
            </a:r>
          </a:p>
          <a:p>
            <a:pPr>
              <a:buFont typeface="Times New Roman" pitchFamily="18" charset="0"/>
              <a:buNone/>
            </a:pPr>
            <a:r>
              <a:rPr lang="it-IT" sz="2200" dirty="0" smtClean="0"/>
              <a:t>Tra gli elementi più importanti che compongono il messaggio non verbale possiamo considerare quindi:</a:t>
            </a:r>
          </a:p>
          <a:p>
            <a:pPr>
              <a:buFont typeface="Times New Roman" pitchFamily="18" charset="0"/>
              <a:buNone/>
            </a:pPr>
            <a:endParaRPr lang="it-IT" sz="2200" dirty="0" smtClean="0"/>
          </a:p>
          <a:p>
            <a:pPr>
              <a:buFontTx/>
              <a:buChar char="•"/>
            </a:pPr>
            <a:r>
              <a:rPr lang="it-IT" sz="2200" dirty="0" smtClean="0"/>
              <a:t>il paraverbale (l'utilizzo della voce, le sue modulazioni, le pause tra una parola e l'altra, </a:t>
            </a:r>
            <a:r>
              <a:rPr lang="it-IT" sz="2200" dirty="0" err="1" smtClean="0"/>
              <a:t>etc</a:t>
            </a:r>
            <a:r>
              <a:rPr lang="it-IT" sz="2200" dirty="0" smtClean="0"/>
              <a:t>…)</a:t>
            </a:r>
          </a:p>
          <a:p>
            <a:pPr>
              <a:buFontTx/>
              <a:buChar char="•"/>
            </a:pPr>
            <a:r>
              <a:rPr lang="it-IT" sz="2200" dirty="0" smtClean="0"/>
              <a:t>la prossemica (l'uso della distanza spaziale)</a:t>
            </a:r>
            <a:r>
              <a:rPr lang="it-IT" sz="2200" b="1" dirty="0" smtClean="0"/>
              <a:t> </a:t>
            </a:r>
          </a:p>
          <a:p>
            <a:pPr>
              <a:buFontTx/>
              <a:buChar char="•"/>
            </a:pPr>
            <a:r>
              <a:rPr lang="it-IT" sz="2200" dirty="0" smtClean="0"/>
              <a:t>il linguaggio del corpo (posture, movimenti …)</a:t>
            </a:r>
          </a:p>
          <a:p>
            <a:pPr>
              <a:buFontTx/>
              <a:buChar char="•"/>
            </a:pPr>
            <a:r>
              <a:rPr lang="it-IT" sz="2200" dirty="0" smtClean="0"/>
              <a:t>le espressioni del viso (mimica, espressione facciale …)</a:t>
            </a:r>
          </a:p>
          <a:p>
            <a:endParaRPr lang="it-IT" dirty="0" smtClean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46856" y="448080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Non verbale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44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42376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Proviamo a separare il canale:</a:t>
            </a:r>
            <a:endParaRPr lang="it-I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636912"/>
            <a:ext cx="8013894" cy="3450696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PARAVERBALE</a:t>
            </a:r>
            <a:r>
              <a:rPr lang="it-IT" dirty="0" smtClean="0"/>
              <a:t>  cioè l’utilizzo della voce</a:t>
            </a:r>
            <a:r>
              <a:rPr lang="it-IT" dirty="0"/>
              <a:t> </a:t>
            </a:r>
            <a:endParaRPr lang="it-IT" dirty="0" smtClean="0"/>
          </a:p>
          <a:p>
            <a:pPr algn="ctr">
              <a:buNone/>
            </a:pPr>
            <a:endParaRPr lang="it-IT" b="1" i="1" u="sng" dirty="0" smtClean="0"/>
          </a:p>
          <a:p>
            <a:pPr algn="ctr">
              <a:buNone/>
            </a:pPr>
            <a:endParaRPr lang="it-IT" sz="1050" b="1" i="1" u="sng" dirty="0"/>
          </a:p>
          <a:p>
            <a:pPr algn="ctr">
              <a:buNone/>
            </a:pPr>
            <a:r>
              <a:rPr lang="it-IT" b="1" i="1" u="sng" dirty="0" smtClean="0"/>
              <a:t>Riguarda il COME</a:t>
            </a:r>
          </a:p>
          <a:p>
            <a:endParaRPr lang="it-IT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4939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4"/>
          <p:cNvSpPr txBox="1">
            <a:spLocks noGrp="1"/>
          </p:cNvSpPr>
          <p:nvPr/>
        </p:nvSpPr>
        <p:spPr bwMode="auto">
          <a:xfrm>
            <a:off x="3123736" y="6245194"/>
            <a:ext cx="2896529" cy="4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algn="ctr"/>
            <a:endParaRPr lang="it-IT" sz="1400" dirty="0">
              <a:latin typeface="Arial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908720"/>
            <a:ext cx="5112568" cy="1212756"/>
          </a:xfrm>
          <a:ln>
            <a:noFill/>
          </a:ln>
        </p:spPr>
        <p:txBody>
          <a:bodyPr lIns="91429" tIns="45714" rIns="91429" bIns="45714">
            <a:normAutofit/>
          </a:bodyPr>
          <a:lstStyle/>
          <a:p>
            <a:pPr eaLnBrk="1" hangingPunct="1"/>
            <a:r>
              <a:rPr lang="it-IT" sz="2200" b="1" dirty="0">
                <a:solidFill>
                  <a:srgbClr val="000099"/>
                </a:solidFill>
              </a:rPr>
              <a:t> </a:t>
            </a:r>
            <a:r>
              <a:rPr lang="it-IT" sz="2200" b="1" dirty="0" smtClean="0">
                <a:solidFill>
                  <a:srgbClr val="000099"/>
                </a:solidFill>
              </a:rPr>
              <a:t>        </a:t>
            </a:r>
            <a:r>
              <a:rPr lang="it-IT" sz="3600" b="1" dirty="0" smtClean="0">
                <a:solidFill>
                  <a:srgbClr val="000099"/>
                </a:solidFill>
              </a:rPr>
              <a:t>PARAVERBALE</a:t>
            </a:r>
            <a:r>
              <a:rPr lang="it-IT" sz="2200" b="1" dirty="0" smtClean="0">
                <a:solidFill>
                  <a:srgbClr val="000099"/>
                </a:solidFill>
              </a:rPr>
              <a:t/>
            </a:r>
            <a:br>
              <a:rPr lang="it-IT" sz="2200" b="1" dirty="0" smtClean="0">
                <a:solidFill>
                  <a:srgbClr val="000099"/>
                </a:solidFill>
              </a:rPr>
            </a:br>
            <a:r>
              <a:rPr lang="it-IT" sz="2200" b="1" dirty="0" smtClean="0">
                <a:solidFill>
                  <a:srgbClr val="000099"/>
                </a:solidFill>
              </a:rPr>
              <a:t> 	(modo in cui si esprime il verbale)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98328" y="2601161"/>
            <a:ext cx="5133574" cy="3645024"/>
          </a:xfrm>
          <a:prstGeom prst="rect">
            <a:avLst/>
          </a:prstGeom>
          <a:ln>
            <a:solidFill>
              <a:srgbClr val="003399"/>
            </a:solidFill>
          </a:ln>
        </p:spPr>
        <p:txBody>
          <a:bodyPr vert="horz" lIns="91429" tIns="45714" rIns="91429" bIns="45714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296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000099"/>
                </a:solidFill>
              </a:rPr>
              <a:t>Il </a:t>
            </a:r>
            <a:r>
              <a:rPr lang="it-IT" sz="2200" b="1" dirty="0" smtClean="0">
                <a:solidFill>
                  <a:srgbClr val="FF0000"/>
                </a:solidFill>
              </a:rPr>
              <a:t>Tono</a:t>
            </a:r>
            <a:r>
              <a:rPr lang="it-IT" sz="2200" b="1" dirty="0" smtClean="0">
                <a:solidFill>
                  <a:srgbClr val="000099"/>
                </a:solidFill>
              </a:rPr>
              <a:t> </a:t>
            </a:r>
            <a:r>
              <a:rPr lang="it-IT" sz="1600" b="1" dirty="0" smtClean="0">
                <a:solidFill>
                  <a:srgbClr val="000099"/>
                </a:solidFill>
              </a:rPr>
              <a:t>(suono profondo/ vigoroso)</a:t>
            </a:r>
          </a:p>
          <a:p>
            <a:pPr defTabSz="8229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000099"/>
                </a:solidFill>
              </a:rPr>
              <a:t>Il </a:t>
            </a:r>
            <a:r>
              <a:rPr lang="it-IT" sz="2200" b="1" dirty="0" smtClean="0">
                <a:solidFill>
                  <a:srgbClr val="FF0000"/>
                </a:solidFill>
              </a:rPr>
              <a:t>Volume</a:t>
            </a:r>
            <a:r>
              <a:rPr lang="it-IT" sz="2200" b="1" dirty="0" smtClean="0">
                <a:solidFill>
                  <a:srgbClr val="000099"/>
                </a:solidFill>
              </a:rPr>
              <a:t> </a:t>
            </a:r>
            <a:r>
              <a:rPr lang="it-IT" sz="1800" b="1" dirty="0" smtClean="0">
                <a:solidFill>
                  <a:srgbClr val="000099"/>
                </a:solidFill>
              </a:rPr>
              <a:t>(</a:t>
            </a:r>
            <a:r>
              <a:rPr lang="it-IT" sz="1600" b="1" dirty="0" smtClean="0">
                <a:solidFill>
                  <a:srgbClr val="000099"/>
                </a:solidFill>
              </a:rPr>
              <a:t>alto trasmette entusiasmo, sicurezza, basso richiede concentrazione)</a:t>
            </a:r>
          </a:p>
          <a:p>
            <a:pPr defTabSz="8229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000099"/>
                </a:solidFill>
              </a:rPr>
              <a:t>Il </a:t>
            </a:r>
            <a:r>
              <a:rPr lang="it-IT" sz="2200" b="1" dirty="0" smtClean="0">
                <a:solidFill>
                  <a:srgbClr val="FF0000"/>
                </a:solidFill>
              </a:rPr>
              <a:t>Timbro</a:t>
            </a:r>
            <a:r>
              <a:rPr lang="it-IT" sz="2200" b="1" dirty="0" smtClean="0">
                <a:solidFill>
                  <a:srgbClr val="000099"/>
                </a:solidFill>
              </a:rPr>
              <a:t> </a:t>
            </a:r>
            <a:r>
              <a:rPr lang="it-IT" sz="1600" b="1" dirty="0" smtClean="0">
                <a:solidFill>
                  <a:srgbClr val="000099"/>
                </a:solidFill>
              </a:rPr>
              <a:t>(voce monotona o variata; basso quando si è stanchi, depressi ecc.)</a:t>
            </a:r>
          </a:p>
          <a:p>
            <a:pPr defTabSz="8229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000099"/>
                </a:solidFill>
              </a:rPr>
              <a:t>La </a:t>
            </a:r>
            <a:r>
              <a:rPr lang="it-IT" sz="2200" b="1" dirty="0" smtClean="0">
                <a:solidFill>
                  <a:srgbClr val="FF0000"/>
                </a:solidFill>
              </a:rPr>
              <a:t>Pausa</a:t>
            </a:r>
          </a:p>
          <a:p>
            <a:pPr defTabSz="8229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000099"/>
                </a:solidFill>
              </a:rPr>
              <a:t>La </a:t>
            </a:r>
            <a:r>
              <a:rPr lang="it-IT" sz="2200" b="1" dirty="0" smtClean="0">
                <a:solidFill>
                  <a:srgbClr val="FF0000"/>
                </a:solidFill>
              </a:rPr>
              <a:t>Cadenza</a:t>
            </a:r>
            <a:r>
              <a:rPr lang="it-IT" sz="2200" b="1" dirty="0" smtClean="0">
                <a:solidFill>
                  <a:srgbClr val="000099"/>
                </a:solidFill>
              </a:rPr>
              <a:t> </a:t>
            </a:r>
            <a:r>
              <a:rPr lang="it-IT" sz="1600" b="1" dirty="0" smtClean="0">
                <a:solidFill>
                  <a:srgbClr val="000099"/>
                </a:solidFill>
              </a:rPr>
              <a:t>(velocità o lentezza)</a:t>
            </a:r>
          </a:p>
        </p:txBody>
      </p:sp>
      <p:pic>
        <p:nvPicPr>
          <p:cNvPr id="8" name="Picture 2" descr="F:\CORSOCONI\IMMAGINI\comunicazione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448976"/>
            <a:ext cx="2786050" cy="2786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281081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7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che percentuale incidono sulla comunicazione?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816" y="2492896"/>
            <a:ext cx="3699933" cy="3450696"/>
          </a:xfrm>
        </p:spPr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it-IT" sz="3200" b="1" dirty="0" smtClean="0"/>
              <a:t>Verbale		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200" b="1" dirty="0" smtClean="0"/>
              <a:t>Non Verbale	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200" b="1" dirty="0" smtClean="0"/>
              <a:t>Paraverbale	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762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comunicazione dipende dal: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9" y="2675467"/>
            <a:ext cx="7776864" cy="3450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b="1" dirty="0" smtClean="0"/>
              <a:t>Verbale		7%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smtClean="0"/>
              <a:t>Non Verbale	55%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smtClean="0"/>
              <a:t>Paraverbale	38%</a:t>
            </a:r>
          </a:p>
          <a:p>
            <a:endParaRPr lang="it-IT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200" dirty="0" smtClean="0"/>
              <a:t>Questo significa che il </a:t>
            </a:r>
            <a:r>
              <a:rPr lang="it-IT" sz="2200" b="1" dirty="0" smtClean="0"/>
              <a:t>93%</a:t>
            </a:r>
            <a:r>
              <a:rPr lang="it-IT" sz="2200" dirty="0" smtClean="0"/>
              <a:t> della comunicazione dipende dal </a:t>
            </a:r>
            <a:r>
              <a:rPr lang="it-IT" sz="2200" dirty="0" smtClean="0">
                <a:solidFill>
                  <a:srgbClr val="FF0000"/>
                </a:solidFill>
              </a:rPr>
              <a:t>COME</a:t>
            </a:r>
            <a:r>
              <a:rPr lang="it-IT" sz="2200" dirty="0" smtClean="0"/>
              <a:t> più che dal </a:t>
            </a:r>
            <a:r>
              <a:rPr lang="it-IT" sz="2200" dirty="0" smtClean="0">
                <a:solidFill>
                  <a:srgbClr val="FF0000"/>
                </a:solidFill>
              </a:rPr>
              <a:t>COSA</a:t>
            </a:r>
            <a:r>
              <a:rPr lang="it-IT" sz="2200" dirty="0" smtClean="0"/>
              <a:t>, cioè la relazione definisce il contenuto.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28143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636912"/>
            <a:ext cx="8229457" cy="338375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il senso di appartenenza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il coinvolgimento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il desiderio di controllo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di influenza sulle persone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il senso di affiliazione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85417" y="373393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comunicazione soddisfa bisogni SOCIALI, </a:t>
            </a:r>
            <a:r>
              <a:rPr lang="it-I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quali:</a:t>
            </a:r>
            <a:endParaRPr lang="it-I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304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t-IT" sz="3000" dirty="0" smtClean="0"/>
              <a:t>	</a:t>
            </a:r>
            <a:r>
              <a:rPr lang="it-IT" dirty="0" smtClean="0"/>
              <a:t>La comunicazione non serve solo a trasmettere informazioni, ma rappresenta anche uno strumento efficace per soddisfare i bisogni, per stimolare l’apprendimento, per facilitare il raggiungimento dell’obiettivo e per assolvere, come accade anche in ambito scolastico o sportivo, a varie funzioni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152128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funzioni della comunicazione</a:t>
            </a:r>
            <a:endParaRPr lang="it-I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7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ORSOCONI\istrutt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9" y="2571744"/>
            <a:ext cx="2260599" cy="2729464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692973" y="1892962"/>
            <a:ext cx="5214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003399"/>
                </a:solidFill>
              </a:rPr>
              <a:t>RAPPRESENTA L’ELEMENTO DI CONGIUNZIONE TRA SPORT E ADOLESCENTE.</a:t>
            </a:r>
          </a:p>
          <a:p>
            <a:pPr algn="ctr"/>
            <a:endParaRPr lang="it-IT" sz="3000" b="1" dirty="0" smtClean="0">
              <a:solidFill>
                <a:srgbClr val="003399"/>
              </a:solidFill>
            </a:endParaRPr>
          </a:p>
        </p:txBody>
      </p:sp>
      <p:sp>
        <p:nvSpPr>
          <p:cNvPr id="6" name="Titolo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Ruolo</a:t>
            </a:r>
            <a:endParaRPr lang="it-IT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0160" y="3645024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rgbClr val="003399"/>
                </a:solidFill>
              </a:rPr>
              <a:t>IN QUESTE FASCE DI ETA’ </a:t>
            </a:r>
          </a:p>
          <a:p>
            <a:pPr algn="ctr"/>
            <a:r>
              <a:rPr lang="it-IT" sz="3000" b="1" dirty="0">
                <a:solidFill>
                  <a:srgbClr val="FF0000"/>
                </a:solidFill>
              </a:rPr>
              <a:t>DEVE</a:t>
            </a:r>
            <a:r>
              <a:rPr lang="it-IT" sz="3000" b="1" dirty="0">
                <a:solidFill>
                  <a:srgbClr val="003399"/>
                </a:solidFill>
              </a:rPr>
              <a:t> </a:t>
            </a:r>
            <a:r>
              <a:rPr lang="it-IT" sz="3000" b="1" dirty="0">
                <a:solidFill>
                  <a:srgbClr val="FF0000"/>
                </a:solidFill>
              </a:rPr>
              <a:t>PREVALERE</a:t>
            </a:r>
            <a:r>
              <a:rPr lang="it-IT" sz="3000" b="1" dirty="0">
                <a:solidFill>
                  <a:srgbClr val="003399"/>
                </a:solidFill>
              </a:rPr>
              <a:t> IL RUOLO DI </a:t>
            </a:r>
            <a:r>
              <a:rPr lang="it-IT" sz="3000" b="1" i="1" dirty="0">
                <a:solidFill>
                  <a:srgbClr val="003399"/>
                </a:solidFill>
              </a:rPr>
              <a:t>EDUCATORE PIU’ CHE </a:t>
            </a:r>
            <a:r>
              <a:rPr lang="it-IT" sz="3000" b="1" dirty="0">
                <a:solidFill>
                  <a:srgbClr val="003399"/>
                </a:solidFill>
              </a:rPr>
              <a:t>QUELLO </a:t>
            </a:r>
            <a:r>
              <a:rPr lang="it-IT" sz="3000" b="1" i="1" dirty="0">
                <a:solidFill>
                  <a:srgbClr val="003399"/>
                </a:solidFill>
              </a:rPr>
              <a:t>DI TECNICO</a:t>
            </a:r>
            <a:endParaRPr lang="it-IT" sz="3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37444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Di controllo</a:t>
            </a:r>
            <a:r>
              <a:rPr lang="it-IT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Informativa</a:t>
            </a:r>
            <a:r>
              <a:rPr lang="it-IT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Espressiva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Di contatto</a:t>
            </a:r>
            <a:endParaRPr lang="it-IT" i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Di stimolazione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Di alleviamento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 funzioni?</a:t>
            </a:r>
            <a:br>
              <a:rPr lang="it-IT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5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6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60040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it-IT" dirty="0" smtClean="0"/>
              <a:t>Quando il soggetto è invitato a comportarsi in un determinato modo.</a:t>
            </a:r>
          </a:p>
          <a:p>
            <a:pPr lvl="0" algn="just">
              <a:buNone/>
            </a:pPr>
            <a:r>
              <a:rPr lang="it-IT" dirty="0" smtClean="0"/>
              <a:t> 		Ad esempio l’educatore fornisce indicazioni 	all’allievo per eliminare gli errori commessi 	durante l’esecuzione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controllo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1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03244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/>
              <a:t>scoprire o spiegare qualcosa</a:t>
            </a:r>
          </a:p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	Quando ci si sente confusi e inadeguati, il modo migliore per uscire dal disagio è quello di chiedere informazioni a persone più esperte</a:t>
            </a:r>
          </a:p>
          <a:p>
            <a:pPr algn="just">
              <a:buNone/>
            </a:pPr>
            <a:r>
              <a:rPr lang="it-IT" dirty="0" smtClean="0"/>
              <a:t>	Prestare, quindi, attenzione agli studenti che presentano stati confusionali o di incertezza.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Informativa</a:t>
            </a: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1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312368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it-IT" dirty="0" smtClean="0"/>
              <a:t>esprimere sentimenti o imporsi in modo deciso e particolare.</a:t>
            </a:r>
          </a:p>
          <a:p>
            <a:pPr lvl="0"/>
            <a:endParaRPr lang="it-IT" dirty="0" smtClean="0"/>
          </a:p>
          <a:p>
            <a:pPr lvl="0">
              <a:buNone/>
            </a:pPr>
            <a:r>
              <a:rPr lang="it-IT" dirty="0" smtClean="0"/>
              <a:t>	Richiamare lo studente perentoriamente per un errore commesso o mostrare approvazione per incoraggiarlo in seguito all’attività svolta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altLang="it-IT" sz="5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Espressiva</a:t>
            </a:r>
            <a:endParaRPr lang="it-IT" sz="5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86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stare in compagnia piacevolmente </a:t>
            </a:r>
          </a:p>
          <a:p>
            <a:pPr marL="0" indent="0">
              <a:defRPr/>
            </a:pPr>
            <a:endParaRPr lang="it-IT" sz="1100" dirty="0" smtClean="0"/>
          </a:p>
          <a:p>
            <a:pPr marL="0" indent="0" algn="just">
              <a:buFont typeface="Times New Roman" pitchFamily="18" charset="0"/>
              <a:buNone/>
              <a:defRPr/>
            </a:pPr>
            <a:r>
              <a:rPr lang="it-IT" dirty="0" smtClean="0"/>
              <a:t>Alcuni esperti indicano il contatto sociale come il soddisfacimento di bisogni sociali che sedano l’ansia e la solitudine. </a:t>
            </a:r>
          </a:p>
          <a:p>
            <a:pPr marL="0" indent="0" algn="just">
              <a:buFont typeface="Times New Roman" pitchFamily="18" charset="0"/>
              <a:buNone/>
              <a:defRPr/>
            </a:pPr>
            <a:r>
              <a:rPr lang="it-IT" i="1" dirty="0" smtClean="0"/>
              <a:t>“Il senso di solitudine provoca l’ansia, anzi, è l’origine di ogni ansia. Essere soli significa essere indifesi (…). Questo  profondo bisogno dell’uomo è il bisogno di superare l’isolamento, di evadere dalla propria solitudine” </a:t>
            </a:r>
            <a:r>
              <a:rPr lang="it-IT" dirty="0" smtClean="0"/>
              <a:t>(</a:t>
            </a:r>
            <a:r>
              <a:rPr lang="it-IT" dirty="0" err="1" smtClean="0"/>
              <a:t>E.Fromm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contatto sociale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67586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per l’interesse provato</a:t>
            </a:r>
          </a:p>
          <a:p>
            <a:endParaRPr lang="it-IT" dirty="0" smtClean="0"/>
          </a:p>
          <a:p>
            <a:pPr lvl="0" algn="just">
              <a:buNone/>
            </a:pPr>
            <a:r>
              <a:rPr lang="it-IT" dirty="0" smtClean="0"/>
              <a:t> 	La deprivazione sensoriale ha manifestato risultati preoccupanti per la mancanza di stimolazione, occorre quindi stimolare ed apprendere attraverso tutti i sensi a disposizione.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stimolazione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8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4563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sviscerare il problema, dare sollievo ad una preoccupazione.</a:t>
            </a:r>
          </a:p>
          <a:p>
            <a:endParaRPr lang="it-IT" dirty="0" smtClean="0"/>
          </a:p>
          <a:p>
            <a:pPr lvl="0" algn="just">
              <a:buNone/>
            </a:pPr>
            <a:r>
              <a:rPr lang="it-IT" dirty="0" smtClean="0"/>
              <a:t> 	Studenti, in tensione per un esame o in attesa di un intervento medico ecc., spesso cercano il contatto di coloro che vivono emotivamente la stessa esperienza.</a:t>
            </a:r>
          </a:p>
          <a:p>
            <a:pPr algn="just">
              <a:buNone/>
            </a:pPr>
            <a:r>
              <a:rPr lang="it-IT" altLang="it-IT" sz="2800" dirty="0" smtClean="0"/>
              <a:t>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alleviamento dell’ansia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8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5536" y="356679"/>
            <a:ext cx="8256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Alcune citazioni per approfondire l’argomento</a:t>
            </a:r>
          </a:p>
        </p:txBody>
      </p:sp>
      <p:sp>
        <p:nvSpPr>
          <p:cNvPr id="8202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20983811">
            <a:off x="4846638" y="1663700"/>
            <a:ext cx="4040187" cy="650875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PERCENTUALI DEL MESSAGGIO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A. </a:t>
            </a:r>
            <a:r>
              <a:rPr lang="it-IT" dirty="0" err="1">
                <a:solidFill>
                  <a:srgbClr val="003399"/>
                </a:solidFill>
              </a:rPr>
              <a:t>Mehrabain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8203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279772">
            <a:off x="558522" y="916672"/>
            <a:ext cx="5185330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LA PRAGMATICA DELLA COMUNICAZIONE UMANA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P. </a:t>
            </a:r>
            <a:r>
              <a:rPr lang="it-IT" dirty="0" err="1">
                <a:solidFill>
                  <a:srgbClr val="003399"/>
                </a:solidFill>
              </a:rPr>
              <a:t>Watzlawick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8204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9750" y="6021388"/>
            <a:ext cx="8112125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CENTRO STUDI E RICERCHE DI PSICOLOGIA DELLA COMUNICAZIONE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L. </a:t>
            </a:r>
            <a:r>
              <a:rPr lang="it-IT" dirty="0" err="1">
                <a:solidFill>
                  <a:srgbClr val="003399"/>
                </a:solidFill>
              </a:rPr>
              <a:t>Anolli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8205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759069">
            <a:off x="1996993" y="3488106"/>
            <a:ext cx="2973122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DALLE PAROLE AL DIALOGO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G. Colombero</a:t>
            </a:r>
          </a:p>
        </p:txBody>
      </p:sp>
      <p:sp>
        <p:nvSpPr>
          <p:cNvPr id="8207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 rot="19435356">
            <a:off x="4326555" y="3842066"/>
            <a:ext cx="4792662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INTRODUZIONE ALLA DINAMICA DI GRUPPO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J. </a:t>
            </a:r>
            <a:r>
              <a:rPr lang="it-IT" dirty="0" err="1">
                <a:solidFill>
                  <a:srgbClr val="003399"/>
                </a:solidFill>
              </a:rPr>
              <a:t>Luft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8208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17581359">
            <a:off x="-675577" y="3173845"/>
            <a:ext cx="3472424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COMUNICAZIONE E EDUCAZIONE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M. Contini</a:t>
            </a:r>
          </a:p>
        </p:txBody>
      </p:sp>
      <p:sp>
        <p:nvSpPr>
          <p:cNvPr id="8209" name="Text Box 1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1461552">
            <a:off x="2146780" y="2415717"/>
            <a:ext cx="4094390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LA COMUNICAZIONE INTERPERSONALE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R. Stevens</a:t>
            </a:r>
          </a:p>
        </p:txBody>
      </p:sp>
      <p:sp>
        <p:nvSpPr>
          <p:cNvPr id="8212" name="Text Box 2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20981995">
            <a:off x="1233245" y="4725388"/>
            <a:ext cx="3114314" cy="6463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LA COMUNICAZIONE IN AULA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di C. </a:t>
            </a:r>
            <a:r>
              <a:rPr lang="it-IT" dirty="0" err="1">
                <a:solidFill>
                  <a:srgbClr val="003399"/>
                </a:solidFill>
              </a:rPr>
              <a:t>Amplatz</a:t>
            </a:r>
            <a:endParaRPr lang="it-IT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0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2" grpId="0" animBg="1" autoUpdateAnimBg="0"/>
      <p:bldP spid="8203" grpId="0" animBg="1" autoUpdateAnimBg="0"/>
      <p:bldP spid="8204" grpId="0" animBg="1" autoUpdateAnimBg="0"/>
      <p:bldP spid="8205" grpId="0" animBg="1" autoUpdateAnimBg="0"/>
      <p:bldP spid="8207" grpId="0" animBg="1" autoUpdateAnimBg="0"/>
      <p:bldP spid="8208" grpId="0" animBg="1" autoUpdateAnimBg="0"/>
      <p:bldP spid="8209" grpId="0" animBg="1" autoUpdateAnimBg="0"/>
      <p:bldP spid="8212" grpId="0" animBg="1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64704"/>
            <a:ext cx="7715304" cy="720080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pensiero di K. </a:t>
            </a:r>
            <a:r>
              <a:rPr lang="it-IT" sz="5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Gibran</a:t>
            </a:r>
            <a:endParaRPr lang="it-IT" sz="5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38428"/>
            <a:ext cx="8429684" cy="471490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it-IT" sz="28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it-IT" dirty="0" smtClean="0">
                <a:solidFill>
                  <a:srgbClr val="003399"/>
                </a:solidFill>
                <a:latin typeface="Candara" pitchFamily="34" charset="0"/>
              </a:rPr>
              <a:t>Nessuno può insegnarvi nulla, se non ciò che giace mezzo addormentato nell’albore della vostra conoscenza e il maestro[...] </a:t>
            </a:r>
          </a:p>
          <a:p>
            <a:pPr algn="ctr">
              <a:buNone/>
            </a:pPr>
            <a:r>
              <a:rPr lang="it-IT" dirty="0" smtClean="0">
                <a:solidFill>
                  <a:srgbClr val="003399"/>
                </a:solidFill>
                <a:latin typeface="Candara" pitchFamily="34" charset="0"/>
              </a:rPr>
              <a:t>non vi invita ad entrare nella casa della sua sapienza,  ma vi guida invece sulla soglia della vostra mente,</a:t>
            </a:r>
            <a:br>
              <a:rPr lang="it-IT" dirty="0" smtClean="0">
                <a:solidFill>
                  <a:srgbClr val="003399"/>
                </a:solidFill>
                <a:latin typeface="Candara" pitchFamily="34" charset="0"/>
              </a:rPr>
            </a:br>
            <a:r>
              <a:rPr lang="it-IT" dirty="0" smtClean="0">
                <a:solidFill>
                  <a:srgbClr val="003399"/>
                </a:solidFill>
                <a:latin typeface="Candara" pitchFamily="34" charset="0"/>
              </a:rPr>
              <a:t>perché la visione di un uomo non presta le sue ali ad un altro uomo.</a:t>
            </a:r>
            <a:br>
              <a:rPr lang="it-IT" dirty="0" smtClean="0">
                <a:solidFill>
                  <a:srgbClr val="003399"/>
                </a:solidFill>
                <a:latin typeface="Candara" pitchFamily="34" charset="0"/>
              </a:rPr>
            </a:br>
            <a:r>
              <a:rPr lang="it-IT" dirty="0" smtClean="0">
                <a:solidFill>
                  <a:srgbClr val="003399"/>
                </a:solidFill>
                <a:latin typeface="Candara" pitchFamily="34" charset="0"/>
              </a:rPr>
              <a:t>E come ciascuno di voi Dio lo conosce da solo,</a:t>
            </a:r>
            <a:br>
              <a:rPr lang="it-IT" dirty="0" smtClean="0">
                <a:solidFill>
                  <a:srgbClr val="003399"/>
                </a:solidFill>
                <a:latin typeface="Candara" pitchFamily="34" charset="0"/>
              </a:rPr>
            </a:br>
            <a:r>
              <a:rPr lang="it-IT" dirty="0" smtClean="0">
                <a:solidFill>
                  <a:srgbClr val="003399"/>
                </a:solidFill>
                <a:latin typeface="Candara" pitchFamily="34" charset="0"/>
              </a:rPr>
              <a:t>così ognuno è solo a conoscere Dio e a interpretare la terra”. </a:t>
            </a:r>
            <a:r>
              <a:rPr lang="it-IT" dirty="0" smtClean="0">
                <a:solidFill>
                  <a:srgbClr val="003399"/>
                </a:solidFill>
                <a:latin typeface="Book Antiqua" pitchFamily="18" charset="0"/>
              </a:rPr>
              <a:t/>
            </a:r>
            <a:br>
              <a:rPr lang="it-IT" dirty="0" smtClean="0">
                <a:solidFill>
                  <a:srgbClr val="003399"/>
                </a:solidFill>
                <a:latin typeface="Book Antiqua" pitchFamily="18" charset="0"/>
              </a:rPr>
            </a:br>
            <a:r>
              <a:rPr lang="it-IT" sz="3000" i="1" dirty="0" smtClean="0">
                <a:solidFill>
                  <a:srgbClr val="003399"/>
                </a:solidFill>
              </a:rPr>
              <a:t>					</a:t>
            </a:r>
            <a:r>
              <a:rPr lang="it-IT" sz="2800" b="1" i="1" dirty="0" smtClean="0">
                <a:solidFill>
                  <a:schemeClr val="accent3"/>
                </a:solidFill>
              </a:rPr>
              <a:t>	</a:t>
            </a:r>
            <a:r>
              <a:rPr lang="it-IT" sz="2800" b="1" i="1" dirty="0" smtClean="0">
                <a:solidFill>
                  <a:schemeClr val="accent3"/>
                </a:solidFill>
                <a:latin typeface="Book Antiqua" pitchFamily="18" charset="0"/>
              </a:rPr>
              <a:t/>
            </a:r>
            <a:br>
              <a:rPr lang="it-IT" sz="2800" b="1" i="1" dirty="0" smtClean="0">
                <a:solidFill>
                  <a:schemeClr val="accent3"/>
                </a:solidFill>
                <a:latin typeface="Book Antiqua" pitchFamily="18" charset="0"/>
              </a:rPr>
            </a:br>
            <a:endParaRPr lang="it-IT" sz="2800" b="1" i="1" dirty="0" smtClean="0">
              <a:solidFill>
                <a:schemeClr val="accent3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546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916306"/>
            <a:ext cx="7770756" cy="575666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it-IT" altLang="it-IT" sz="1600" dirty="0"/>
              <a:t>    </a:t>
            </a:r>
            <a:r>
              <a:rPr lang="it-IT" altLang="it-IT" sz="1600" dirty="0" smtClean="0"/>
              <a:t>  Il</a:t>
            </a:r>
            <a:r>
              <a:rPr lang="it-IT" altLang="it-IT" dirty="0" smtClean="0"/>
              <a:t>                              </a:t>
            </a:r>
            <a:r>
              <a:rPr lang="it-IT" altLang="it-IT" sz="1600" dirty="0" smtClean="0"/>
              <a:t>che </a:t>
            </a:r>
            <a:r>
              <a:rPr lang="it-IT" altLang="it-IT" sz="1600" dirty="0"/>
              <a:t>è</a:t>
            </a:r>
            <a:r>
              <a:rPr lang="it-IT" altLang="it-IT" sz="2200" dirty="0"/>
              <a:t> </a:t>
            </a:r>
            <a:endParaRPr lang="it-IT" altLang="it-IT" sz="2200" dirty="0" smtClean="0"/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it-IT" altLang="it-IT" sz="2200" dirty="0" smtClean="0"/>
              <a:t>      </a:t>
            </a:r>
            <a:r>
              <a:rPr lang="it-IT" altLang="it-IT" sz="1600" dirty="0" smtClean="0"/>
              <a:t>costituisce </a:t>
            </a:r>
            <a:r>
              <a:rPr lang="it-IT" altLang="it-IT" sz="1600" dirty="0"/>
              <a:t>un mezzo di cui</a:t>
            </a:r>
            <a:r>
              <a:rPr lang="it-IT" altLang="it-IT" sz="2200" dirty="0"/>
              <a:t>                                                                                               </a:t>
            </a:r>
          </a:p>
          <a:p>
            <a:pPr>
              <a:buFont typeface="Times New Roman" pitchFamily="18" charset="0"/>
              <a:buNone/>
            </a:pPr>
            <a:endParaRPr lang="it-IT" altLang="it-IT" sz="2200" dirty="0"/>
          </a:p>
          <a:p>
            <a:pPr>
              <a:buFont typeface="Times New Roman" pitchFamily="18" charset="0"/>
              <a:buNone/>
            </a:pPr>
            <a:r>
              <a:rPr lang="it-IT" altLang="it-IT" sz="2200" dirty="0"/>
              <a:t>                                                        </a:t>
            </a:r>
            <a:r>
              <a:rPr lang="it-IT" altLang="it-IT" sz="1600" dirty="0" smtClean="0"/>
              <a:t>si </a:t>
            </a:r>
            <a:r>
              <a:rPr lang="it-IT" altLang="it-IT" sz="1600" dirty="0"/>
              <a:t>serve per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400" dirty="0"/>
              <a:t>dotato di una formazione culturale </a:t>
            </a:r>
          </a:p>
          <a:p>
            <a:pPr>
              <a:buFont typeface="Times New Roman" pitchFamily="18" charset="0"/>
              <a:buNone/>
            </a:pPr>
            <a:r>
              <a:rPr lang="it-IT" altLang="it-IT" sz="1400" dirty="0"/>
              <a:t>in ambito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 smtClean="0"/>
          </a:p>
          <a:p>
            <a:pPr>
              <a:buNone/>
            </a:pPr>
            <a:r>
              <a:rPr lang="it-IT" altLang="it-IT" sz="1600" dirty="0"/>
              <a:t>											globalmente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None/>
            </a:pPr>
            <a:r>
              <a:rPr lang="it-IT" altLang="it-IT" sz="1600" dirty="0"/>
              <a:t>	</a:t>
            </a:r>
            <a:r>
              <a:rPr lang="it-IT" altLang="it-IT" sz="1600" dirty="0" smtClean="0"/>
              <a:t>	</a:t>
            </a:r>
            <a:r>
              <a:rPr lang="it-IT" altLang="it-IT" sz="1600" dirty="0"/>
              <a:t>	</a:t>
            </a:r>
            <a:r>
              <a:rPr lang="it-IT" altLang="it-IT" sz="1600" dirty="0" smtClean="0"/>
              <a:t>	</a:t>
            </a:r>
            <a:r>
              <a:rPr lang="it-IT" altLang="it-IT" sz="1600" dirty="0"/>
              <a:t>						 </a:t>
            </a:r>
            <a:r>
              <a:rPr lang="it-IT" altLang="it-IT" sz="1600" dirty="0" smtClean="0"/>
              <a:t>             influenzando </a:t>
            </a:r>
            <a:r>
              <a:rPr lang="it-IT" altLang="it-IT" sz="1600" dirty="0"/>
              <a:t>il suo sviluppo 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r>
              <a:rPr lang="it-IT" altLang="it-IT" sz="1600" dirty="0"/>
              <a:t>		 </a:t>
            </a:r>
            <a:r>
              <a:rPr lang="it-IT" altLang="it-IT" sz="1600" dirty="0" smtClean="0"/>
              <a:t>              </a:t>
            </a:r>
            <a:r>
              <a:rPr lang="it-IT" altLang="it-IT" sz="1600" dirty="0"/>
              <a:t>								</a:t>
            </a:r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  <a:p>
            <a:pPr>
              <a:buFont typeface="Times New Roman" pitchFamily="18" charset="0"/>
              <a:buNone/>
            </a:pPr>
            <a:endParaRPr lang="it-IT" altLang="it-IT" sz="16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153" y="260648"/>
            <a:ext cx="8259754" cy="311298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</a:t>
            </a:r>
            <a:r>
              <a:rPr lang="it-IT" altLang="it-I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riferimento</a:t>
            </a: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3635896" y="1085232"/>
            <a:ext cx="986795" cy="32497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>
            <a:off x="2051720" y="1340768"/>
            <a:ext cx="0" cy="504497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2" name="Line 15"/>
          <p:cNvSpPr>
            <a:spLocks noChangeShapeType="1"/>
          </p:cNvSpPr>
          <p:nvPr/>
        </p:nvSpPr>
        <p:spPr bwMode="auto">
          <a:xfrm flipH="1">
            <a:off x="539551" y="2636912"/>
            <a:ext cx="504056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3" name="Line 16"/>
          <p:cNvSpPr>
            <a:spLocks noChangeShapeType="1"/>
          </p:cNvSpPr>
          <p:nvPr/>
        </p:nvSpPr>
        <p:spPr bwMode="auto">
          <a:xfrm>
            <a:off x="539552" y="2636913"/>
            <a:ext cx="0" cy="598264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4" name="Line 17"/>
          <p:cNvSpPr>
            <a:spLocks noChangeShapeType="1"/>
          </p:cNvSpPr>
          <p:nvPr/>
        </p:nvSpPr>
        <p:spPr bwMode="auto">
          <a:xfrm>
            <a:off x="4312638" y="2348880"/>
            <a:ext cx="705887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5" name="Line 18"/>
          <p:cNvSpPr>
            <a:spLocks noChangeShapeType="1"/>
          </p:cNvSpPr>
          <p:nvPr/>
        </p:nvSpPr>
        <p:spPr bwMode="auto">
          <a:xfrm>
            <a:off x="6725354" y="2780928"/>
            <a:ext cx="0" cy="4542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7" name="Line 21"/>
          <p:cNvSpPr>
            <a:spLocks noChangeShapeType="1"/>
          </p:cNvSpPr>
          <p:nvPr/>
        </p:nvSpPr>
        <p:spPr bwMode="auto">
          <a:xfrm>
            <a:off x="6163782" y="6247159"/>
            <a:ext cx="1072513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8" name="Line 22"/>
          <p:cNvSpPr>
            <a:spLocks noChangeShapeType="1"/>
          </p:cNvSpPr>
          <p:nvPr/>
        </p:nvSpPr>
        <p:spPr bwMode="auto">
          <a:xfrm flipH="1">
            <a:off x="3203848" y="3614261"/>
            <a:ext cx="2069707" cy="100575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30739" name="Rectangle 23"/>
          <p:cNvSpPr>
            <a:spLocks noChangeArrowheads="1"/>
          </p:cNvSpPr>
          <p:nvPr/>
        </p:nvSpPr>
        <p:spPr bwMode="auto">
          <a:xfrm>
            <a:off x="611560" y="4509120"/>
            <a:ext cx="1620456" cy="1165617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2287" tIns="41143" rIns="82287" bIns="41143" anchor="ctr"/>
          <a:lstStyle>
            <a:lvl1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INTELLETTIVO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MOTORIO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SOCIALE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AFFETTIVO</a:t>
            </a:r>
          </a:p>
          <a:p>
            <a:pPr algn="ctr" defTabSz="822960" eaLnBrk="1" hangingPunct="1"/>
            <a:r>
              <a:rPr lang="it-IT" altLang="it-IT" sz="1400" dirty="0">
                <a:solidFill>
                  <a:srgbClr val="003399"/>
                </a:solidFill>
              </a:rPr>
              <a:t>MORALE</a:t>
            </a:r>
          </a:p>
        </p:txBody>
      </p:sp>
      <p:sp>
        <p:nvSpPr>
          <p:cNvPr id="30740" name="Line 24"/>
          <p:cNvSpPr>
            <a:spLocks noChangeShapeType="1"/>
          </p:cNvSpPr>
          <p:nvPr/>
        </p:nvSpPr>
        <p:spPr bwMode="auto">
          <a:xfrm>
            <a:off x="7423516" y="4005064"/>
            <a:ext cx="0" cy="1229897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lIns="82287" tIns="41143" rIns="82287" bIns="41143" anchor="ctr"/>
          <a:lstStyle/>
          <a:p>
            <a:endParaRPr lang="it-IT"/>
          </a:p>
        </p:txBody>
      </p:sp>
      <p:sp>
        <p:nvSpPr>
          <p:cNvPr id="4" name="Angolo ripiegato 3"/>
          <p:cNvSpPr/>
          <p:nvPr/>
        </p:nvSpPr>
        <p:spPr>
          <a:xfrm>
            <a:off x="1259632" y="692696"/>
            <a:ext cx="1800000" cy="576064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2960"/>
            <a:r>
              <a:rPr lang="it-IT" altLang="it-IT" b="1" dirty="0">
                <a:solidFill>
                  <a:srgbClr val="003399"/>
                </a:solidFill>
              </a:rPr>
              <a:t>MOVIMENTO</a:t>
            </a:r>
          </a:p>
        </p:txBody>
      </p:sp>
      <p:sp>
        <p:nvSpPr>
          <p:cNvPr id="24" name="Angolo ripiegato 23"/>
          <p:cNvSpPr/>
          <p:nvPr/>
        </p:nvSpPr>
        <p:spPr>
          <a:xfrm>
            <a:off x="4716016" y="692696"/>
            <a:ext cx="2895532" cy="576064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2960"/>
            <a:endParaRPr lang="it-IT" altLang="it-IT" sz="1600" dirty="0" smtClean="0">
              <a:solidFill>
                <a:srgbClr val="003399"/>
              </a:solidFill>
            </a:endParaRPr>
          </a:p>
          <a:p>
            <a:pPr algn="ctr" defTabSz="822960"/>
            <a:r>
              <a:rPr lang="it-IT" altLang="it-IT" sz="1400" dirty="0" smtClean="0">
                <a:solidFill>
                  <a:srgbClr val="003399"/>
                </a:solidFill>
              </a:rPr>
              <a:t>Una funzione organica indispensabile alla vita dell’uomo</a:t>
            </a:r>
            <a:endParaRPr lang="it-IT" altLang="it-IT" sz="1400" dirty="0">
              <a:solidFill>
                <a:srgbClr val="003399"/>
              </a:solidFill>
            </a:endParaRPr>
          </a:p>
        </p:txBody>
      </p:sp>
      <p:sp>
        <p:nvSpPr>
          <p:cNvPr id="5" name="Arrotonda angolo diagonale rettangolo 4"/>
          <p:cNvSpPr/>
          <p:nvPr/>
        </p:nvSpPr>
        <p:spPr>
          <a:xfrm>
            <a:off x="1151729" y="1916832"/>
            <a:ext cx="2880000" cy="611976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22960"/>
            <a:r>
              <a:rPr lang="it-IT" altLang="it-IT" b="1" dirty="0">
                <a:solidFill>
                  <a:srgbClr val="003399"/>
                </a:solidFill>
              </a:rPr>
              <a:t>EDUCATORE/ALLENATORE</a:t>
            </a:r>
          </a:p>
        </p:txBody>
      </p:sp>
      <p:sp>
        <p:nvSpPr>
          <p:cNvPr id="26" name="Arrotonda angolo diagonale rettangolo 25"/>
          <p:cNvSpPr/>
          <p:nvPr/>
        </p:nvSpPr>
        <p:spPr>
          <a:xfrm>
            <a:off x="5292649" y="2060848"/>
            <a:ext cx="2880000" cy="648072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2960"/>
            <a:r>
              <a:rPr lang="it-IT" altLang="it-IT" b="1" dirty="0" smtClean="0">
                <a:solidFill>
                  <a:srgbClr val="003399"/>
                </a:solidFill>
              </a:rPr>
              <a:t>EDUCARE/ALLENARE</a:t>
            </a:r>
            <a:endParaRPr lang="it-IT" altLang="it-IT" b="1" dirty="0">
              <a:solidFill>
                <a:srgbClr val="003399"/>
              </a:solidFill>
            </a:endParaRPr>
          </a:p>
        </p:txBody>
      </p:sp>
      <p:sp>
        <p:nvSpPr>
          <p:cNvPr id="27" name="Arrotonda angolo diagonale rettangolo 26"/>
          <p:cNvSpPr/>
          <p:nvPr/>
        </p:nvSpPr>
        <p:spPr>
          <a:xfrm>
            <a:off x="5292400" y="3284984"/>
            <a:ext cx="2880000" cy="648072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2960"/>
            <a:r>
              <a:rPr lang="it-IT" altLang="it-IT" dirty="0" smtClean="0">
                <a:solidFill>
                  <a:srgbClr val="003399"/>
                </a:solidFill>
              </a:rPr>
              <a:t>La</a:t>
            </a:r>
            <a:r>
              <a:rPr lang="it-IT" altLang="it-IT" b="1" dirty="0" smtClean="0">
                <a:solidFill>
                  <a:srgbClr val="003399"/>
                </a:solidFill>
              </a:rPr>
              <a:t> PERSONALITA’ </a:t>
            </a:r>
            <a:r>
              <a:rPr lang="it-IT" altLang="it-IT" dirty="0" smtClean="0">
                <a:solidFill>
                  <a:srgbClr val="003399"/>
                </a:solidFill>
              </a:rPr>
              <a:t>dell’allievo</a:t>
            </a:r>
            <a:endParaRPr lang="it-IT" altLang="it-IT" dirty="0">
              <a:solidFill>
                <a:srgbClr val="003399"/>
              </a:solidFill>
            </a:endParaRPr>
          </a:p>
        </p:txBody>
      </p:sp>
      <p:sp>
        <p:nvSpPr>
          <p:cNvPr id="29" name="Angolo ripiegato 28"/>
          <p:cNvSpPr/>
          <p:nvPr/>
        </p:nvSpPr>
        <p:spPr>
          <a:xfrm>
            <a:off x="372347" y="3284984"/>
            <a:ext cx="2160240" cy="1152128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2960"/>
            <a:endParaRPr lang="it-IT" altLang="it-IT" dirty="0" smtClean="0">
              <a:solidFill>
                <a:srgbClr val="003399"/>
              </a:solidFill>
            </a:endParaRPr>
          </a:p>
          <a:p>
            <a:pPr algn="ctr" defTabSz="822960"/>
            <a:r>
              <a:rPr lang="it-IT" altLang="it-IT" sz="1400" dirty="0" smtClean="0">
                <a:solidFill>
                  <a:srgbClr val="003399"/>
                </a:solidFill>
              </a:rPr>
              <a:t>BIOMEDICO</a:t>
            </a:r>
            <a:endParaRPr lang="it-IT" altLang="it-IT" sz="1400" dirty="0">
              <a:solidFill>
                <a:srgbClr val="003399"/>
              </a:solidFill>
            </a:endParaRPr>
          </a:p>
          <a:p>
            <a:pPr algn="ctr" defTabSz="822960"/>
            <a:r>
              <a:rPr lang="it-IT" altLang="it-IT" sz="1400" dirty="0">
                <a:solidFill>
                  <a:srgbClr val="003399"/>
                </a:solidFill>
              </a:rPr>
              <a:t>PSICOPEDAGOGICO</a:t>
            </a:r>
          </a:p>
          <a:p>
            <a:pPr algn="ctr" defTabSz="822960"/>
            <a:r>
              <a:rPr lang="it-IT" altLang="it-IT" sz="1400" dirty="0">
                <a:solidFill>
                  <a:srgbClr val="003399"/>
                </a:solidFill>
              </a:rPr>
              <a:t>SOCIOLOGICO</a:t>
            </a:r>
          </a:p>
          <a:p>
            <a:pPr algn="ctr" defTabSz="822960"/>
            <a:r>
              <a:rPr lang="it-IT" altLang="it-IT" sz="1400" dirty="0">
                <a:solidFill>
                  <a:srgbClr val="003399"/>
                </a:solidFill>
              </a:rPr>
              <a:t>MOTORIO</a:t>
            </a:r>
          </a:p>
          <a:p>
            <a:pPr algn="ctr" defTabSz="822960"/>
            <a:r>
              <a:rPr lang="it-IT" altLang="it-IT" sz="1400" dirty="0">
                <a:solidFill>
                  <a:srgbClr val="003399"/>
                </a:solidFill>
              </a:rPr>
              <a:t>SPORTIVO</a:t>
            </a:r>
          </a:p>
        </p:txBody>
      </p:sp>
      <p:sp>
        <p:nvSpPr>
          <p:cNvPr id="31" name="Arrotonda angolo diagonale rettangolo 30"/>
          <p:cNvSpPr/>
          <p:nvPr/>
        </p:nvSpPr>
        <p:spPr>
          <a:xfrm>
            <a:off x="3059632" y="4928973"/>
            <a:ext cx="2880000" cy="611976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22960"/>
            <a:r>
              <a:rPr lang="it-IT" altLang="it-IT" sz="1400" dirty="0">
                <a:solidFill>
                  <a:srgbClr val="003399"/>
                </a:solidFill>
              </a:rPr>
              <a:t>L’</a:t>
            </a:r>
            <a:r>
              <a:rPr lang="it-IT" altLang="it-IT" sz="1400" b="1" dirty="0">
                <a:solidFill>
                  <a:srgbClr val="003399"/>
                </a:solidFill>
              </a:rPr>
              <a:t>EDUCAZIONE FISCO-MOTORIA</a:t>
            </a:r>
          </a:p>
        </p:txBody>
      </p:sp>
    </p:spTree>
    <p:extLst>
      <p:ext uri="{BB962C8B-B14F-4D97-AF65-F5344CB8AC3E}">
        <p14:creationId xmlns:p14="http://schemas.microsoft.com/office/powerpoint/2010/main" xmlns="" val="36236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57224" y="2786058"/>
            <a:ext cx="7408333" cy="20394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000" b="1" i="1" dirty="0" smtClean="0"/>
              <a:t>“Non posso insegnare niente a nessuno, posso solo cercare di farli riflettere”</a:t>
            </a:r>
          </a:p>
          <a:p>
            <a:pPr algn="ctr">
              <a:buNone/>
            </a:pPr>
            <a:r>
              <a:rPr lang="it-IT" sz="2000" b="1" i="1" dirty="0" smtClean="0"/>
              <a:t>(Socrate)</a:t>
            </a:r>
            <a:endParaRPr lang="it-IT" sz="2000" b="1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Competenze Pedagogiche del Tecnico</a:t>
            </a:r>
            <a:endParaRPr lang="it-IT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3843</TotalTime>
  <Words>4139</Words>
  <Application>Microsoft Office PowerPoint</Application>
  <PresentationFormat>Presentazione su schermo (4:3)</PresentationFormat>
  <Paragraphs>657</Paragraphs>
  <Slides>89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89</vt:i4>
      </vt:variant>
    </vt:vector>
  </HeadingPairs>
  <TitlesOfParts>
    <vt:vector size="91" baseType="lpstr">
      <vt:lpstr>Personalizza struttura</vt:lpstr>
      <vt:lpstr>Onde</vt:lpstr>
      <vt:lpstr>Diapositiva 1</vt:lpstr>
      <vt:lpstr>Motivazioni</vt:lpstr>
      <vt:lpstr>Motivazioni  Allenatore/Tecnico</vt:lpstr>
      <vt:lpstr>Motivazioni  ricorrenti negli allievi</vt:lpstr>
      <vt:lpstr>Diapositiva 5</vt:lpstr>
      <vt:lpstr>Diapositiva 6</vt:lpstr>
      <vt:lpstr>Chi Insegna ?</vt:lpstr>
      <vt:lpstr>Il Ruolo</vt:lpstr>
      <vt:lpstr>Le Competenze Pedagogiche del Tecnico</vt:lpstr>
      <vt:lpstr>Le competenze pedagogiche del tecnico-educatore</vt:lpstr>
      <vt:lpstr>La Programmazione didattico-educativa:</vt:lpstr>
      <vt:lpstr>Competenze Pedagogiche</vt:lpstr>
      <vt:lpstr> Deve sapere quindi: </vt:lpstr>
      <vt:lpstr>Deve conoscere</vt:lpstr>
      <vt:lpstr> Deve ricordare di utilizzare:  </vt:lpstr>
      <vt:lpstr>Cosa deve trasmettere tn buon Tecnico? </vt:lpstr>
      <vt:lpstr>Deve capire che</vt:lpstr>
      <vt:lpstr>Cosa dicono i Ragazzi …</vt:lpstr>
      <vt:lpstr>   Le Competenze del  Tecnico/Educatore    </vt:lpstr>
      <vt:lpstr> Le Competenze del Tecnico/Educatore </vt:lpstr>
      <vt:lpstr>SAPER FARE</vt:lpstr>
      <vt:lpstr> </vt:lpstr>
      <vt:lpstr>Relazione Educativa</vt:lpstr>
      <vt:lpstr>Educare</vt:lpstr>
      <vt:lpstr> L’EDUCAZIONE e’ </vt:lpstr>
      <vt:lpstr>…intenzionale</vt:lpstr>
      <vt:lpstr>…clinica</vt:lpstr>
      <vt:lpstr>Processo Educativo</vt:lpstr>
      <vt:lpstr>Per avviare il processo educativo é opportuno:</vt:lpstr>
      <vt:lpstr>Un consiglio da Comenio</vt:lpstr>
      <vt:lpstr>La direzione del processo educativo</vt:lpstr>
      <vt:lpstr>Educare è coerenza</vt:lpstr>
      <vt:lpstr>L’educatore</vt:lpstr>
      <vt:lpstr>Per CARL ROGERS</vt:lpstr>
      <vt:lpstr>L’educatore deve Insegnare ad Imparare</vt:lpstr>
      <vt:lpstr>Gli ambienti educativi...</vt:lpstr>
      <vt:lpstr>In campo nessuna  affettività? </vt:lpstr>
      <vt:lpstr>Diapositiva 38</vt:lpstr>
      <vt:lpstr>Diapositiva 39</vt:lpstr>
      <vt:lpstr>Le emozioni  nella  relazione educativa </vt:lpstr>
      <vt:lpstr>Concezione del Sé nell’infanzia</vt:lpstr>
      <vt:lpstr>Lodi , rimproveri e motivazione </vt:lpstr>
      <vt:lpstr>Stile attributivo, approccio strategico e prestazione </vt:lpstr>
      <vt:lpstr>Diapositiva 44</vt:lpstr>
      <vt:lpstr>Il bambino ed il Sé globale</vt:lpstr>
      <vt:lpstr>Adeguatezza, inadeguatezza</vt:lpstr>
      <vt:lpstr>Schema di riferimento</vt:lpstr>
      <vt:lpstr>pertanto</vt:lpstr>
      <vt:lpstr>LA COMUNICAZIONE</vt:lpstr>
      <vt:lpstr>Diapositiva 50</vt:lpstr>
      <vt:lpstr>Comunicare è un fenomeno altamente dispersivo</vt:lpstr>
      <vt:lpstr>Tipologie di allievo</vt:lpstr>
      <vt:lpstr>Diapositiva 53</vt:lpstr>
      <vt:lpstr>Comunicazione e relazione educativa</vt:lpstr>
      <vt:lpstr>Comunicazione</vt:lpstr>
      <vt:lpstr>Comunicazione Educativa</vt:lpstr>
      <vt:lpstr>Comunicazione Educativa</vt:lpstr>
      <vt:lpstr>Assiomi della Comunicazione</vt:lpstr>
      <vt:lpstr>Comunicazione Efficace</vt:lpstr>
      <vt:lpstr>Comunicazione  Circolare e Sistemica</vt:lpstr>
      <vt:lpstr>Lui/Lei</vt:lpstr>
      <vt:lpstr>… La natura di una relazione dipende dalla punteggiatura delle sequenze di comunicazione tra i comunicanti</vt:lpstr>
      <vt:lpstr>Quale rapporto con gli allievi?</vt:lpstr>
      <vt:lpstr>Relazioni Simmetriche e Complementari </vt:lpstr>
      <vt:lpstr>Relazioni Simmetriche e Complementari </vt:lpstr>
      <vt:lpstr>Diapositiva 66</vt:lpstr>
      <vt:lpstr>Diapositiva 67</vt:lpstr>
      <vt:lpstr>Congiungere i nove punti con una spezzata composta da 4 segmenti</vt:lpstr>
      <vt:lpstr>Comunicazione</vt:lpstr>
      <vt:lpstr>Si comunica attraverso il canale: Verbale- Non verbale</vt:lpstr>
      <vt:lpstr>Diapositiva 71</vt:lpstr>
      <vt:lpstr>E' opportuno evidenziare che la modalità verbale acquisisce il massimo dell'efficacia quando viene espressa attraverso formule positive evitando le negazioni o gli imperativi negativi.  Esempio: fai così piuttosto che.. non fare così!</vt:lpstr>
      <vt:lpstr>Comunicazione Non verbale</vt:lpstr>
      <vt:lpstr>Proviamo a separare il canale:</vt:lpstr>
      <vt:lpstr>         PARAVERBALE   (modo in cui si esprime il verbale)</vt:lpstr>
      <vt:lpstr>In che percentuale incidono sulla comunicazione?</vt:lpstr>
      <vt:lpstr>La comunicazione dipende dal:</vt:lpstr>
      <vt:lpstr>Diapositiva 78</vt:lpstr>
      <vt:lpstr>Le funzioni della comunicazione</vt:lpstr>
      <vt:lpstr> Quali funzioni? </vt:lpstr>
      <vt:lpstr>Di controllo </vt:lpstr>
      <vt:lpstr>Informativa </vt:lpstr>
      <vt:lpstr>Espressiva</vt:lpstr>
      <vt:lpstr>Di contatto sociale</vt:lpstr>
      <vt:lpstr>Di stimolazione</vt:lpstr>
      <vt:lpstr>Di alleviamento dell’ansia</vt:lpstr>
      <vt:lpstr>Diapositiva 87</vt:lpstr>
      <vt:lpstr>Un pensiero di K. Gibran</vt:lpstr>
      <vt:lpstr>Schema di riferimento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Valued Acer Customer</cp:lastModifiedBy>
  <cp:revision>442</cp:revision>
  <cp:lastPrinted>2015-10-02T15:07:52Z</cp:lastPrinted>
  <dcterms:created xsi:type="dcterms:W3CDTF">2015-09-23T10:15:37Z</dcterms:created>
  <dcterms:modified xsi:type="dcterms:W3CDTF">2015-11-16T14:51:56Z</dcterms:modified>
</cp:coreProperties>
</file>