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70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29" r:id="rId11"/>
    <p:sldId id="330" r:id="rId12"/>
    <p:sldId id="331" r:id="rId13"/>
    <p:sldId id="332" r:id="rId14"/>
    <p:sldId id="257" r:id="rId15"/>
    <p:sldId id="260" r:id="rId16"/>
    <p:sldId id="261" r:id="rId17"/>
    <p:sldId id="262" r:id="rId18"/>
    <p:sldId id="263" r:id="rId19"/>
    <p:sldId id="264" r:id="rId20"/>
    <p:sldId id="259" r:id="rId21"/>
    <p:sldId id="302" r:id="rId22"/>
    <p:sldId id="258" r:id="rId23"/>
    <p:sldId id="271" r:id="rId24"/>
    <p:sldId id="280" r:id="rId25"/>
    <p:sldId id="279" r:id="rId26"/>
    <p:sldId id="281" r:id="rId27"/>
    <p:sldId id="282" r:id="rId28"/>
    <p:sldId id="284" r:id="rId29"/>
    <p:sldId id="285" r:id="rId30"/>
    <p:sldId id="286" r:id="rId31"/>
    <p:sldId id="287" r:id="rId32"/>
    <p:sldId id="275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00" r:id="rId42"/>
    <p:sldId id="296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2" r:id="rId51"/>
    <p:sldId id="313" r:id="rId52"/>
    <p:sldId id="314" r:id="rId53"/>
    <p:sldId id="297" r:id="rId54"/>
    <p:sldId id="298" r:id="rId55"/>
    <p:sldId id="299" r:id="rId56"/>
    <p:sldId id="272" r:id="rId57"/>
    <p:sldId id="273" r:id="rId58"/>
    <p:sldId id="265" r:id="rId59"/>
    <p:sldId id="266" r:id="rId60"/>
    <p:sldId id="267" r:id="rId61"/>
    <p:sldId id="301" r:id="rId62"/>
    <p:sldId id="277" r:id="rId63"/>
    <p:sldId id="278" r:id="rId64"/>
    <p:sldId id="276" r:id="rId65"/>
    <p:sldId id="274" r:id="rId66"/>
    <p:sldId id="283" r:id="rId67"/>
    <p:sldId id="316" r:id="rId68"/>
    <p:sldId id="317" r:id="rId69"/>
    <p:sldId id="318" r:id="rId70"/>
    <p:sldId id="319" r:id="rId71"/>
    <p:sldId id="320" r:id="rId72"/>
    <p:sldId id="268" r:id="rId73"/>
    <p:sldId id="269" r:id="rId74"/>
    <p:sldId id="315" r:id="rId7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6A1D1-0B27-466A-85F7-AAFE4BC066A1}" type="datetimeFigureOut">
              <a:rPr lang="it-IT" smtClean="0"/>
              <a:pPr/>
              <a:t>02/02/2016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BEF24-0C17-49D8-860D-F4A315ECA1F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07718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86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98B450-E5AF-4E61-AE9E-B153551B0114}" type="slidenum">
              <a:rPr lang="it-IT" smtClean="0"/>
              <a:pPr>
                <a:defRPr/>
              </a:pPr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51499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BCDD163-00ED-425C-86AD-51CE845F4443}" type="slidenum">
              <a:rPr lang="it-IT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961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2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9812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F8F66AA-ED09-439C-B2F7-7F1566D4E298}" type="slidenum">
              <a:rPr lang="it-IT" sz="1200">
                <a:latin typeface="+mn-lt"/>
                <a:cs typeface="+mn-cs"/>
              </a:rPr>
              <a:pPr algn="r">
                <a:defRPr/>
              </a:pPr>
              <a:t>11</a:t>
            </a:fld>
            <a:endParaRPr lang="it-IT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962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CD57BA6-F39E-4191-AEEA-58B8BCF0C173}" type="slidenum">
              <a:rPr lang="it-IT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064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1860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83EAC4F-3C27-4C6D-9009-0648E59DD75C}" type="slidenum">
              <a:rPr lang="it-IT" sz="1200">
                <a:latin typeface="+mn-lt"/>
                <a:cs typeface="+mn-cs"/>
              </a:rPr>
              <a:pPr algn="r">
                <a:defRPr/>
              </a:pPr>
              <a:t>12</a:t>
            </a:fld>
            <a:endParaRPr lang="it-IT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412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94C1EB-AF27-486C-AE06-3B83705085DB}" type="slidenum">
              <a:rPr lang="it-IT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166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884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F03CFBB-D8D7-45C0-9894-D293939FB3B8}" type="slidenum">
              <a:rPr lang="it-IT" sz="1200">
                <a:latin typeface="+mn-lt"/>
                <a:cs typeface="+mn-cs"/>
              </a:rPr>
              <a:pPr algn="r">
                <a:defRPr/>
              </a:pPr>
              <a:t>13</a:t>
            </a:fld>
            <a:endParaRPr lang="it-IT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077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CA78F4-F5C3-48BC-91E7-FD72639F098E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52472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51026B-E61A-462D-AE76-39B36BD44AFB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76222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63B6E0-2D61-4DE2-A29D-D20C1B373A86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04906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25C0FC-DE11-40AD-BFC9-FA0091D84789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65629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D4BEF5-6CED-419F-8D29-32E0A1FA69AE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174489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723F78-6E55-4430-935F-BAABA0D27015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49529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65621E-2D52-42C3-A812-84510A09C9B6}" type="slidenum">
              <a:rPr lang="it-IT" smtClean="0"/>
              <a:pPr>
                <a:defRPr/>
              </a:pPr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11539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994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14B079-28DF-4416-AB99-B267003DCBAE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18182152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AFF6FE-6906-4B66-938E-5FCB9F3B2E7A}" type="slidenum">
              <a:rPr lang="it-IT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371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0052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1D66F28-373C-4D02-A25A-EF898D48EC1D}" type="slidenum">
              <a:rPr lang="it-IT" sz="1200">
                <a:latin typeface="+mn-lt"/>
                <a:cs typeface="+mn-cs"/>
              </a:rPr>
              <a:pPr algn="r">
                <a:defRPr/>
              </a:pPr>
              <a:t>21</a:t>
            </a:fld>
            <a:endParaRPr lang="it-IT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941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A6EB1-5BCA-4307-AC2A-AB830BCD5A67}" type="slidenum">
              <a:rPr lang="it-IT" smtClean="0"/>
              <a:pPr>
                <a:defRPr/>
              </a:pPr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6535055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03C568-FEB4-4532-9EEB-205F3DA0A520}" type="slidenum">
              <a:rPr lang="it-IT" smtClean="0"/>
              <a:pPr>
                <a:defRPr/>
              </a:pPr>
              <a:t>43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022348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341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F26915-C64E-4424-ABD7-F23486373C63}" type="slidenum">
              <a:rPr lang="it-IT" smtClean="0"/>
              <a:pPr>
                <a:defRPr/>
              </a:pPr>
              <a:t>44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376068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443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A1593E-10A6-45E5-A19C-3A8153AE8F1D}" type="slidenum">
              <a:rPr lang="it-IT" smtClean="0"/>
              <a:pPr>
                <a:defRPr/>
              </a:pPr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00725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4C4B01-C2BF-4F4A-B9D1-5042F66FCB8B}" type="slidenum">
              <a:rPr lang="it-IT" smtClean="0"/>
              <a:pPr>
                <a:defRPr/>
              </a:pPr>
              <a:t>46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673188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4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392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939237-681B-47E2-8E9C-8B646590D960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7028853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50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09DFE0-C0CB-4F88-A6A1-321CE7C2D953}" type="slidenum">
              <a:rPr lang="it-IT" smtClean="0"/>
              <a:pPr>
                <a:defRPr/>
              </a:pPr>
              <a:t>48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266387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382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B84969-0FBA-4A54-BCBB-559FA2F7E085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16598555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057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DECBCA-4384-4864-8061-5490103D83DA}" type="slidenum">
              <a:rPr lang="it-IT" smtClean="0"/>
              <a:pPr>
                <a:defRPr/>
              </a:pPr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63802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4DF60E-2849-4371-A3BD-0C890CDED1B9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4199845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160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4CFAD4-B0A4-429E-8292-FCF49AF600D9}" type="slidenum">
              <a:rPr lang="it-IT" smtClean="0"/>
              <a:pPr>
                <a:defRPr/>
              </a:pPr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700305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262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E3197D-BF97-4163-8CA8-A590184FF4B0}" type="slidenum">
              <a:rPr lang="it-IT" smtClean="0"/>
              <a:pPr>
                <a:defRPr/>
              </a:pPr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719172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E8AFD-BB7F-44BF-8DB7-8EFA2303B338}" type="slidenum">
              <a:rPr lang="it-IT" smtClean="0"/>
              <a:pPr>
                <a:defRPr/>
              </a:pPr>
              <a:t>58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794330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E8AFD-BB7F-44BF-8DB7-8EFA2303B338}" type="slidenum">
              <a:rPr lang="it-IT" smtClean="0"/>
              <a:pPr>
                <a:defRPr/>
              </a:pPr>
              <a:t>59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315397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7A1393-13CB-4839-96FA-4B3AB9C10AF2}" type="slidenum">
              <a:rPr lang="it-IT"/>
              <a:pPr>
                <a:defRPr/>
              </a:pPr>
              <a:t>60</a:t>
            </a:fld>
            <a:endParaRPr lang="it-IT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991" y="4342939"/>
            <a:ext cx="5030018" cy="4114587"/>
          </a:xfrm>
          <a:noFill/>
          <a:ln/>
        </p:spPr>
        <p:txBody>
          <a:bodyPr/>
          <a:lstStyle/>
          <a:p>
            <a:r>
              <a:rPr lang="it-IT" smtClean="0"/>
              <a:t>Con tutte queste complicazioni è chiaro che se anche tutti noi ci sentiamo in grado di comunicare alla fine esiste una dapauperazione del messaggio inviato.</a:t>
            </a:r>
          </a:p>
          <a:p>
            <a:r>
              <a:rPr lang="it-IT" smtClean="0"/>
              <a:t>Il passaggio dal pensiero alla comunicazione è un primo cancello: la scelta delle parole, perifrasi, il modo di organizzare le frasi può essere infatti più o meno efficace.</a:t>
            </a:r>
          </a:p>
          <a:p>
            <a:r>
              <a:rPr lang="it-IT" smtClean="0"/>
              <a:t>Il destinatario appone tutta la sua capacità o incapacità di ascolto e qui si crea il secondo cancello.</a:t>
            </a:r>
          </a:p>
          <a:p>
            <a:r>
              <a:rPr lang="it-IT" smtClean="0"/>
              <a:t>Infine la soggettiva percezione, le emozioni e le aspettative gli fanno attribuire significato al messaggio.</a:t>
            </a:r>
          </a:p>
          <a:p>
            <a:r>
              <a:rPr lang="it-IT" smtClean="0"/>
              <a:t>Se ci mettiamo anche le interferenze ambientali (rumore, interruzioni eccetera) ecco che le informazioni arrivano in misura ridotta.</a:t>
            </a:r>
          </a:p>
        </p:txBody>
      </p:sp>
    </p:spTree>
    <p:extLst>
      <p:ext uri="{BB962C8B-B14F-4D97-AF65-F5344CB8AC3E}">
        <p14:creationId xmlns:p14="http://schemas.microsoft.com/office/powerpoint/2010/main" xmlns="" val="17531550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BA7E3B-A8C5-4629-889F-9518FBDD3DE6}" type="slidenum">
              <a:rPr lang="it-IT" smtClean="0"/>
              <a:pPr>
                <a:defRPr/>
              </a:pPr>
              <a:t>61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184141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232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656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FEC5F3-28ED-4F8B-B47C-A6698D7AEEFB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67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4690212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3347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758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86009-E347-40A5-A465-11D953E72739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68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10483243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437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861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C08128-596A-4C48-90E8-87AB6119368D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69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41255603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5395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6963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0EA74F-F724-444A-8BB4-4F7DF7151EBA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70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3650680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F425D5-7DCA-42C5-A7F5-C2AAE2C15C07}" type="slidenum">
              <a:rPr lang="it-IT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84199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641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706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8E0862-9D84-4C43-8D2A-1036993126DD}" type="slidenum">
              <a:rPr lang="it-IT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71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19582814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xmlns="" val="375401452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3002AB-CA25-4923-8BB5-FA0AFF7F6F1B}" type="slidenum">
              <a:rPr lang="it-IT" smtClean="0"/>
              <a:pPr>
                <a:defRPr/>
              </a:pPr>
              <a:t>73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29607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6BEC71-2A07-452C-AAC4-9856519E69F6}" type="slidenum">
              <a:rPr lang="it-IT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4499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500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620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B777C32-50AF-4B36-9D1F-790E39D6BA74}" type="slidenum">
              <a:rPr lang="it-IT" sz="1200">
                <a:latin typeface="+mn-lt"/>
                <a:cs typeface="+mn-cs"/>
              </a:rPr>
              <a:pPr algn="r">
                <a:defRPr/>
              </a:pPr>
              <a:t>6</a:t>
            </a:fld>
            <a:endParaRPr lang="it-IT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61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A2C981-B6F8-4489-A04B-B47C51DA424D}" type="slidenum">
              <a:rPr lang="it-IT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5523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4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4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05376AE-88A0-442B-9184-3BCDEBE5FB60}" type="slidenum">
              <a:rPr lang="it-IT" sz="1200">
                <a:latin typeface="+mn-lt"/>
                <a:cs typeface="+mn-cs"/>
              </a:rPr>
              <a:pPr algn="r">
                <a:defRPr/>
              </a:pPr>
              <a:t>7</a:t>
            </a:fld>
            <a:endParaRPr lang="it-IT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754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1BD5568-461B-4983-99AB-0DF5F58B3B64}" type="slidenum">
              <a:rPr lang="it-IT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654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8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668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AA544557-7498-44F6-AE30-9574FE150179}" type="slidenum">
              <a:rPr lang="it-IT" sz="1200">
                <a:latin typeface="+mn-lt"/>
                <a:cs typeface="+mn-cs"/>
              </a:rPr>
              <a:pPr algn="r">
                <a:defRPr/>
              </a:pPr>
              <a:t>8</a:t>
            </a:fld>
            <a:endParaRPr lang="it-IT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1365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008F10-DBFA-46A2-965C-0BBEF50EA10D}" type="slidenum">
              <a:rPr lang="it-IT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7571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2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1BFF01C-C7DD-4134-B6C7-CDDFFCC480AC}" type="slidenum">
              <a:rPr lang="it-IT" sz="1200">
                <a:latin typeface="+mn-lt"/>
                <a:cs typeface="+mn-cs"/>
              </a:rPr>
              <a:pPr algn="r">
                <a:defRPr/>
              </a:pPr>
              <a:t>9</a:t>
            </a:fld>
            <a:endParaRPr lang="it-IT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718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1B0B61-254E-46E9-A716-3C85DB156169}" type="slidenum">
              <a:rPr lang="it-IT" smtClean="0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8595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4" name="Segnaposto numero diapositiva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D51D21E-F02C-475E-8DC5-4CF3E8777C71}" type="slidenum">
              <a:rPr lang="it-IT" sz="1200">
                <a:latin typeface="+mn-lt"/>
                <a:cs typeface="+mn-cs"/>
              </a:rPr>
              <a:pPr algn="r">
                <a:defRPr/>
              </a:pPr>
              <a:t>10</a:t>
            </a:fld>
            <a:endParaRPr lang="it-IT" sz="12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5600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36AB-5BF6-4C1F-BA8D-61A7E4279DBC}" type="datetimeFigureOut">
              <a:rPr lang="it-IT" smtClean="0"/>
              <a:pPr/>
              <a:t>02/02/2016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A593-D4CF-4BEA-8577-50D6209975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36AB-5BF6-4C1F-BA8D-61A7E4279DBC}" type="datetimeFigureOut">
              <a:rPr lang="it-IT" smtClean="0"/>
              <a:pPr/>
              <a:t>02/02/2016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A593-D4CF-4BEA-8577-50D6209975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36AB-5BF6-4C1F-BA8D-61A7E4279DBC}" type="datetimeFigureOut">
              <a:rPr lang="it-IT" smtClean="0"/>
              <a:pPr/>
              <a:t>02/02/2016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A593-D4CF-4BEA-8577-50D6209975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36AB-5BF6-4C1F-BA8D-61A7E4279DBC}" type="datetimeFigureOut">
              <a:rPr lang="it-IT" smtClean="0"/>
              <a:pPr/>
              <a:t>02/02/2016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A593-D4CF-4BEA-8577-50D6209975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36AB-5BF6-4C1F-BA8D-61A7E4279DBC}" type="datetimeFigureOut">
              <a:rPr lang="it-IT" smtClean="0"/>
              <a:pPr/>
              <a:t>02/02/2016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A593-D4CF-4BEA-8577-50D6209975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36AB-5BF6-4C1F-BA8D-61A7E4279DBC}" type="datetimeFigureOut">
              <a:rPr lang="it-IT" smtClean="0"/>
              <a:pPr/>
              <a:t>02/02/2016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A593-D4CF-4BEA-8577-50D6209975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36AB-5BF6-4C1F-BA8D-61A7E4279DBC}" type="datetimeFigureOut">
              <a:rPr lang="it-IT" smtClean="0"/>
              <a:pPr/>
              <a:t>02/02/2016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A593-D4CF-4BEA-8577-50D6209975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36AB-5BF6-4C1F-BA8D-61A7E4279DBC}" type="datetimeFigureOut">
              <a:rPr lang="it-IT" smtClean="0"/>
              <a:pPr/>
              <a:t>02/02/2016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A593-D4CF-4BEA-8577-50D6209975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36AB-5BF6-4C1F-BA8D-61A7E4279DBC}" type="datetimeFigureOut">
              <a:rPr lang="it-IT" smtClean="0"/>
              <a:pPr/>
              <a:t>02/02/2016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A593-D4CF-4BEA-8577-50D6209975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36AB-5BF6-4C1F-BA8D-61A7E4279DBC}" type="datetimeFigureOut">
              <a:rPr lang="it-IT" smtClean="0"/>
              <a:pPr/>
              <a:t>02/02/2016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A593-D4CF-4BEA-8577-50D6209975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636AB-5BF6-4C1F-BA8D-61A7E4279DBC}" type="datetimeFigureOut">
              <a:rPr lang="it-IT" smtClean="0"/>
              <a:pPr/>
              <a:t>02/02/2016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DA593-D4CF-4BEA-8577-50D62099751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636AB-5BF6-4C1F-BA8D-61A7E4279DBC}" type="datetimeFigureOut">
              <a:rPr lang="it-IT" smtClean="0"/>
              <a:pPr/>
              <a:t>02/02/2016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DA593-D4CF-4BEA-8577-50D62099751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facebook.com/lostudiodellopsicologo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g4.wikia.nocookie.net/__cb20111125162208/entertainment1/images/e/e5/Dumbo_3.gif" TargetMode="External"/><Relationship Id="rId2" Type="http://schemas.openxmlformats.org/officeDocument/2006/relationships/hyperlink" Target="http://www.google.it/imgres?imgurl=http://lamiastellina.altervista.org/disney/img/dumbo/dumbo3.gif&amp;imgrefurl=http://lamiastellina.altervista.org/disney/dumbo.html&amp;h=278&amp;w=481&amp;tbnid=vHeQDtaQoXlakM:&amp;zoom=1&amp;docid=49U80EjZMD-m4M&amp;ei=fEhaU8_-OOXOyAP6u4DQCQ&amp;tbm=isch&amp;ved=0CFwQMygHMAc&amp;iact=rc&amp;uact=3&amp;dur=1443&amp;page=1&amp;start=0&amp;ndsp=2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hyperlink" Target="http://2.bp.blogspot.com/_3n3QGGAIffc/SsyNAMFHdUI/AAAAAAAAABc/yZXIrE2N30k/s1600-h/20050310_095841_alito_donna_1.gif" TargetMode="Externa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it/url?sa=i&amp;rct=j&amp;q=&amp;esrc=s&amp;frm=1&amp;source=images&amp;cd=&amp;cad=rja&amp;docid=2AwqHcuff7VHOM&amp;tbnid=VwqVfSzievCVZM:&amp;ved=0CAUQjRw&amp;url=http://www.riderefabene.it/risate-giornaliere/il-lavoro&amp;ei=bEl_UoveBIa50QWLnIG4DA&amp;psig=AFQjCNEfbe0-Ofn0bzR8dHmAZ9-4shISKg&amp;ust=1384159643862946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it/url?sa=i&amp;rct=j&amp;q=&amp;esrc=s&amp;source=images&amp;cd=&amp;cad=rja&amp;uact=8&amp;docid=RPfH52oLh7RvrM&amp;tbnid=NtGk3cALk0jATM:&amp;ved=0CAUQjRw&amp;url=http://www.psicologo-brescia.it/2011/lefficacia-della-comunicazione-nei-rapporti-interpersonali-e-nella-relazione-terapeutica/&amp;ei=IjpaU4XXDsfJtAaPtYCwBA&amp;bvm=bv.65397613,d.bGQ&amp;psig=AFQjCNGmy3Ehw_DwDaXko5kPW7WIn21vqw&amp;ust=1398508434934542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source=images&amp;cd=&amp;cad=rja&amp;uact=8&amp;ved=0CAcQjRw&amp;url=http://www.linguaggiodelcorpo.it/2011/10/20/prossemica/&amp;ei=tHsEVf7YE8O-PPaJgPgI&amp;bvm=bv.88198703,d.bGQ&amp;psig=AFQjCNFZQydav6q2K3OqfZYZMs0p08cWzQ&amp;ust=1426443504112378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it/url?sa=i&amp;rct=j&amp;q=&amp;esrc=s&amp;source=images&amp;cd=&amp;cad=rja&amp;uact=8&amp;docid=Bps8EKcFSJHUHM&amp;tbnid=X17UBsiZ9r-0fM:&amp;ved=0CAUQjRw&amp;url=http://www.psicoterapia-bologna.org/corsi-attivita-gruppo/corso-autostima-assertivita&amp;ei=CI1bU9_gNoiGtAbW9oD4BA&amp;bvm=bv.65397613,d.bGQ&amp;psig=AFQjCNF476FM84qJRQvfs4UdJOHZdTwkVQ&amp;ust=139859502509116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www.google.it/url?sa=i&amp;rct=j&amp;q=&amp;esrc=s&amp;source=images&amp;cd=&amp;cad=rja&amp;uact=8&amp;docid=HuhUuxyry0OcuM&amp;tbnid=NBSeook7NAwWgM:&amp;ved=0CAUQjRw&amp;url=http://www.piuchepuoi.it/comunicazione/comunicazione-assertiva-ecco-di-cosa-si-tratta/&amp;ei=5o9bU_yrM4basgbAzIHABA&amp;bvm=bv.65397613,d.bGQ&amp;psig=AFQjCNF476FM84qJRQvfs4UdJOHZdTwkVQ&amp;ust=1398595025091160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2.bp.blogspot.com/-N4zotwqRBlU/TjsARo2K08I/AAAAAAAAA1Y/zJL4CTboXp0/s1600/c651c57442513a242661fa325acb4d65.jpe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it/url?sa=i&amp;rct=j&amp;q=&amp;esrc=s&amp;source=images&amp;cd=&amp;cad=rja&amp;uact=8&amp;docid=O8_iiiGAMW_IqM&amp;tbnid=CiDWZTfJW4mxBM:&amp;ved=0CAUQjRw&amp;url=http://studiopsicologiamorciano.wordpress.com/&amp;ei=qo5bU-uMI4_HtAaD64HwBA&amp;bvm=bv.65397613,d.bGQ&amp;psig=AFQjCNF476FM84qJRQvfs4UdJOHZdTwkVQ&amp;ust=13985950250911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www.google.it/url?sa=i&amp;rct=j&amp;q=&amp;esrc=s&amp;source=images&amp;cd=&amp;cad=rja&amp;uact=8&amp;docid=BvUnrKqEf_r1JM&amp;tbnid=0fTMzYWM_Wtk3M:&amp;ved=0CAUQjRw&amp;url=http://studenti.unimi.it/studentestrategico/esame/non_verbale.htm&amp;ei=xTpaU4P_L8attAauvoGoBA&amp;psig=AFQjCNFuoEdhBZelByFJghAZkFC4nxy1zQ&amp;ust=1398508600118899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iwolm.com/wp-content/uploads/2012/10/sguardo3.jpg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://www.google.it/url?sa=i&amp;rct=j&amp;q=&amp;esrc=s&amp;source=images&amp;cd=&amp;cad=rja&amp;uact=8&amp;docid=myWF2G6V-O2JhM&amp;tbnid=KdDSG7SLmb7X_M:&amp;ved=0CAUQjRw&amp;url=http://www.vecio.it/forum/viewtopic.php?f=6&amp;t=3885&amp;ei=Qb5cU_7mCoadtAaJl4CwBA&amp;bvm=bv.65397613,d.bGQ&amp;psig=AFQjCNGvor30xM3hlsBjeEgNLTyJp9zc3A&amp;ust=139867328295114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google.it/url?sa=i&amp;rct=j&amp;q=&amp;esrc=s&amp;source=images&amp;cd=&amp;cad=rja&amp;uact=8&amp;docid=3bzzJy3ZXxpdWM&amp;tbnid=E2yA7uHSx5G0wM:&amp;ved=0CAUQjRw&amp;url=http://www.gandalf.it/offline/umore.htm&amp;ei=UZBbU5bzNYTctAaojYCoBA&amp;bvm=bv.65397613,d.bGQ&amp;psig=AFQjCNEbOvW_Jqs-Bj_EnuK1V_1yZspUdQ&amp;ust=139859603812343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48.jpeg"/><Relationship Id="rId4" Type="http://schemas.openxmlformats.org/officeDocument/2006/relationships/hyperlink" Target="http://www.google.it/url?sa=i&amp;rct=j&amp;q=&amp;esrc=s&amp;source=images&amp;cd=&amp;cad=rja&amp;uact=8&amp;docid=M9_W43LW-55tdM&amp;tbnid=R68dIwjMV_EEsM:&amp;ved=0CAUQjRw&amp;url=http://www.punksandskins.com/viewtopic.php?f=4&amp;t=15714&amp;hilit=Vegan&amp;ei=nJFbU4-zD8eNtQazqoCABQ&amp;bvm=bv.65397613,d.bGQ&amp;psig=AFQjCNEbOvW_Jqs-Bj_EnuK1V_1yZspUdQ&amp;ust=1398596038123436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frm=1&amp;source=images&amp;cd=&amp;cad=rja&amp;docid=qPVrzlbE5n9ygM&amp;tbnid=vzPZBqBF1SESUM:&amp;ved=0CAUQjRw&amp;url=http://www.academytimes.eu/la-bioeconomia-un-nuovo-paradigma-tra-empatia-ed-entropia/&amp;ei=7MZsUvWlDuaw0AXl34HgCQ&amp;psig=AFQjCNEfGmozHw1nB-3foSvDrkQ111EkGg&amp;ust=1382946920342084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search?iact=hc&amp;vpx=165&amp;vpy=381&amp;dur=1220&amp;hovh=183&amp;hovw=276&amp;tx=141&amp;ty=75&amp;sig=108995111040740744935&amp;ei=bT90UL6-Leeo4gTlgoDQAQ&amp;page=1&amp;tbnh=113&amp;tbnw=170&amp;start=0&amp;ndsp=24&amp;ved=1t:429,r:16,s:0,i:145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hyperlink" Target="http://www.google.it/imgres?q=la+fiducia&amp;hl=it&amp;biw=1680&amp;bih=677&amp;tbm=isch&amp;tbnid=xt2RiB65FuteBM:&amp;imgrefurl=http://www.professioneconsumatore.org/ci-risiamo-con-la-fiducia-dei-consumatori.htm&amp;docid=10IHIbl9CDBgLM&amp;imgurl=http://i203.photobucket.com/albums/aa46/mauart1/FiduciaStrategie.jpg&amp;w=374&amp;h=248&amp;ei=bT90UL6-Leeo4gTlgoDQAQ&amp;zoom=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4213" y="115888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mtClean="0"/>
              <a:t>Lo stile comunicativo e relazionale</a:t>
            </a:r>
            <a:br>
              <a:rPr lang="it-IT" smtClean="0"/>
            </a:br>
            <a:r>
              <a:rPr lang="it-IT" smtClean="0"/>
              <a:t/>
            </a:r>
            <a:br>
              <a:rPr lang="it-IT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31913" y="765175"/>
            <a:ext cx="6400800" cy="2735263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endParaRPr lang="it-IT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it-IT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</a:rPr>
              <a:t>Come accrescere la tua professionalità</a:t>
            </a:r>
          </a:p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</a:rPr>
              <a:t>Di</a:t>
            </a:r>
          </a:p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</a:rPr>
              <a:t> TECNICO-EDUCATORE</a:t>
            </a:r>
          </a:p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</a:rPr>
              <a:t>di </a:t>
            </a:r>
          </a:p>
          <a:p>
            <a:pPr>
              <a:defRPr/>
            </a:pPr>
            <a:r>
              <a:rPr lang="it-IT" dirty="0" smtClean="0">
                <a:solidFill>
                  <a:srgbClr val="FF0000"/>
                </a:solidFill>
              </a:rPr>
              <a:t>Roberto </a:t>
            </a:r>
            <a:r>
              <a:rPr lang="it-IT" dirty="0" err="1" smtClean="0">
                <a:solidFill>
                  <a:srgbClr val="FF0000"/>
                </a:solidFill>
              </a:rPr>
              <a:t>Tasciotti</a:t>
            </a:r>
            <a:endParaRPr lang="it-IT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076" name="Picture 2" descr="http://www.fondazionealmagia.it/wp-content/uploads/2012/07/business_peo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824288"/>
            <a:ext cx="4284662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4000" i="1" smtClean="0">
                <a:solidFill>
                  <a:srgbClr val="FAC090"/>
                </a:solidFill>
              </a:rPr>
              <a:t>gli aspetti che caratterizzano la competenza</a:t>
            </a:r>
            <a:endParaRPr lang="it-IT" sz="4000" smtClean="0">
              <a:solidFill>
                <a:srgbClr val="FAC09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9144000" cy="5715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it-IT" sz="4000" i="1" smtClean="0">
                <a:solidFill>
                  <a:srgbClr val="002060"/>
                </a:solidFill>
              </a:rPr>
              <a:t>Modelli che guidano l’interpretazione della situazione-problema che consente di scegliere una strategia d’azione più efficace Capacità di diagnosi</a:t>
            </a:r>
          </a:p>
          <a:p>
            <a:pPr eaLnBrk="1" hangingPunct="1">
              <a:buFontTx/>
              <a:buNone/>
              <a:defRPr/>
            </a:pPr>
            <a:endParaRPr lang="it-IT" smtClean="0">
              <a:solidFill>
                <a:srgbClr val="98480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sz="4000" i="1" dirty="0" smtClean="0">
                <a:solidFill>
                  <a:srgbClr val="FF0000"/>
                </a:solidFill>
              </a:rPr>
              <a:t>Gli aspetti che caratterizzano la competenza</a:t>
            </a:r>
            <a:endParaRPr lang="it-IT" sz="4000" dirty="0" smtClean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9144000" cy="5715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it-IT" i="1" smtClean="0"/>
              <a:t>   </a:t>
            </a:r>
            <a:r>
              <a:rPr lang="it-IT" i="1" smtClean="0">
                <a:solidFill>
                  <a:srgbClr val="002060"/>
                </a:solidFill>
              </a:rPr>
              <a:t>L</a:t>
            </a:r>
            <a:r>
              <a:rPr lang="it-IT" sz="4000" i="1" smtClean="0">
                <a:solidFill>
                  <a:srgbClr val="002060"/>
                </a:solidFill>
              </a:rPr>
              <a:t>a capacità di capire in itinere se le strategie adottate sono effettivamente le migliori o se occorre cambiarle  (strutture di autoregolazione)</a:t>
            </a:r>
            <a:endParaRPr lang="it-IT" sz="40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b="1" i="1" smtClean="0">
                <a:solidFill>
                  <a:srgbClr val="FFFF00"/>
                </a:solidFill>
              </a:rPr>
              <a:t>Un soggetto competente </a:t>
            </a:r>
            <a:endParaRPr lang="it-IT" smtClean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9144000" cy="5715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i="1" smtClean="0">
                <a:solidFill>
                  <a:srgbClr val="FDEADA"/>
                </a:solidFill>
              </a:rPr>
              <a:t>L’allievo manifesta la competenza quando esce da compiti di pura routine,quando inciampa in un problema</a:t>
            </a:r>
            <a:endParaRPr lang="it-IT" smtClean="0">
              <a:solidFill>
                <a:srgbClr val="FDEADA"/>
              </a:solidFill>
            </a:endParaRPr>
          </a:p>
          <a:p>
            <a:pPr eaLnBrk="1" hangingPunct="1">
              <a:defRPr/>
            </a:pPr>
            <a:endParaRPr lang="it-IT" smtClean="0">
              <a:solidFill>
                <a:srgbClr val="FDEAD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b="1" i="1" smtClean="0">
                <a:solidFill>
                  <a:srgbClr val="FFFF00"/>
                </a:solidFill>
              </a:rPr>
              <a:t>Un soggetto competente </a:t>
            </a:r>
            <a:endParaRPr lang="it-IT" smtClean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9144000" cy="5715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i="1" smtClean="0">
                <a:solidFill>
                  <a:srgbClr val="FDEADA"/>
                </a:solidFill>
              </a:rPr>
              <a:t>La nozione di competenza implica per sua natura un adattamento alla situazione contingente</a:t>
            </a:r>
            <a:endParaRPr lang="it-IT" smtClean="0">
              <a:solidFill>
                <a:srgbClr val="FDEADA"/>
              </a:solidFill>
            </a:endParaRPr>
          </a:p>
          <a:p>
            <a:pPr eaLnBrk="1" hangingPunct="1">
              <a:defRPr/>
            </a:pPr>
            <a:endParaRPr lang="it-IT" smtClean="0">
              <a:solidFill>
                <a:srgbClr val="FDEAD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935163"/>
            <a:ext cx="9144000" cy="4389437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chemeClr val="bg1">
                    <a:lumMod val="50000"/>
                  </a:schemeClr>
                </a:solidFill>
              </a:rPr>
              <a:t>Empatia</a:t>
            </a:r>
            <a:r>
              <a:rPr lang="it-IT" sz="4000" b="1" dirty="0" smtClean="0"/>
              <a:t>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chemeClr val="accent6">
                    <a:lumMod val="50000"/>
                  </a:schemeClr>
                </a:solidFill>
              </a:rPr>
              <a:t>Gestione delle emozioni,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rgbClr val="FF0000"/>
                </a:solidFill>
              </a:rPr>
              <a:t>Gestione delle relazioni interpersonali</a:t>
            </a:r>
            <a:r>
              <a:rPr lang="it-IT" sz="4000" b="1" dirty="0" smtClean="0"/>
              <a:t>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chemeClr val="accent1">
                    <a:lumMod val="75000"/>
                  </a:schemeClr>
                </a:solidFill>
              </a:rPr>
              <a:t>Autoconsapevolezza,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it-IT" sz="4000" b="1" dirty="0" smtClean="0">
                <a:solidFill>
                  <a:srgbClr val="008000"/>
                </a:solidFill>
              </a:rPr>
              <a:t>Gestione dello stress.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55,56</a:t>
            </a:r>
          </a:p>
        </p:txBody>
      </p:sp>
      <p:sp>
        <p:nvSpPr>
          <p:cNvPr id="49155" name="Tito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it-IT" b="1" smtClean="0"/>
              <a:t>Ambito etico</a:t>
            </a:r>
            <a:endParaRPr lang="it-IT" smtClean="0"/>
          </a:p>
        </p:txBody>
      </p:sp>
      <p:sp>
        <p:nvSpPr>
          <p:cNvPr id="33795" name="Segnaposto contenuto 2"/>
          <p:cNvSpPr>
            <a:spLocks noGrp="1"/>
          </p:cNvSpPr>
          <p:nvPr>
            <p:ph idx="4294967295"/>
          </p:nvPr>
        </p:nvSpPr>
        <p:spPr>
          <a:xfrm>
            <a:off x="142875" y="1935163"/>
            <a:ext cx="9001125" cy="463708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t-IT" b="1" dirty="0"/>
              <a:t> </a:t>
            </a:r>
            <a:r>
              <a:rPr lang="it-IT" sz="6000" b="1" dirty="0">
                <a:solidFill>
                  <a:schemeClr val="accent1">
                    <a:lumMod val="75000"/>
                  </a:schemeClr>
                </a:solidFill>
              </a:rPr>
              <a:t>Un grande capitolo!</a:t>
            </a: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Contributo all’educazione alla cittadinanza </a:t>
            </a: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ed </a:t>
            </a: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all’ acquisizione di comportamenti non violenti sui seguenti temi: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4" name="Segnaposto data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2627F6F-8AF3-445E-8F85-DC8C481738EB}" type="datetime1">
              <a:rPr lang="it-IT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02/02/2016</a:t>
            </a:fld>
            <a:endParaRPr lang="it-IT" sz="120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5FCEF4B-E121-471C-A4D2-DD6F46C0DBAE}" type="slidenum">
              <a:rPr lang="it-IT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it-IT" sz="120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o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it-IT" b="1" smtClean="0"/>
              <a:t>Ambito etico</a:t>
            </a:r>
            <a:endParaRPr lang="it-IT" smtClean="0"/>
          </a:p>
        </p:txBody>
      </p:sp>
      <p:sp>
        <p:nvSpPr>
          <p:cNvPr id="34819" name="Segnaposto contenuto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Valori  </a:t>
            </a:r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ed ideali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Principi su cui fondarne le regole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Sulle responsabilità e sulle conseguenze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4000" dirty="0" err="1">
                <a:solidFill>
                  <a:schemeClr val="accent1">
                    <a:lumMod val="75000"/>
                  </a:schemeClr>
                </a:solidFill>
              </a:rPr>
              <a:t>Solidarieta’</a:t>
            </a:r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 e processi democratici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4" name="Segnaposto data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8052682-758A-4296-B078-F799AFB05292}" type="datetime1">
              <a:rPr lang="it-IT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02/02/2016</a:t>
            </a:fld>
            <a:endParaRPr lang="it-IT" sz="120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1683C0E-9B34-483E-BC87-083895B0CAFA}" type="slidenum">
              <a:rPr lang="it-IT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it-IT" sz="120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o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it-IT" b="1" smtClean="0"/>
              <a:t>Ambito etico</a:t>
            </a:r>
            <a:endParaRPr lang="it-IT" smtClean="0"/>
          </a:p>
        </p:txBody>
      </p:sp>
      <p:sp>
        <p:nvSpPr>
          <p:cNvPr id="35843" name="Segnaposto contenuto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Rispetto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Fair </a:t>
            </a: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play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</a:rPr>
              <a:t>Integrazione</a:t>
            </a:r>
            <a:endParaRPr lang="it-IT" sz="40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4000" dirty="0">
                <a:solidFill>
                  <a:schemeClr val="accent1">
                    <a:lumMod val="75000"/>
                  </a:schemeClr>
                </a:solidFill>
              </a:rPr>
              <a:t>Salute alimentazione doping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sz="4000" dirty="0"/>
          </a:p>
        </p:txBody>
      </p:sp>
      <p:sp>
        <p:nvSpPr>
          <p:cNvPr id="4" name="Segnaposto data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16BB52F-123A-48AD-A8B1-54BDD86BBC66}" type="datetime1">
              <a:rPr lang="it-IT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02/02/2016</a:t>
            </a:fld>
            <a:endParaRPr lang="it-IT" sz="120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8EBA65-AF74-40BD-B44A-365300080C76}" type="slidenum">
              <a:rPr lang="it-IT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it-IT" sz="120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o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it-IT" b="1" smtClean="0"/>
              <a:t>Principi ispiratori</a:t>
            </a:r>
            <a:endParaRPr lang="it-IT" smtClean="0"/>
          </a:p>
        </p:txBody>
      </p:sp>
      <p:sp>
        <p:nvSpPr>
          <p:cNvPr id="36867" name="Segnaposto contenuto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it-IT" sz="4000" b="1" dirty="0"/>
          </a:p>
          <a:p>
            <a:pPr eaLnBrk="1" fontAlgn="auto" hangingPunct="1">
              <a:spcAft>
                <a:spcPts val="0"/>
              </a:spcAft>
              <a:defRPr/>
            </a:pPr>
            <a:endParaRPr lang="it-IT" sz="4000" b="1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4000" b="1" dirty="0">
                <a:solidFill>
                  <a:schemeClr val="accent1">
                    <a:lumMod val="75000"/>
                  </a:schemeClr>
                </a:solidFill>
              </a:rPr>
              <a:t>Le buone pratiche richieste dalla convivenza civile</a:t>
            </a:r>
            <a:endParaRPr lang="it-IT" sz="40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4" name="Segnaposto data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4274D93D-7FFB-45F4-8411-5E309A8DCE80}" type="datetime1">
              <a:rPr lang="it-IT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02/02/2016</a:t>
            </a:fld>
            <a:endParaRPr lang="it-IT" sz="120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1EC0292-BF4E-44C7-9461-752C55A0AEA0}" type="slidenum">
              <a:rPr lang="it-IT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it-IT" sz="120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olo 1"/>
          <p:cNvSpPr>
            <a:spLocks noGrp="1"/>
          </p:cNvSpPr>
          <p:nvPr>
            <p:ph type="title" idx="4294967295"/>
          </p:nvPr>
        </p:nvSpPr>
        <p:spPr>
          <a:xfrm>
            <a:off x="214313" y="214313"/>
            <a:ext cx="8229600" cy="2500312"/>
          </a:xfrm>
        </p:spPr>
        <p:txBody>
          <a:bodyPr/>
          <a:lstStyle/>
          <a:p>
            <a:pPr eaLnBrk="1" hangingPunct="1"/>
            <a:r>
              <a:rPr lang="it-IT" b="1" smtClean="0"/>
              <a:t>Obiettivi specifici </a:t>
            </a:r>
            <a:br>
              <a:rPr lang="it-IT" b="1" smtClean="0"/>
            </a:br>
            <a:r>
              <a:rPr lang="it-IT" b="1" smtClean="0"/>
              <a:t>di </a:t>
            </a:r>
            <a:br>
              <a:rPr lang="it-IT" b="1" smtClean="0"/>
            </a:br>
            <a:r>
              <a:rPr lang="it-IT" b="1" smtClean="0"/>
              <a:t>apprendimento</a:t>
            </a:r>
            <a:endParaRPr lang="it-IT" smtClean="0"/>
          </a:p>
        </p:txBody>
      </p:sp>
      <p:sp>
        <p:nvSpPr>
          <p:cNvPr id="53251" name="Segnaposto contenuto 2"/>
          <p:cNvSpPr>
            <a:spLocks noGrp="1"/>
          </p:cNvSpPr>
          <p:nvPr>
            <p:ph idx="4294967295"/>
          </p:nvPr>
        </p:nvSpPr>
        <p:spPr>
          <a:xfrm>
            <a:off x="0" y="2428875"/>
            <a:ext cx="9144000" cy="4429125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it-IT" sz="4000" smtClean="0">
                <a:solidFill>
                  <a:srgbClr val="002060"/>
                </a:solidFill>
              </a:rPr>
              <a:t>Approfondire la conoscenza e l’accettazione di sé, rafforzando l’autostima, anche apprendendo dai propri errori</a:t>
            </a:r>
          </a:p>
          <a:p>
            <a:pPr eaLnBrk="1" hangingPunct="1">
              <a:buFont typeface="Wingdings 2" pitchFamily="18" charset="2"/>
              <a:buNone/>
            </a:pPr>
            <a:endParaRPr lang="it-IT" smtClean="0"/>
          </a:p>
        </p:txBody>
      </p:sp>
      <p:sp>
        <p:nvSpPr>
          <p:cNvPr id="4" name="Segnaposto data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E300021-BE42-49EF-BA45-0362EAD66C78}" type="datetime1">
              <a:rPr lang="it-IT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02/02/2016</a:t>
            </a:fld>
            <a:endParaRPr lang="it-IT" sz="120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4E6F3EB-35D2-4533-AAEC-6FF99C7BB32D}" type="slidenum">
              <a:rPr lang="it-IT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it-IT" sz="120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La situazione oggi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/>
              <a:t> Il mercato della </a:t>
            </a:r>
            <a:r>
              <a:rPr lang="it-IT" dirty="0" smtClean="0"/>
              <a:t> </a:t>
            </a:r>
            <a:r>
              <a:rPr lang="it-IT" dirty="0"/>
              <a:t>distribuzione </a:t>
            </a:r>
            <a:r>
              <a:rPr lang="it-IT" dirty="0" smtClean="0"/>
              <a:t> di offerta sportiva è </a:t>
            </a:r>
            <a:r>
              <a:rPr lang="it-IT" dirty="0"/>
              <a:t>sempre più difficile: da un lato aumenta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/>
              <a:t>la competizione </a:t>
            </a:r>
            <a:endParaRPr lang="it-IT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dall'altro  </a:t>
            </a:r>
            <a:r>
              <a:rPr lang="it-IT" dirty="0"/>
              <a:t>la </a:t>
            </a:r>
            <a:r>
              <a:rPr lang="it-IT" dirty="0" smtClean="0"/>
              <a:t>domanda è stabile. </a:t>
            </a:r>
            <a:endParaRPr lang="it-IT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/>
              <a:t>In questo contesto </a:t>
            </a:r>
            <a:r>
              <a:rPr lang="it-IT" dirty="0">
                <a:solidFill>
                  <a:srgbClr val="FF0000"/>
                </a:solidFill>
              </a:rPr>
              <a:t>la professionalità </a:t>
            </a:r>
            <a:r>
              <a:rPr lang="it-IT" dirty="0" smtClean="0">
                <a:solidFill>
                  <a:srgbClr val="FF0000"/>
                </a:solidFill>
              </a:rPr>
              <a:t>dei tecnici sportivi</a:t>
            </a:r>
            <a:r>
              <a:rPr lang="it-IT" dirty="0" smtClean="0"/>
              <a:t> </a:t>
            </a:r>
            <a:endParaRPr lang="it-IT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/>
              <a:t>è un elemento chiave per il raggiungimento </a:t>
            </a:r>
            <a:endParaRPr lang="it-IT" dirty="0" smtClean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/>
              <a:t>degli obiettivi. </a:t>
            </a:r>
            <a:endParaRPr lang="it-IT" dirty="0"/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/>
              <a:t>                                          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olo 1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2438400"/>
          </a:xfrm>
        </p:spPr>
        <p:txBody>
          <a:bodyPr/>
          <a:lstStyle/>
          <a:p>
            <a:pPr eaLnBrk="1" hangingPunct="1"/>
            <a:r>
              <a:rPr lang="it-IT" b="1" smtClean="0"/>
              <a:t>Obiettivi specifici </a:t>
            </a:r>
            <a:br>
              <a:rPr lang="it-IT" b="1" smtClean="0"/>
            </a:br>
            <a:r>
              <a:rPr lang="it-IT" b="1" smtClean="0"/>
              <a:t>di </a:t>
            </a:r>
            <a:br>
              <a:rPr lang="it-IT" b="1" smtClean="0"/>
            </a:br>
            <a:r>
              <a:rPr lang="it-IT" b="1" smtClean="0"/>
              <a:t>apprendimento</a:t>
            </a:r>
            <a:endParaRPr lang="it-IT" smtClean="0"/>
          </a:p>
        </p:txBody>
      </p:sp>
      <p:sp>
        <p:nvSpPr>
          <p:cNvPr id="54275" name="Segnaposto contenuto 2"/>
          <p:cNvSpPr>
            <a:spLocks noGrp="1"/>
          </p:cNvSpPr>
          <p:nvPr>
            <p:ph idx="4294967295"/>
          </p:nvPr>
        </p:nvSpPr>
        <p:spPr>
          <a:xfrm>
            <a:off x="0" y="2714625"/>
            <a:ext cx="9144000" cy="4143375"/>
          </a:xfrm>
        </p:spPr>
        <p:txBody>
          <a:bodyPr/>
          <a:lstStyle/>
          <a:p>
            <a:pPr eaLnBrk="1" hangingPunct="1"/>
            <a:endParaRPr lang="it-IT" sz="4000" smtClean="0"/>
          </a:p>
          <a:p>
            <a:pPr eaLnBrk="1" hangingPunct="1"/>
            <a:r>
              <a:rPr lang="it-IT" sz="4000" smtClean="0">
                <a:solidFill>
                  <a:srgbClr val="002060"/>
                </a:solidFill>
              </a:rPr>
              <a:t>Accettare, rispettare, aiutare gli altri e i “diversi da sé”, comprendendo le ragioni dei loro comportamenti.</a:t>
            </a:r>
          </a:p>
          <a:p>
            <a:pPr eaLnBrk="1" hangingPunct="1">
              <a:buFont typeface="Wingdings 2" pitchFamily="18" charset="2"/>
              <a:buNone/>
            </a:pPr>
            <a:endParaRPr lang="it-IT" sz="4000" smtClean="0"/>
          </a:p>
        </p:txBody>
      </p:sp>
      <p:sp>
        <p:nvSpPr>
          <p:cNvPr id="4" name="Segnaposto data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AA0EE2B-5C65-4FAC-B5E1-14FF0AECB237}" type="datetime1">
              <a:rPr lang="it-IT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02/02/2016</a:t>
            </a:fld>
            <a:endParaRPr lang="it-IT" sz="120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A3A2F40-93A1-47F8-9794-EF2D735CB22B}" type="slidenum">
              <a:rPr lang="it-IT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it-IT" sz="120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olo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4000" b="1" dirty="0" smtClean="0"/>
              <a:t>Ambito delle diversità’ e dei rischi di insuccesso </a:t>
            </a:r>
            <a:endParaRPr lang="it-IT" sz="4000" dirty="0" smtClean="0"/>
          </a:p>
        </p:txBody>
      </p:sp>
      <p:sp>
        <p:nvSpPr>
          <p:cNvPr id="104451" name="Segnaposto contenuto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9144000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it-IT" dirty="0" smtClean="0"/>
          </a:p>
          <a:p>
            <a:pPr eaLnBrk="1" hangingPunct="1"/>
            <a:r>
              <a:rPr lang="it-IT" sz="4000" dirty="0" smtClean="0">
                <a:solidFill>
                  <a:srgbClr val="376092"/>
                </a:solidFill>
              </a:rPr>
              <a:t>Disturbi specifici di apprendimento  </a:t>
            </a:r>
          </a:p>
          <a:p>
            <a:pPr eaLnBrk="1" hangingPunct="1"/>
            <a:endParaRPr lang="it-IT" sz="4000" dirty="0" smtClean="0">
              <a:solidFill>
                <a:srgbClr val="376092"/>
              </a:solidFill>
            </a:endParaRPr>
          </a:p>
          <a:p>
            <a:pPr eaLnBrk="1" hangingPunct="1"/>
            <a:r>
              <a:rPr lang="it-IT" sz="4000" dirty="0" smtClean="0">
                <a:solidFill>
                  <a:srgbClr val="376092"/>
                </a:solidFill>
              </a:rPr>
              <a:t>Iperattività e disturbi dell’attenzione</a:t>
            </a:r>
          </a:p>
          <a:p>
            <a:pPr eaLnBrk="1" hangingPunct="1"/>
            <a:endParaRPr lang="it-IT" sz="4000" dirty="0" smtClean="0">
              <a:solidFill>
                <a:srgbClr val="376092"/>
              </a:solidFill>
            </a:endParaRPr>
          </a:p>
          <a:p>
            <a:pPr eaLnBrk="1" hangingPunct="1"/>
            <a:r>
              <a:rPr lang="it-IT" sz="4000" dirty="0" smtClean="0">
                <a:solidFill>
                  <a:srgbClr val="376092"/>
                </a:solidFill>
              </a:rPr>
              <a:t>BES</a:t>
            </a:r>
          </a:p>
          <a:p>
            <a:pPr eaLnBrk="1" hangingPunct="1"/>
            <a:endParaRPr lang="it-IT" dirty="0" smtClean="0"/>
          </a:p>
        </p:txBody>
      </p:sp>
      <p:sp>
        <p:nvSpPr>
          <p:cNvPr id="4" name="Segnaposto data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25656D3-4B09-4268-A9B5-73E7726BEB7C}" type="datetime1">
              <a:rPr lang="it-IT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02/02/2016</a:t>
            </a:fld>
            <a:endParaRPr lang="it-IT" sz="120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305B52C-2F94-44A6-A2E5-B0FC7C9CFF38}" type="slidenum">
              <a:rPr lang="it-IT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it-IT" sz="120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it-IT" sz="700">
                <a:hlinkClick r:id="rId2"/>
              </a:rPr>
              <a:t>  </a:t>
            </a:r>
            <a:r>
              <a:rPr lang="it-IT" sz="10500"/>
              <a:t> </a:t>
            </a:r>
            <a:r>
              <a:rPr lang="it-IT" sz="700"/>
              <a:t>                                                                                                           </a:t>
            </a:r>
            <a:endParaRPr lang="it-IT" sz="900">
              <a:solidFill>
                <a:srgbClr val="FFFFFF"/>
              </a:solidFill>
            </a:endParaRPr>
          </a:p>
          <a:p>
            <a:pPr eaLnBrk="0" hangingPunct="0"/>
            <a:r>
              <a:rPr lang="it-IT" sz="700">
                <a:solidFill>
                  <a:srgbClr val="000000"/>
                </a:solidFill>
              </a:rPr>
              <a:t>Il fatto che il “potere della comunicazione” </a:t>
            </a:r>
            <a:endParaRPr lang="it-IT" sz="700"/>
          </a:p>
        </p:txBody>
      </p:sp>
      <p:pic>
        <p:nvPicPr>
          <p:cNvPr id="4101" name="Picture 2" descr="Psicologo a Monterotond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F:\Pendrive\Fijlkam Comunicazione\Corsi monotematici\Test e materiale corso\logo corso comunicazion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72125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6" descr="F:\Pendrive\Fijlkam Comunicazione\Corsi monotematici\Test e materiale corso\logo corso comunicazion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72125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6" descr="F:\Pendrive\Fijlkam Comunicazione\Corsi monotematici\Test e materiale corso\logo corso comunicazion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572125"/>
            <a:ext cx="1714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 algn="ctr">
              <a:buNone/>
            </a:pPr>
            <a:r>
              <a:rPr lang="it-IT" sz="4000" dirty="0" smtClean="0">
                <a:solidFill>
                  <a:srgbClr val="C00000"/>
                </a:solidFill>
                <a:latin typeface="Times New Roman" pitchFamily="18" charset="0"/>
              </a:rPr>
              <a:t>Chiunque si trovi in una </a:t>
            </a:r>
          </a:p>
          <a:p>
            <a:pPr marL="342900" lvl="1" indent="-342900" algn="ctr">
              <a:buNone/>
            </a:pPr>
            <a:r>
              <a:rPr lang="it-IT" sz="4000" b="1" dirty="0" smtClean="0">
                <a:solidFill>
                  <a:srgbClr val="C00000"/>
                </a:solidFill>
                <a:latin typeface="Times New Roman" pitchFamily="18" charset="0"/>
              </a:rPr>
              <a:t>situazione sociale</a:t>
            </a:r>
            <a:r>
              <a:rPr lang="it-IT" sz="4000" dirty="0" smtClean="0">
                <a:solidFill>
                  <a:srgbClr val="C00000"/>
                </a:solidFill>
                <a:latin typeface="Times New Roman" pitchFamily="18" charset="0"/>
              </a:rPr>
              <a:t> </a:t>
            </a:r>
          </a:p>
          <a:p>
            <a:pPr marL="342900" lvl="1" indent="-342900" algn="ctr">
              <a:buNone/>
            </a:pPr>
            <a:r>
              <a:rPr lang="it-IT" sz="4000" dirty="0" smtClean="0">
                <a:solidFill>
                  <a:srgbClr val="C00000"/>
                </a:solidFill>
                <a:latin typeface="Times New Roman" pitchFamily="18" charset="0"/>
              </a:rPr>
              <a:t>è comunque la sorgente di un flusso informativo, indipendentemente dalla propria intenzionalità, dall’efficacia dell’atto comunicativo o dalla comprensione reciproca.</a:t>
            </a:r>
          </a:p>
          <a:p>
            <a:endParaRPr lang="it-IT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Un assioma della comunicazione umana</a:t>
            </a:r>
            <a:endParaRPr lang="it-IT" dirty="0"/>
          </a:p>
        </p:txBody>
      </p:sp>
      <p:sp>
        <p:nvSpPr>
          <p:cNvPr id="2867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it-IT" b="1" i="1" smtClean="0"/>
              <a:t>“Non si può non comunicare”</a:t>
            </a:r>
            <a:r>
              <a:rPr lang="it-IT" b="1" smtClean="0"/>
              <a:t>.</a:t>
            </a:r>
            <a:endParaRPr lang="it-IT" smtClean="0"/>
          </a:p>
          <a:p>
            <a:pPr eaLnBrk="1" hangingPunct="1">
              <a:buFont typeface="Arial" pitchFamily="34" charset="0"/>
              <a:buNone/>
            </a:pPr>
            <a:r>
              <a:rPr lang="it-IT" smtClean="0"/>
              <a:t> </a:t>
            </a:r>
            <a:br>
              <a:rPr lang="it-IT" smtClean="0"/>
            </a:br>
            <a:endParaRPr lang="it-IT" smtClean="0"/>
          </a:p>
          <a:p>
            <a:pPr eaLnBrk="1" hangingPunct="1">
              <a:buFont typeface="Arial" pitchFamily="34" charset="0"/>
              <a:buNone/>
            </a:pPr>
            <a:r>
              <a:rPr lang="it-IT" b="1" smtClean="0"/>
              <a:t>Tutto ciò che fai</a:t>
            </a:r>
            <a:r>
              <a:rPr lang="it-IT" smtClean="0"/>
              <a:t> (non solo ciò che dici), </a:t>
            </a:r>
            <a:r>
              <a:rPr lang="it-IT" b="1" smtClean="0"/>
              <a:t>comunica qualcosa all’altro</a:t>
            </a:r>
            <a:r>
              <a:rPr lang="it-IT" smtClean="0"/>
              <a:t>.</a:t>
            </a:r>
            <a:br>
              <a:rPr lang="it-IT" smtClean="0"/>
            </a:br>
            <a:r>
              <a:rPr lang="it-IT" smtClean="0"/>
              <a:t>Anche se stai in silenzio stai comunicando</a:t>
            </a:r>
          </a:p>
          <a:p>
            <a:pPr eaLnBrk="1" hangingPunct="1">
              <a:buFont typeface="Arial" pitchFamily="34" charset="0"/>
              <a:buNone/>
            </a:pPr>
            <a:r>
              <a:rPr lang="it-IT" smtClean="0"/>
              <a:t> </a:t>
            </a:r>
          </a:p>
          <a:p>
            <a:pPr eaLnBrk="1" hangingPunct="1"/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0723" name="Segnaposto contenuto 2"/>
          <p:cNvSpPr>
            <a:spLocks noGrp="1"/>
          </p:cNvSpPr>
          <p:nvPr>
            <p:ph idx="1"/>
          </p:nvPr>
        </p:nvSpPr>
        <p:spPr>
          <a:xfrm>
            <a:off x="457200" y="142875"/>
            <a:ext cx="8229600" cy="5983288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it-IT" b="1" smtClean="0"/>
              <a:t>Saper comunicare significa aprire le Orecchie </a:t>
            </a:r>
          </a:p>
          <a:p>
            <a:pPr eaLnBrk="1" hangingPunct="1"/>
            <a:endParaRPr lang="it-IT" b="1" smtClean="0"/>
          </a:p>
          <a:p>
            <a:pPr eaLnBrk="1" hangingPunct="1"/>
            <a:endParaRPr lang="it-IT" b="1" smtClean="0"/>
          </a:p>
          <a:p>
            <a:pPr eaLnBrk="1" hangingPunct="1"/>
            <a:endParaRPr lang="it-IT" b="1" smtClean="0"/>
          </a:p>
          <a:p>
            <a:pPr eaLnBrk="1" hangingPunct="1"/>
            <a:endParaRPr lang="it-IT" b="1" smtClean="0"/>
          </a:p>
          <a:p>
            <a:pPr eaLnBrk="1" hangingPunct="1"/>
            <a:endParaRPr lang="it-IT" b="1" smtClean="0"/>
          </a:p>
          <a:p>
            <a:pPr eaLnBrk="1" hangingPunct="1"/>
            <a:endParaRPr lang="it-IT" b="1" smtClean="0"/>
          </a:p>
          <a:p>
            <a:pPr eaLnBrk="1" hangingPunct="1"/>
            <a:endParaRPr lang="it-IT" b="1" smtClean="0"/>
          </a:p>
          <a:p>
            <a:pPr eaLnBrk="1" hangingPunct="1">
              <a:buFont typeface="Arial" pitchFamily="34" charset="0"/>
              <a:buNone/>
            </a:pPr>
            <a:r>
              <a:rPr lang="it-IT" b="1" smtClean="0"/>
              <a:t> prima della Bocca</a:t>
            </a:r>
            <a:endParaRPr lang="it-IT" smtClean="0"/>
          </a:p>
        </p:txBody>
      </p:sp>
      <p:sp>
        <p:nvSpPr>
          <p:cNvPr id="30724" name="AutoShape 4" descr="data:image/jpeg;base64,/9j/4AAQSkZJRgABAQAAAQABAAD/2wCEAAkGBhAQEBUSEBAWFBUVGBcVEhgWGBwXGBUVFxkaFRYYGhkXGyYeGBkkGhgYHzEgJScpLCwtFh4xNjAqNSYrLCkBCQoKDgwOGg8PGi8kHiQsKSwqKSksKSkpLjUpLykpLSkpKSktLCkpLCkpLCktKSw1NTU1KSwpLCwsKik1LCksKf/AABEIAKsBJwMBIgACEQEDEQH/xAAbAAEAAgMBAQAAAAAAAAAAAAAABAYCAwUBB//EAEgQAAIBAwIDBQQGBwUECwAAAAECAwAEERIhBTFBBhMiUWEycYGRFCNCUmKhM2NygpKisQcVc6OyU7PB8SQlRGR0g5PD0dPw/8QAGwEBAAIDAQEAAAAAAAAAAAAAAAEEAgMFBwb/xAAvEQEAAQMDAgMHAwUAAAAAAAAAAQIDEQQSMSFRBSJBMmFxgaGx8BMzkQYUI9Hh/9oADAMBAAIRAxEAPwD7jSlKBSuZxftJbWmBNJ429iNQXkb3RoCxHrjFV5+2t1IT3VqsK/Zad8v7zFHsPcZAaJxldK03N7HEMySKg82YKPzNfPp5Lqb9PeSsPuxYt0/y/rCPe5rTHwuEHIiUt95hrbP7T5Y/Oidq4y9t+HqcfS42P6s95/uwayXtjZEZEp/9OT+miqTPxqFG7vXqk/2cYMkn8EYJHvOBWcZvJPYtNA855Qh/gjEh+eKlnFuZ4XFu2lkOcxHvjkH9UrXH2/4YW0m8iU/rCY/zkAFcKPhk+PE8Y9wZvz1LWY4XL1lU/uN/9hoz/t6+y42fEoZhmGZJBzyjBhjl9kmpNfM7rgBVtX0aJ/JoiI5R7tl/JwakcM45dQ57qUyquxiudWtW6DvCO8T94P5ioa6rdVPL6JSuVwHtHFeKdGUkTAlifZ4yeWRyZTvhhkHBwdjXVo1lKUoFKUoFKUoFKUoFKUoFKUoFKUoFKUoFKUoFKUoFKUoFKUoFUrjvH7meRorcmGFSVeUD62UjZlj/ANmnTvD4iQdIGzVda4952SspnLvApZt2ILLk9SQpAJ9aJhS1t4oNTYVC3tux8T46s7nLfEmkfEEddUWqYZx9SjS78sfVgj5kCrrbdkbCMgpZw5HJjGrN/EwJ/OusqgDAGB6UZbnz+14NxCf2YFt1+9cMC3wiiJ/N1rs2XYSIb3M0lw2MEZ7uL4RRkAj9otyq0UoxzLiXXZG27rRbotsyj6t4lClDz3AwHUnGVOx/OuRwq8aWPMi6ZFZo5VHJZEOlsZ+yfaHowq5VUHlxfXUeMY7mUeveIUJHxix8KlZ01cxVhJpSlHSKi3vDklG+VYDCuuzqM52PUZHsnIPUVKpRExE9JVspIr6gRHcR+w+MgqTn96JsYZeh8mANXTs7x4XcWSuiVDpmj+4/oftIRurdQR6iuBxiEd33mCTHltuZX7Y9dt8eaiofDr8293FJq+rlIt5R0y5+pf4OdPul9KOZet7ZfQaUpUK5SlKBSlKBSlKBSlKBSlKBSlKBSlKBSlKBSlKBSlKBSlKBSlKBSlKBSlKBVPvs/wB6zf8AhbXHwlus1cKqPE2/6zcf91iP+dN/80brH7kJFKUqXWKUpQeEefLr7qqF5A30WRFPjjDhD11wMTEfflENXCuDpAllH60n5qjH+tFXUx0iV74deCaGOUcpEVxjyZQ3/GpNUG2uJI7KyhEjQwd33TyLs3eRkIkeogiJWw2G6kKAQSM7l4Fp3S7u1Pn9Idvyk1D8q42t8Z0+iufp3Yqzz0jp94U6LNVcZheKVVLW9v4jvLHcpvtIvdS+njj8DfwLXW4R2gWclGjeGUDJjkxuOWpGUlZFz1B2yMgZqxpfEtLqulquJntxP8Sxqt1U8w6tKUroNZSlKBSlKBSlKBWq6uo4kLyuqKObMQoHTcnatHFuLRWsRllOFGAABlmY7KirzZidgKoV3cz3k+XwWXxRx79zbAjwtIR+kmP5fZ0jLEyppmqcQ7l/21dsiziBA5yzakT91Ma39/hHkTXDXi00rZa/eQjOViZY0B8tMfi/iY1Pg4BHznPft+MDQP2Y/ZHvOT6mumigDAGB0A2HyqVynS91eaLIyWlOOplm2+b1lbXPSOZz08Mztj+c4qwVEvbSBhqliV8eaBmzyAG2SSdgBvvRlOmju50d5dJ+jvJR1xJplH866se5hU237YXke00Ecy9Whbu3x/hyeEn/AMysoOxUjkOJXthjaMES5z97vNQXHknzNev2Wu01YaKXA8ONUbN6EHUB78/CinO3LqWXbazk9uQwNtlbhTFueWGbwN+6TXdDZ3FfOruOSMEXFvKi43yneJj1aLUMftYqNwjiX0ds2VwmjOWgLgxEddIzmBvUeHzU1DHb2fT6VE4RxFbmCOZQVEiK4B5jIzg42+VeUYplKUoFKUoFKUoFVLiy44mT52q/yzN1/eq21VOO5HEYvJraXHvWWHP5MKNtn9yG2lKVLrlKUoFV4n66f/F/9qKrDVeY/X3A8pE/OGKitqPZhYuxTLNYsjoGUS3MbKwyGAnkGCDzGDjFcvj3BHtZbUWsxSGSXu5IWJbC4M2Y2JymBEV08sOcYp2S4sLeK5UjU30wqig8zOkcoJ+6N23/AAms+JSXs88LtDCqwmQ4EzksXTQDvAAMAt864njGo01Fmq3dmN22Zpie/WImO3VTt01bsw6NRuIWrOuYzplQ64W+7JjAz+E+yR1BNYyXzofFBIR95NLj+EHX8lrSe0doNmuEjPlKe6PykCmvNrUXrdcXLecx1zHX7OhMxMYla+FcQFxBHMowHUNjqpPNT6g5B9RUuvnnC+1UuXS2micLK6xoImkBDHXraWN8KuWPiIxt1q68I4oJ1bYBo27uQA5AcKrEA4GRhhzA91eqaXX2tT5aZ82MzGJjt355cuqiaeqdSlKvsClKUCo3EeIxW8TSzOERBlif6AcySdgBuSQK3u4UEkgAbknYADma+b8S4vLxGaNkAWJcm0R9tbDINzIOYRQRoUb+PJwSME0xMziHlxdz30+oqUbnGG8QtYiNIYr7JuHGdt8ZxnSG19+0tEiXSgwMknqSTuWJ6knrWFhYrCgRcnqzH2nY82b1PyAAA2AqTUupatRRHvKUpRvYu4AJJAA3JOwAHMk9BUngnDO803Ew66rdD9hSMB2BA+sYHO/sg455JiW1r9InCZBjiKvMN/E3tRJ5Y21keQQcmq1Uc/U3cztgpSlQplRLjhNvIcyQRueeWRW3HI7ipdKDwDGwpXtKBSlKBSlKBSlKBVZ7URYurSTA37+Inr4o+8A/yj8qs1Vft9xGCK3V3lRXikjmRSyh2CsA4VTuSYy4AHPNGdE4qiWVKUqXYKUpRJXBuYyLiU9GERH8JU/6RXerh8UYi6UH2XiOn9qN8n+WUfwmjRfjytnADCJ7qK4091LDHM2rYfVlo5Dnphe636bVp4DZWZiAEcRKlgCUCsUDERuQw1eJNJyeea5/FIBrhlOPq3w2TgaZB3f5P3Z3+7U91BGCMjqDuPka5niXh8a63FG7bMTnMfb0UrdWycrBivc1V1sQu8TPEf1blV/gOUPxWtourxeU8bf4kO/zjkUH+EV8fe/pfVUz/jqiqP4n/X1Wovx6wnXUMpniQ3jIsshXTiNcIFLMAxXUWzgDBB8Wd8VcOHcOjt4xFEulFzgZJJJOSSTuzEkkknJJr5/LC0ue/YSZUrjTpQK2NQC5J3wNySdtsV2eyPHZEkFncMXyCbWVjlnRQC0T53MiDfV9pRk7hq+r8I0E6OxFNcRvnmYx8oziM9PqqXqt05jhcKUpXXaClROJ8WgtozLcSrGg6sQPgM8z6DeqbxbtHLfL3cSSQQN7bN4JpRy0Ko3iRhzYkPjYAZzRMRl52o44LtnhVwLSPInYH9O49qPI5RLybHtHw8g2d3B7AoDJIPrH5j7iZJWMe7OSepz0AxB4RYrKUcACCPHcqowGddg+MY0Ljw42Jy3RasFSv6e1jzSUpSi4Vpu5WVfAupyQqL5ux0rnyGTknoATW6nBLfv7gzHeOHUkf4pvZkb1CDKA+bSeVGm7c2U5drhXDVt4wgOSSWkY83dt2Y+89OgwBsBUylKhySlKUClKUClKUClKUClKUCsJZVRSzEKqgliTgADcknoKzqj9puIG5uO6B+ogI1AH9LON8HzSMY26ufwbkxGS/wC0s9zkRFoISMKRtNIPvbj6peeB7XInTyrmQ2MaZ0oMtnW3N2zz1Ocs3xJrfSpbIjCT2du2aIxucyQnu3PVlxmN/wB5NJP4g3lXVqtSymFxOqltIKyqvNoj4jgfadSNQHXLgbtVht7hZEV0YMrAMrA5BB3BB8qOhZr3Rj1bKUpRvK5nH4MxiUDJhbvNuejBWQevgLHHmorp0oxqp3RhXZoUkQq2GVxg+RVh0Pu61jZ6+7XX7Q2JPM4JGT6kAH41rtBIHlBx3YkfudsEKDjTjkV1asHY42xyJlUcyYxJSvHcKCWIAAySTgADmSTyFaYb1GOAcE7gNsxH3tJ8WD0JAohvrTdWokAySpVg8bLsyOu6up8x8iCQcgmt1KCRZdu7s5iaCEyxgayZHUODssqoIj4D5atiCudqPx7iDnxTRRjyijyf45WI/lrnX9kJFBzpdPFG45o3nt7SnkV5MNq1cLuJrkuiiKN4yolyzPjUNQZUAUlSM4ywOxBGQaIpozOIetw+IObiVjJIu/eztrKD8Jbwxj9kCplrZG49tWWEjrlXl38uax488Fs9BuZlnwGNGDyEzSDkz8l89CDwp78Z8ya6dFy3Yx1qeKoAwBgDYAbADyr2lKLRSlabq6SJC8jaVXcn8gABuSTgADckgCg08RuXGiOHBmmbRFncL1eQj7qLlj5nSPtCrVw+yWGJIk5IAByyfMnAAyTkn1JrmdneGuC0866ZH8KLtmKIHIUkfaY+JumSB9nNduocu9c31e4pSlGgpSlApSlApSlApSlApSuD2tiupEjith+kbErZxpQDOCeYUnGcbkAgbnYIPajtuIYytmBNMWWIHP1cbuwQam+2wJzoXfwnJXnXCtLURIEBJxklj7TMxLM7ebMxJPqa3cY7PxQS26d4zyIskhzgKNhENKLhUXLtgYz6nFeVLZTBSlKMitFrK1qSUXVCxLSIoJZGY5Z4wOYJyWjG+SSu5IO+ovErsxp4d3YhIgMZZz5Z22ALHOwCnNGVNU0zmFmjkDAMpBBGQQcgg8iD1FZVXYjJEdURGT7UZOI3/I6G/EBv1B6dSz4xFIwjyUkI1d2+AxHUrgkOB1Kk464ovUXYq+KdXjNgZ8t/lvXtaL0fVSfsP/pNG2eHA4czGGMt7RRWb3sAx/M1IrTZfok/YT/SK3UcppuoC405wMgkjngb7dM5xz8ute21qkYwi4zuepY+bMd2PqSTW2hNApSlB46BgQQCDzB5Go9lCIbuJlLYkDw6c5UeEzKRncfoyMZwNRwBk5k1oeNmubXA2Ers3oBBKP6sPnRnR7ULLSlKOmUpUWS+GsxRKZZQM92mMgdC7Hwxj9o79AaMaqopjMt1xcJGpd2CqOZPIdB8c7Y5mpHB+EvKyz3ClAp1QwnmNsB5fx9Qo2X1O43cK7PEMJrorJL9gDPdw9RoB5t5yEZPTSNq7lHPvX9/SOClKVCqUpSgUpSgUpSgUpSgUpSgUpUS+4tBB+mmSPbI1sFJA8gTk/Cgp/HZ9d/N+rSGP3E65W+PjX8qjVHjvzcXFzL3bIGkQIG5siwxgMR9knnpO4671IqW2OClK0W10JC2kgqp05Gd2GQ2+MbHbbPI+lEt9QYIw9xJITkxgQoOi5VZZCPVtSD3IPWp1QriKRHMkQ1A472PYFsbB0J2D42wdmAG4IFBNrVc2iSrpkQMM5Geh6EHmp9Rg0trpJBlGzg4PMFWHMMDup9CK20ESK/uoGWNW78Mx0d9thQrMUMqA4YBdmdW1cs53qVH2ugMYM6yW+sbd6nhOpc7SJqTl0JB9K0XbK31ZQvqG45ADzznI3HMcjioySOIwJM5gkj8X3o2GgOcbagrkN6oTyIqldruWbkTzTMxHvjPv7cfD7WrVczEx2hLskxEg8kQfJQK3UpV1VKitwC4v11Q3CQBGk7oMNTXDKGikxuDHGCWUMAxzlsYAzKLhdzyG52J/IbmqNw/jJhuI7buWLCGSczMGEiPGXdQuoAhAMKAPvjzOc6KN84zhW1N6bNMTEZ7+6O/5yu0EupQ2MZAODzHmD6jl8KzrGJiRlhgt4mHkWOoj4E4rPFYLKPf3iQxPK5wqKWP/ADzJOAB1JFZcEvO8ljOnAMLyfNo1U48iCx93Ooj8ZjhvoAzLlVaUI4OG8QRnBGwKIJCCfvcqldjOEpI8ays65towmh2TdWLMvhI30sm34T5VMxMRljRdiK5jsslc/8AvqN2KW4a4cc1hAYD9pyRGn7zA+ldq74NYQRM86AxjdjMzS8zttIWyScAAbnOBXB4h2wmRPqI4bWJdg04ycZwMRIyqmegLZ35CoWatVM+zDo2/ALqdf8ApEv0cE+xAdUmnHJpmGASfuKCOjdasHD+GQ26d3DGqLzwBzPUk82Y9Sck1TuzfbO4mmWMvHcqTpcxQyRlM5wxYsyYGDsSDzxkjFXqoVa6qqp80lKUowKUpQKUpQKUpQKUpQKUpQKUpQcztHxU21u0igFyVSIHl3kjBEz6aiCfQGqC3CUIOrxu7K0sjAF5SCGOo9AcAYGwGwq0/wBoOVt4pPsx3ETSc/ZJKZwOeGZT8KrtvdpJnQwOMah1GdxkHcVLOlux+e59TypmsXlVfaYDOwyQMn41zL2/izombuznKagCr+QxvqOfLcjcHOcGaVxGV9ISMkPIdAYfYGCWf3gDb8RWttnaJFGscYwqjCjnt6k7k+ZPOsJOEXMcf06VGCqNBiYgOkJwzy77l9YXw8yij7W1bLW6SVA8bh0YZVlOQR6GiInLbXjMACScAbknYADmT6V7UXitqZYJY15ujqPeVIH50S53cySyi5jVowF0DPtyrqDKxjyBpHiwG8RDbaCBntj1/KtA4jEUEmsBW9k+vUe8HII6YNbIbhXGUYMAcHHn5UGu8cKhYuEVQSxOcAAc9mH/AO5VD4ZE2gmXIEzGN42GGVWQtGxxvqYagQScEgZJUk6uKFZJoE1h0MjrNHkMpAhkca155DKpGeXvqTw1nkBt2bJw6xO2/wBfbSkpqPUlCjHqQjVxPGq66LMTHGev57us/JYsYirKVbud0bOpNmz9odH9zc/fkdK215e27ldTqIGHJ5HQBDtnfJ1LkDY4z6VFS/AJEhU6VDNJEdcRByM5GSnI7N8zWzQ+J2tRG2ao3fSfnx8kXbW2ry9YS61zwK+NQzggr6EHO3y+NZK4ZdSEEH2SDkH4jn8Kr3FuMtaXERupG+juCC6rojilz4A5BLFWAbmcbcudddoWGVCwIDFc9RzHuz19agzWUSYOmRnPs6XkLnzOovsPUkCp8cgYBlIIIBBByCDyII5ivcUHDnskEizXUOoRqypISJCiNu3eqqjl94BgBnODkmT/AH1H31u0OqUpMHYRqchAkgOSQFUHIXcgeKuhLCGxq3AOcdCdsEjrgjI9d+grG8vVjXU5PoBuWOM4A6miMN3FOJtMRLcEKEP1aA5VCcgH8chG2em+Mbk8OFJ72Xuo0Dba9OrT3enUA+vSdznTpIwemME1hBDPezBI11NttnwRKdtTHoNjvzbGAPL6hwLgMVnHojGScGRz7UjAYyx/oBsOgFETOEHsbwN7WFu8GHdtRGoNgAYGSABnOTgZAzzNWClKhrKUpQKUpQKUpQKUpQKUpQKUpQKUqp3Hb9I4+8aEkB9L6HDBBjvMnA6RLIxHMGPH2gaCycQsUnieGQZSRSjD0Ixt5H16V8puOHycOucXRxGEYJORhJclSASNkk2J0nGSPDnOBfeF9q2mufozWzRuoy+WBCgDJwQN8a4fjKR9k577oGGCAQeYO4NExOHyePjsUx7pImlds6IwFYyY6YBYKOpLYAGfdV57I9korKFcxRd+SzyOiKuGdi5RTjOhc6R6KK7Nrw+KLPdRImeehQufkKkUJnKkdqrrvbzuTukMaPjHOSUuNX7qJgf4jelcJ+FFW12790dtakao5MDGWXIIfAHjUg7b6q7HbuJrWcXYAMciLFLkkBHQsY2LYOlSHZcnAyE8651neCVCcFcEhgTupG/MdMEHNSzp4Rf777va6jMH4864T7pAPD7nC/GujBKsg1RsHB5FSGB+I2qDY2f0m5hjS7eQFyZAjRgiJVbWSyIGAJKLz5sPeLq3YLhp52UWd8nT4iSckls6ic9SaE1YUe/7PBmMkbGNjkt4dSNnGSVyCGOBkqRnAzmuZ3/cM4+lwhnUKAup3XBOGESFiWwT8h5V9HT+zvhY/wCxRt+1l/8AUTWXaHhiW/DroWcCRt3EukRIFyxQ9FA3ojc+d8IsJF8UceklSFlmABCnBwkCHIU7E63DHbOeVTU4fJGrqAtwJG7xxK2g69IUkFIyMeEEDAx0JrowY0Lp9nSun3YGPyrye4SNdUjqi+bEKPma1XbVF2nbXHRtpqmmcwgCLQuporWFuSscyY+LCM559a1cHv7h7hgXSQZeNRgRBggzrUgtkahKmD93OakMJ7p1jtIzIHGVk0sIE/GZVK8gc6V1atuWSa7s/YwwmNYIe9VYEiyxRQCjMSxzvli+TgHka5ur0NH6Mxap83p6/eW63fq3xmcQ5M/CIW1HfvGBDmBtCDI3DEjTK3qVJHkK50xDW8sF4qtpUJIxIOc57mXSR4i2W2G+tSB5i92PZM7NPKT+rj8CD01e23vyo9BWjiXYVXkSSGQKU5d6hn0n7yFnDq37xHLYddei0uq09M7qt2fSZ4+HpH51kru2pnpz3/4pHZ7s/dqfo9nEqCJYy4lm1R4fOMgIWSU6SToOnfkdqsNxwu+iPjtO8H3oJFf+WTQw+GauPBuDpbRlVJZmOqRzjLvgDJxsMAAADkAKn117e7bG/n1VKqoz5eHzOT6YTpj4dcH1cIq/7zf8q2WXYO9nbXcusPTmJHA6hVHgTkOreua+kUrNG6UHhHBobWPu4VwM5Yk5Zm6szHcn/lyqdSlGJSlKBSlKBSlKBSlKBSlKBSlKBSlKBWCwKAQFABJJAA3J5k+dZ0oPNIznG9e0pQKUpQYTQq6lXUMrDDBhkEHmCDsRVQuf7MLY5EM00KE6jGpVkzgAYEisVAA2GcDoKuVKDl8C7N29kpECbtjvHYlpJCOWpjucdByHQCupSlArxlBGCMg869pQfKOO9lby0fMfeyxj9FJHqdkG+lHiXmAMDIUgjng71sWK9utEdrC8eoDvJZI2RYiRvjvANRHkA3Qbcx9TpRlulosbQRRJGvJFVB7lAUf0rfSlGJSlKBSlKBSlKBSlKBSlKBSlKBSlKBSlKBSlKBSlKBSlK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863" y="-34401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30725" name="AutoShape 6" descr="data:image/jpeg;base64,/9j/4AAQSkZJRgABAQAAAQABAAD/2wCEAAkGBhAQEBUSEBAWFBUVGBcVEhgWGBwXGBUVFxkaFRYYGhkXGyYeGBkkGhgYHzEgJScpLCwtFh4xNjAqNSYrLCkBCQoKDgwOGg8PGi8kHiQsKSwqKSksKSkpLjUpLykpLSkpKSktLCkpLCkpLCktKSw1NTU1KSwpLCwsKik1LCksKf/AABEIAKsBJwMBIgACEQEDEQH/xAAbAAEAAgMBAQAAAAAAAAAAAAAABAYCAwUBB//EAEgQAAIBAwIDBQQGBwUECwAAAAECAwAEERIhBTFBBhMiUWEycYGRFCNCUmKhM2NygpKisQcVc6OyU7PB8SQlRGR0g5PD0dPw/8QAGwEBAAIDAQEAAAAAAAAAAAAAAAEEAgMFBwb/xAAvEQEAAQMDAgMHAwUAAAAAAAAAAQIDEQQSMSFRBSJBMmFxgaGx8BMzkQYUI9Hh/9oADAMBAAIRAxEAPwD7jSlKBSuZxftJbWmBNJ429iNQXkb3RoCxHrjFV5+2t1IT3VqsK/Zad8v7zFHsPcZAaJxldK03N7HEMySKg82YKPzNfPp5Lqb9PeSsPuxYt0/y/rCPe5rTHwuEHIiUt95hrbP7T5Y/Oidq4y9t+HqcfS42P6s95/uwayXtjZEZEp/9OT+miqTPxqFG7vXqk/2cYMkn8EYJHvOBWcZvJPYtNA855Qh/gjEh+eKlnFuZ4XFu2lkOcxHvjkH9UrXH2/4YW0m8iU/rCY/zkAFcKPhk+PE8Y9wZvz1LWY4XL1lU/uN/9hoz/t6+y42fEoZhmGZJBzyjBhjl9kmpNfM7rgBVtX0aJ/JoiI5R7tl/JwakcM45dQ57qUyquxiudWtW6DvCO8T94P5ioa6rdVPL6JSuVwHtHFeKdGUkTAlifZ4yeWRyZTvhhkHBwdjXVo1lKUoFKUoFKUoFKUoFKUoFKUoFKUoFKUoFKUoFKUoFKUoFKUoFUrjvH7meRorcmGFSVeUD62UjZlj/ANmnTvD4iQdIGzVda4952SspnLvApZt2ILLk9SQpAJ9aJhS1t4oNTYVC3tux8T46s7nLfEmkfEEddUWqYZx9SjS78sfVgj5kCrrbdkbCMgpZw5HJjGrN/EwJ/OusqgDAGB6UZbnz+14NxCf2YFt1+9cMC3wiiJ/N1rs2XYSIb3M0lw2MEZ7uL4RRkAj9otyq0UoxzLiXXZG27rRbotsyj6t4lClDz3AwHUnGVOx/OuRwq8aWPMi6ZFZo5VHJZEOlsZ+yfaHowq5VUHlxfXUeMY7mUeveIUJHxix8KlZ01cxVhJpSlHSKi3vDklG+VYDCuuzqM52PUZHsnIPUVKpRExE9JVspIr6gRHcR+w+MgqTn96JsYZeh8mANXTs7x4XcWSuiVDpmj+4/oftIRurdQR6iuBxiEd33mCTHltuZX7Y9dt8eaiofDr8293FJq+rlIt5R0y5+pf4OdPul9KOZet7ZfQaUpUK5SlKBSlKBSlKBSlKBSlKBSlKBSlKBSlKBSlKBSlKBSlKBSlKBSlKBSlKBVPvs/wB6zf8AhbXHwlus1cKqPE2/6zcf91iP+dN/80brH7kJFKUqXWKUpQeEefLr7qqF5A30WRFPjjDhD11wMTEfflENXCuDpAllH60n5qjH+tFXUx0iV74deCaGOUcpEVxjyZQ3/GpNUG2uJI7KyhEjQwd33TyLs3eRkIkeogiJWw2G6kKAQSM7l4Fp3S7u1Pn9Idvyk1D8q42t8Z0+iufp3Yqzz0jp94U6LNVcZheKVVLW9v4jvLHcpvtIvdS+njj8DfwLXW4R2gWclGjeGUDJjkxuOWpGUlZFz1B2yMgZqxpfEtLqulquJntxP8Sxqt1U8w6tKUroNZSlKBSlKBSlKBWq6uo4kLyuqKObMQoHTcnatHFuLRWsRllOFGAABlmY7KirzZidgKoV3cz3k+XwWXxRx79zbAjwtIR+kmP5fZ0jLEyppmqcQ7l/21dsiziBA5yzakT91Ma39/hHkTXDXi00rZa/eQjOViZY0B8tMfi/iY1Pg4BHznPft+MDQP2Y/ZHvOT6mumigDAGB0A2HyqVynS91eaLIyWlOOplm2+b1lbXPSOZz08Mztj+c4qwVEvbSBhqliV8eaBmzyAG2SSdgBvvRlOmju50d5dJ+jvJR1xJplH866se5hU237YXke00Ecy9Whbu3x/hyeEn/AMysoOxUjkOJXthjaMES5z97vNQXHknzNev2Wu01YaKXA8ONUbN6EHUB78/CinO3LqWXbazk9uQwNtlbhTFueWGbwN+6TXdDZ3FfOruOSMEXFvKi43yneJj1aLUMftYqNwjiX0ds2VwmjOWgLgxEddIzmBvUeHzU1DHb2fT6VE4RxFbmCOZQVEiK4B5jIzg42+VeUYplKUoFKUoFKUoFVLiy44mT52q/yzN1/eq21VOO5HEYvJraXHvWWHP5MKNtn9yG2lKVLrlKUoFV4n66f/F/9qKrDVeY/X3A8pE/OGKitqPZhYuxTLNYsjoGUS3MbKwyGAnkGCDzGDjFcvj3BHtZbUWsxSGSXu5IWJbC4M2Y2JymBEV08sOcYp2S4sLeK5UjU30wqig8zOkcoJ+6N23/AAms+JSXs88LtDCqwmQ4EzksXTQDvAAMAt864njGo01Fmq3dmN22Zpie/WImO3VTt01bsw6NRuIWrOuYzplQ64W+7JjAz+E+yR1BNYyXzofFBIR95NLj+EHX8lrSe0doNmuEjPlKe6PykCmvNrUXrdcXLecx1zHX7OhMxMYla+FcQFxBHMowHUNjqpPNT6g5B9RUuvnnC+1UuXS2micLK6xoImkBDHXraWN8KuWPiIxt1q68I4oJ1bYBo27uQA5AcKrEA4GRhhzA91eqaXX2tT5aZ82MzGJjt355cuqiaeqdSlKvsClKUCo3EeIxW8TSzOERBlif6AcySdgBuSQK3u4UEkgAbknYADma+b8S4vLxGaNkAWJcm0R9tbDINzIOYRQRoUb+PJwSME0xMziHlxdz30+oqUbnGG8QtYiNIYr7JuHGdt8ZxnSG19+0tEiXSgwMknqSTuWJ6knrWFhYrCgRcnqzH2nY82b1PyAAA2AqTUupatRRHvKUpRvYu4AJJAA3JOwAHMk9BUngnDO803Ew66rdD9hSMB2BA+sYHO/sg455JiW1r9InCZBjiKvMN/E3tRJ5Y21keQQcmq1Uc/U3cztgpSlQplRLjhNvIcyQRueeWRW3HI7ipdKDwDGwpXtKBSlKBSlKBSlKBVZ7URYurSTA37+Inr4o+8A/yj8qs1Vft9xGCK3V3lRXikjmRSyh2CsA4VTuSYy4AHPNGdE4qiWVKUqXYKUpRJXBuYyLiU9GERH8JU/6RXerh8UYi6UH2XiOn9qN8n+WUfwmjRfjytnADCJ7qK4091LDHM2rYfVlo5Dnphe636bVp4DZWZiAEcRKlgCUCsUDERuQw1eJNJyeea5/FIBrhlOPq3w2TgaZB3f5P3Z3+7U91BGCMjqDuPka5niXh8a63FG7bMTnMfb0UrdWycrBivc1V1sQu8TPEf1blV/gOUPxWtourxeU8bf4kO/zjkUH+EV8fe/pfVUz/jqiqP4n/X1Wovx6wnXUMpniQ3jIsshXTiNcIFLMAxXUWzgDBB8Wd8VcOHcOjt4xFEulFzgZJJJOSSTuzEkkknJJr5/LC0ue/YSZUrjTpQK2NQC5J3wNySdtsV2eyPHZEkFncMXyCbWVjlnRQC0T53MiDfV9pRk7hq+r8I0E6OxFNcRvnmYx8oziM9PqqXqt05jhcKUpXXaClROJ8WgtozLcSrGg6sQPgM8z6DeqbxbtHLfL3cSSQQN7bN4JpRy0Ko3iRhzYkPjYAZzRMRl52o44LtnhVwLSPInYH9O49qPI5RLybHtHw8g2d3B7AoDJIPrH5j7iZJWMe7OSepz0AxB4RYrKUcACCPHcqowGddg+MY0Ljw42Jy3RasFSv6e1jzSUpSi4Vpu5WVfAupyQqL5ux0rnyGTknoATW6nBLfv7gzHeOHUkf4pvZkb1CDKA+bSeVGm7c2U5drhXDVt4wgOSSWkY83dt2Y+89OgwBsBUylKhySlKUClKUClKUClKUClKUCsJZVRSzEKqgliTgADcknoKzqj9puIG5uO6B+ogI1AH9LON8HzSMY26ufwbkxGS/wC0s9zkRFoISMKRtNIPvbj6peeB7XInTyrmQ2MaZ0oMtnW3N2zz1Ocs3xJrfSpbIjCT2du2aIxucyQnu3PVlxmN/wB5NJP4g3lXVqtSymFxOqltIKyqvNoj4jgfadSNQHXLgbtVht7hZEV0YMrAMrA5BB3BB8qOhZr3Rj1bKUpRvK5nH4MxiUDJhbvNuejBWQevgLHHmorp0oxqp3RhXZoUkQq2GVxg+RVh0Pu61jZ6+7XX7Q2JPM4JGT6kAH41rtBIHlBx3YkfudsEKDjTjkV1asHY42xyJlUcyYxJSvHcKCWIAAySTgADmSTyFaYb1GOAcE7gNsxH3tJ8WD0JAohvrTdWokAySpVg8bLsyOu6up8x8iCQcgmt1KCRZdu7s5iaCEyxgayZHUODssqoIj4D5atiCudqPx7iDnxTRRjyijyf45WI/lrnX9kJFBzpdPFG45o3nt7SnkV5MNq1cLuJrkuiiKN4yolyzPjUNQZUAUlSM4ywOxBGQaIpozOIetw+IObiVjJIu/eztrKD8Jbwxj9kCplrZG49tWWEjrlXl38uax488Fs9BuZlnwGNGDyEzSDkz8l89CDwp78Z8ya6dFy3Yx1qeKoAwBgDYAbADyr2lKLRSlabq6SJC8jaVXcn8gABuSTgADckgCg08RuXGiOHBmmbRFncL1eQj7qLlj5nSPtCrVw+yWGJIk5IAByyfMnAAyTkn1JrmdneGuC0866ZH8KLtmKIHIUkfaY+JumSB9nNduocu9c31e4pSlGgpSlApSlApSlApSlApSuD2tiupEjith+kbErZxpQDOCeYUnGcbkAgbnYIPajtuIYytmBNMWWIHP1cbuwQam+2wJzoXfwnJXnXCtLURIEBJxklj7TMxLM7ebMxJPqa3cY7PxQS26d4zyIskhzgKNhENKLhUXLtgYz6nFeVLZTBSlKMitFrK1qSUXVCxLSIoJZGY5Z4wOYJyWjG+SSu5IO+ovErsxp4d3YhIgMZZz5Z22ALHOwCnNGVNU0zmFmjkDAMpBBGQQcgg8iD1FZVXYjJEdURGT7UZOI3/I6G/EBv1B6dSz4xFIwjyUkI1d2+AxHUrgkOB1Kk464ovUXYq+KdXjNgZ8t/lvXtaL0fVSfsP/pNG2eHA4czGGMt7RRWb3sAx/M1IrTZfok/YT/SK3UcppuoC405wMgkjngb7dM5xz8ute21qkYwi4zuepY+bMd2PqSTW2hNApSlB46BgQQCDzB5Go9lCIbuJlLYkDw6c5UeEzKRncfoyMZwNRwBk5k1oeNmubXA2Ers3oBBKP6sPnRnR7ULLSlKOmUpUWS+GsxRKZZQM92mMgdC7Hwxj9o79AaMaqopjMt1xcJGpd2CqOZPIdB8c7Y5mpHB+EvKyz3ClAp1QwnmNsB5fx9Qo2X1O43cK7PEMJrorJL9gDPdw9RoB5t5yEZPTSNq7lHPvX9/SOClKVCqUpSgUpSgUpSgUpSgUpSgUpUS+4tBB+mmSPbI1sFJA8gTk/Cgp/HZ9d/N+rSGP3E65W+PjX8qjVHjvzcXFzL3bIGkQIG5siwxgMR9knnpO4671IqW2OClK0W10JC2kgqp05Gd2GQ2+MbHbbPI+lEt9QYIw9xJITkxgQoOi5VZZCPVtSD3IPWp1QriKRHMkQ1A472PYFsbB0J2D42wdmAG4IFBNrVc2iSrpkQMM5Geh6EHmp9Rg0trpJBlGzg4PMFWHMMDup9CK20ESK/uoGWNW78Mx0d9thQrMUMqA4YBdmdW1cs53qVH2ugMYM6yW+sbd6nhOpc7SJqTl0JB9K0XbK31ZQvqG45ADzznI3HMcjioySOIwJM5gkj8X3o2GgOcbagrkN6oTyIqldruWbkTzTMxHvjPv7cfD7WrVczEx2hLskxEg8kQfJQK3UpV1VKitwC4v11Q3CQBGk7oMNTXDKGikxuDHGCWUMAxzlsYAzKLhdzyG52J/IbmqNw/jJhuI7buWLCGSczMGEiPGXdQuoAhAMKAPvjzOc6KN84zhW1N6bNMTEZ7+6O/5yu0EupQ2MZAODzHmD6jl8KzrGJiRlhgt4mHkWOoj4E4rPFYLKPf3iQxPK5wqKWP/ADzJOAB1JFZcEvO8ljOnAMLyfNo1U48iCx93Ooj8ZjhvoAzLlVaUI4OG8QRnBGwKIJCCfvcqldjOEpI8ays65towmh2TdWLMvhI30sm34T5VMxMRljRdiK5jsslc/8AvqN2KW4a4cc1hAYD9pyRGn7zA+ldq74NYQRM86AxjdjMzS8zttIWyScAAbnOBXB4h2wmRPqI4bWJdg04ycZwMRIyqmegLZ35CoWatVM+zDo2/ALqdf8ApEv0cE+xAdUmnHJpmGASfuKCOjdasHD+GQ26d3DGqLzwBzPUk82Y9Sck1TuzfbO4mmWMvHcqTpcxQyRlM5wxYsyYGDsSDzxkjFXqoVa6qqp80lKUowKUpQKUpQKUpQKUpQKUpQKUpQcztHxU21u0igFyVSIHl3kjBEz6aiCfQGqC3CUIOrxu7K0sjAF5SCGOo9AcAYGwGwq0/wBoOVt4pPsx3ETSc/ZJKZwOeGZT8KrtvdpJnQwOMah1GdxkHcVLOlux+e59TypmsXlVfaYDOwyQMn41zL2/izombuznKagCr+QxvqOfLcjcHOcGaVxGV9ISMkPIdAYfYGCWf3gDb8RWttnaJFGscYwqjCjnt6k7k+ZPOsJOEXMcf06VGCqNBiYgOkJwzy77l9YXw8yij7W1bLW6SVA8bh0YZVlOQR6GiInLbXjMACScAbknYADmT6V7UXitqZYJY15ujqPeVIH50S53cySyi5jVowF0DPtyrqDKxjyBpHiwG8RDbaCBntj1/KtA4jEUEmsBW9k+vUe8HII6YNbIbhXGUYMAcHHn5UGu8cKhYuEVQSxOcAAc9mH/AO5VD4ZE2gmXIEzGN42GGVWQtGxxvqYagQScEgZJUk6uKFZJoE1h0MjrNHkMpAhkca155DKpGeXvqTw1nkBt2bJw6xO2/wBfbSkpqPUlCjHqQjVxPGq66LMTHGev57us/JYsYirKVbud0bOpNmz9odH9zc/fkdK215e27ldTqIGHJ5HQBDtnfJ1LkDY4z6VFS/AJEhU6VDNJEdcRByM5GSnI7N8zWzQ+J2tRG2ao3fSfnx8kXbW2ry9YS61zwK+NQzggr6EHO3y+NZK4ZdSEEH2SDkH4jn8Kr3FuMtaXERupG+juCC6rojilz4A5BLFWAbmcbcudddoWGVCwIDFc9RzHuz19agzWUSYOmRnPs6XkLnzOovsPUkCp8cgYBlIIIBBByCDyII5ivcUHDnskEizXUOoRqypISJCiNu3eqqjl94BgBnODkmT/AH1H31u0OqUpMHYRqchAkgOSQFUHIXcgeKuhLCGxq3AOcdCdsEjrgjI9d+grG8vVjXU5PoBuWOM4A6miMN3FOJtMRLcEKEP1aA5VCcgH8chG2em+Mbk8OFJ72Xuo0Dba9OrT3enUA+vSdznTpIwemME1hBDPezBI11NttnwRKdtTHoNjvzbGAPL6hwLgMVnHojGScGRz7UjAYyx/oBsOgFETOEHsbwN7WFu8GHdtRGoNgAYGSABnOTgZAzzNWClKhrKUpQKUpQKUpQKUpQKUpQKUpQKUqp3Hb9I4+8aEkB9L6HDBBjvMnA6RLIxHMGPH2gaCycQsUnieGQZSRSjD0Ixt5H16V8puOHycOucXRxGEYJORhJclSASNkk2J0nGSPDnOBfeF9q2mufozWzRuoy+WBCgDJwQN8a4fjKR9k577oGGCAQeYO4NExOHyePjsUx7pImlds6IwFYyY6YBYKOpLYAGfdV57I9korKFcxRd+SzyOiKuGdi5RTjOhc6R6KK7Nrw+KLPdRImeehQufkKkUJnKkdqrrvbzuTukMaPjHOSUuNX7qJgf4jelcJ+FFW12790dtakao5MDGWXIIfAHjUg7b6q7HbuJrWcXYAMciLFLkkBHQsY2LYOlSHZcnAyE8651neCVCcFcEhgTupG/MdMEHNSzp4Rf777va6jMH4864T7pAPD7nC/GujBKsg1RsHB5FSGB+I2qDY2f0m5hjS7eQFyZAjRgiJVbWSyIGAJKLz5sPeLq3YLhp52UWd8nT4iSckls6ic9SaE1YUe/7PBmMkbGNjkt4dSNnGSVyCGOBkqRnAzmuZ3/cM4+lwhnUKAup3XBOGESFiWwT8h5V9HT+zvhY/wCxRt+1l/8AUTWXaHhiW/DroWcCRt3EukRIFyxQ9FA3ojc+d8IsJF8UceklSFlmABCnBwkCHIU7E63DHbOeVTU4fJGrqAtwJG7xxK2g69IUkFIyMeEEDAx0JrowY0Lp9nSun3YGPyrye4SNdUjqi+bEKPma1XbVF2nbXHRtpqmmcwgCLQuporWFuSscyY+LCM559a1cHv7h7hgXSQZeNRgRBggzrUgtkahKmD93OakMJ7p1jtIzIHGVk0sIE/GZVK8gc6V1atuWSa7s/YwwmNYIe9VYEiyxRQCjMSxzvli+TgHka5ur0NH6Mxap83p6/eW63fq3xmcQ5M/CIW1HfvGBDmBtCDI3DEjTK3qVJHkK50xDW8sF4qtpUJIxIOc57mXSR4i2W2G+tSB5i92PZM7NPKT+rj8CD01e23vyo9BWjiXYVXkSSGQKU5d6hn0n7yFnDq37xHLYddei0uq09M7qt2fSZ4+HpH51kru2pnpz3/4pHZ7s/dqfo9nEqCJYy4lm1R4fOMgIWSU6SToOnfkdqsNxwu+iPjtO8H3oJFf+WTQw+GauPBuDpbRlVJZmOqRzjLvgDJxsMAAADkAKn117e7bG/n1VKqoz5eHzOT6YTpj4dcH1cIq/7zf8q2WXYO9nbXcusPTmJHA6hVHgTkOreua+kUrNG6UHhHBobWPu4VwM5Yk5Zm6szHcn/lyqdSlGJSlKBSlKBSlKBSlKBSlKBSlKBSlKBWCwKAQFABJJAA3J5k+dZ0oPNIznG9e0pQKUpQYTQq6lXUMrDDBhkEHmCDsRVQuf7MLY5EM00KE6jGpVkzgAYEisVAA2GcDoKuVKDl8C7N29kpECbtjvHYlpJCOWpjucdByHQCupSlArxlBGCMg869pQfKOO9lby0fMfeyxj9FJHqdkG+lHiXmAMDIUgjng71sWK9utEdrC8eoDvJZI2RYiRvjvANRHkA3Qbcx9TpRlulosbQRRJGvJFVB7lAUf0rfSlGJSlKBSlKBSlKBSlKBSlKBSlKBSlKBSlKBSlKBSlKBSlKD/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30726" name="Rectangle 15"/>
          <p:cNvSpPr>
            <a:spLocks noChangeArrowheads="1"/>
          </p:cNvSpPr>
          <p:nvPr/>
        </p:nvSpPr>
        <p:spPr bwMode="auto">
          <a:xfrm>
            <a:off x="0" y="-3051175"/>
            <a:ext cx="9144000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it-IT">
                <a:hlinkClick r:id="rId3"/>
              </a:rPr>
              <a:t>  </a:t>
            </a:r>
            <a:r>
              <a:rPr lang="it-IT" sz="20800"/>
              <a:t> </a:t>
            </a:r>
            <a:r>
              <a:rPr lang="it-IT"/>
              <a:t>                                                                                               </a:t>
            </a:r>
          </a:p>
          <a:p>
            <a:pPr eaLnBrk="0" hangingPunct="0"/>
            <a:r>
              <a:rPr lang="it-IT"/>
              <a:t>.</a:t>
            </a:r>
          </a:p>
        </p:txBody>
      </p:sp>
      <p:pic>
        <p:nvPicPr>
          <p:cNvPr id="30727" name="Picture 16" descr="File:Dumbo 3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928688"/>
            <a:ext cx="47148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18" descr="http://2.bp.blogspot.com/_3n3QGGAIffc/SsyNAMFHdUI/AAAAAAAAABc/yZXIrE2N30k/s200/20050310_095841_alito_donna_1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5" y="4286250"/>
            <a:ext cx="2547938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174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31748" name="Picture 4" descr="http://www.fabiolaconsolini.it/images/Comuni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785938"/>
            <a:ext cx="82153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it-IT" sz="105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sz="10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sz="10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           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sz="105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sz="105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sz="105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sz="1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1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1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1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it-IT" sz="1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Messaggio</a:t>
            </a:r>
            <a:r>
              <a:rPr lang="it-IT" sz="2400" dirty="0" smtClean="0">
                <a:latin typeface="Arial" pitchFamily="34" charset="0"/>
                <a:cs typeface="Arial" pitchFamily="34" charset="0"/>
              </a:rPr>
              <a:t>  : è l'oggetto della comunicazione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1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1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1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1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1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1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1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1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sz="1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Ricevente</a:t>
            </a:r>
            <a:r>
              <a:rPr lang="it-IT" sz="2600" dirty="0" smtClean="0">
                <a:latin typeface="Arial" pitchFamily="34" charset="0"/>
                <a:cs typeface="Arial" pitchFamily="34" charset="0"/>
              </a:rPr>
              <a:t> :    entità destinataria del messaggio. Anch'egli nella comunicazione assume un ruolo attivo. Beh,... dovrebbe!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32772" name="Picture 4" descr="http://www.fabiolaconsolini.it/images/Comuni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5684913"/>
            <a:ext cx="1857388" cy="11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Rectangle 8"/>
          <p:cNvSpPr>
            <a:spLocks noChangeArrowheads="1"/>
          </p:cNvSpPr>
          <p:nvPr/>
        </p:nvSpPr>
        <p:spPr bwMode="auto">
          <a:xfrm>
            <a:off x="0" y="-147638"/>
            <a:ext cx="79295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it-IT" sz="2400" dirty="0">
                <a:solidFill>
                  <a:srgbClr val="FF0000"/>
                </a:solidFill>
              </a:rPr>
              <a:t>Emittente</a:t>
            </a:r>
            <a:r>
              <a:rPr lang="it-IT" sz="2400" dirty="0"/>
              <a:t> :    entità depositaria del messaggio. </a:t>
            </a:r>
            <a:endParaRPr lang="it-IT" sz="2400" dirty="0" smtClean="0"/>
          </a:p>
          <a:p>
            <a:pPr eaLnBrk="0" hangingPunct="0"/>
            <a:r>
              <a:rPr lang="it-IT" sz="2400" dirty="0" smtClean="0"/>
              <a:t>Nella </a:t>
            </a:r>
            <a:r>
              <a:rPr lang="it-IT" sz="2400" dirty="0"/>
              <a:t>comunicazione assume un ruolo attivo</a:t>
            </a:r>
          </a:p>
        </p:txBody>
      </p:sp>
      <p:pic>
        <p:nvPicPr>
          <p:cNvPr id="32775" name="Picture 9" descr="http://www.fabiolaconsolini.it/images/Comuni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5860"/>
            <a:ext cx="4000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1" descr="http://www.fabiolaconsolini.it/images/Comuni7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857364"/>
            <a:ext cx="292895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Rectangle 12"/>
          <p:cNvSpPr>
            <a:spLocks noChangeArrowheads="1"/>
          </p:cNvSpPr>
          <p:nvPr/>
        </p:nvSpPr>
        <p:spPr bwMode="auto">
          <a:xfrm>
            <a:off x="0" y="0"/>
            <a:ext cx="2206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1000"/>
              <a:t> </a:t>
            </a:r>
          </a:p>
        </p:txBody>
      </p:sp>
      <p:sp>
        <p:nvSpPr>
          <p:cNvPr id="32778" name="Rectangle 14"/>
          <p:cNvSpPr>
            <a:spLocks noChangeArrowheads="1"/>
          </p:cNvSpPr>
          <p:nvPr/>
        </p:nvSpPr>
        <p:spPr bwMode="auto">
          <a:xfrm>
            <a:off x="0" y="0"/>
            <a:ext cx="2206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100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800" dirty="0" smtClean="0">
                <a:latin typeface="Calibri" pitchFamily="34" charset="0"/>
              </a:rPr>
              <a:t/>
            </a:r>
            <a:br>
              <a:rPr lang="it-IT" sz="2800" dirty="0" smtClean="0">
                <a:latin typeface="Calibri" pitchFamily="34" charset="0"/>
              </a:rPr>
            </a:br>
            <a:r>
              <a:rPr lang="it-IT" sz="2800" dirty="0" smtClean="0">
                <a:latin typeface="Calibri" pitchFamily="34" charset="0"/>
              </a:rPr>
              <a:t/>
            </a:r>
            <a:br>
              <a:rPr lang="it-IT" sz="2800" dirty="0" smtClean="0">
                <a:latin typeface="Calibri" pitchFamily="34" charset="0"/>
              </a:rPr>
            </a:br>
            <a:r>
              <a:rPr lang="it-IT" sz="2800" dirty="0" smtClean="0">
                <a:latin typeface="Calibri" pitchFamily="34" charset="0"/>
              </a:rPr>
              <a:t>Nella comunicazione esiste anche un Codice cioè la modalità con cui si esprime il messaggio affinché venga recepito da ricevente</a:t>
            </a:r>
            <a:r>
              <a:rPr lang="it-IT" dirty="0" smtClean="0">
                <a:latin typeface="Calibri" pitchFamily="34" charset="0"/>
              </a:rPr>
              <a:t/>
            </a:r>
            <a:br>
              <a:rPr lang="it-IT" dirty="0" smtClean="0">
                <a:latin typeface="Calibri" pitchFamily="34" charset="0"/>
              </a:rPr>
            </a:br>
            <a:endParaRPr lang="it-IT" dirty="0"/>
          </a:p>
        </p:txBody>
      </p:sp>
      <p:pic>
        <p:nvPicPr>
          <p:cNvPr id="4" name="Picture 5" descr="http://www.fabiolaconsolini.it/images/Comuni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74253"/>
            <a:ext cx="6215106" cy="418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4848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48484" name="Picture 2" descr="http://www.riderefabene.it/riderefabene/wp-content/uploads/2012/11/lavor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0"/>
            <a:ext cx="7345362" cy="66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dirty="0" smtClean="0"/>
          </a:p>
          <a:p>
            <a:pPr eaLnBrk="1" hangingPunct="1"/>
            <a:endParaRPr lang="it-IT" dirty="0" smtClean="0"/>
          </a:p>
          <a:p>
            <a:pPr eaLnBrk="1" hangingPunct="1"/>
            <a:endParaRPr lang="it-IT" dirty="0" smtClean="0"/>
          </a:p>
          <a:p>
            <a:pPr eaLnBrk="1" hangingPunct="1"/>
            <a:endParaRPr lang="it-IT" dirty="0" smtClean="0"/>
          </a:p>
        </p:txBody>
      </p:sp>
      <p:sp>
        <p:nvSpPr>
          <p:cNvPr id="33795" name="Rettangolo 3"/>
          <p:cNvSpPr>
            <a:spLocks noChangeArrowheads="1"/>
          </p:cNvSpPr>
          <p:nvPr/>
        </p:nvSpPr>
        <p:spPr bwMode="auto">
          <a:xfrm>
            <a:off x="2000250" y="428625"/>
            <a:ext cx="457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 dirty="0" smtClean="0">
              <a:latin typeface="Calibri" pitchFamily="34" charset="0"/>
            </a:endParaRPr>
          </a:p>
          <a:p>
            <a:endParaRPr lang="it-IT" dirty="0">
              <a:latin typeface="Calibri" pitchFamily="34" charset="0"/>
            </a:endParaRPr>
          </a:p>
          <a:p>
            <a:endParaRPr lang="it-IT" dirty="0" smtClean="0">
              <a:latin typeface="Calibri" pitchFamily="34" charset="0"/>
            </a:endParaRPr>
          </a:p>
          <a:p>
            <a:endParaRPr lang="it-IT" dirty="0">
              <a:latin typeface="Calibri" pitchFamily="34" charset="0"/>
            </a:endParaRPr>
          </a:p>
          <a:p>
            <a:r>
              <a:rPr lang="it-IT" sz="3200" dirty="0" smtClean="0">
                <a:latin typeface="Calibri" pitchFamily="34" charset="0"/>
              </a:rPr>
              <a:t>Ed </a:t>
            </a:r>
            <a:r>
              <a:rPr lang="it-IT" sz="3200" dirty="0">
                <a:latin typeface="Calibri" pitchFamily="34" charset="0"/>
              </a:rPr>
              <a:t>infine esiste un Canale cioè il mezzo utilizzato per la comunicazione</a:t>
            </a:r>
          </a:p>
        </p:txBody>
      </p:sp>
      <p:sp>
        <p:nvSpPr>
          <p:cNvPr id="33796" name="Rectangle 1"/>
          <p:cNvSpPr>
            <a:spLocks noChangeArrowheads="1"/>
          </p:cNvSpPr>
          <p:nvPr/>
        </p:nvSpPr>
        <p:spPr bwMode="auto">
          <a:xfrm>
            <a:off x="0" y="0"/>
            <a:ext cx="312738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/>
              <a:t>  </a:t>
            </a:r>
            <a:endParaRPr lang="it-IT" sz="9300"/>
          </a:p>
          <a:p>
            <a:pPr eaLnBrk="0" hangingPunct="0"/>
            <a:endParaRPr lang="it-IT" sz="1000"/>
          </a:p>
        </p:txBody>
      </p:sp>
      <p:pic>
        <p:nvPicPr>
          <p:cNvPr id="33797" name="Picture 2" descr="http://www.fabiolaconsolini.it/images/Comuni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274353"/>
            <a:ext cx="7191733" cy="3166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Rectangle 3"/>
          <p:cNvSpPr>
            <a:spLocks noChangeArrowheads="1"/>
          </p:cNvSpPr>
          <p:nvPr/>
        </p:nvSpPr>
        <p:spPr bwMode="auto">
          <a:xfrm>
            <a:off x="0" y="0"/>
            <a:ext cx="4214615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sz="1000" dirty="0"/>
              <a:t>  </a:t>
            </a:r>
            <a:endParaRPr lang="it-IT" sz="600" dirty="0"/>
          </a:p>
          <a:p>
            <a:pPr eaLnBrk="0" hangingPunct="0"/>
            <a:r>
              <a:rPr lang="it-IT" sz="2400" b="1" dirty="0"/>
              <a:t>I livelli della comunicazione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La comunicazione è efficace </a:t>
            </a:r>
            <a:r>
              <a:rPr lang="it-IT" b="1" dirty="0" smtClean="0"/>
              <a:t>SOLO</a:t>
            </a:r>
            <a:r>
              <a:rPr lang="it-IT" dirty="0" smtClean="0"/>
              <a:t> se emittente e ricevente danno lo stesso significato al messaggio.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Picture 4" descr="http://www.fabiolaconsolini.it/images/Comunic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324" y="2261978"/>
            <a:ext cx="7291509" cy="366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2150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21508" name="AutoShape 2" descr="data:image/jpeg;base64,/9j/4AAQSkZJRgABAQAAAQABAAD/2wCEAAkGBxQSEhAUEBQVFhUWFRUWFhcVFhcYFRUZFxgYFxgZFhkYHSggJBolIBYWITEhJyktLi4uFx81ODMsNygtLi0BCgoKDg0OGxAQGy0mICY0LDQsLywsNi8tLDUvLjUtNC8tLDQsLCwvKywtLCwsLSwvLDQsLCwwLC0sNCw0LCwsLP/AABEIAMIBAwMBIgACEQEDEQH/xAAbAAEAAgMBAQAAAAAAAAAAAAAABAUBAwYCB//EAEgQAAIBAgMFBQMICAMHBQEAAAECAwARBBIhBQYTMVEiMkFhcYGRkhQVI1JicqHSB0JDU1RjwdEksfAWMzRzgrLhJUSDk6IX/8QAGQEBAAMBAQAAAAAAAAAAAAAAAAECAwUE/8QAMBEBAAIBAgQBCwUBAQAAAAAAAAECEQNRBBIhMfAFExQiQVNhcYGx4VKRocHR8TL/2gAMAwEAAhEDEQA/APuNKUoFKUoFKUvQKVi9ZoFKxel6DNKXpQKUpQKUvSgUpel6BSl6UClKUClL0oFKXpegUpSgUpSgUpSgUpSgUpSgUpSgqN7Me+HwmJmitnjQsuYXFxbmOlcsN5Z1gxMoxCSmONWCnBTwWJdRfNI1iLEiw6iuz2zs1cTDLC5IWRSpK2uL9Li1VEu6zSRyxTYzESI6ZMrCEZdQQwKxg3FvHTWs7RbPRlaLZ6PO+m2JMNHhjE6pxJlRmMTS5VKsbiNDmJ0Ggqlxe9U8MUEgkWcNickn+GlgIjWMvJZZGuSACQR+NXk+6zOqiTGYhmSRZI3IhDRsoZdLR2IIbxB5VuTdvMYzPiJp+HJxF4giFro8ZU5EF1Ic+6omLTlE1vMy5zbW+sq4jHJAEMcOFeRXIvmlQxk2N+6BKAayN5MQIMTKuJSVo4cwU4KeABiygHNI1iNSCBrqD4VaJuDh1i4StIF4WIiOq3IndZCxJXvAoAPKpD7sM6SRTYzESo6FCrCEW1BDArGDcWqIrb2o5b56oh27PNLhYYikUkiYgSh0z8KWHhaWzC6nOSOoYGoEO28auFxOJeWFhFI8SoISpzJMI8xbiHQjN2beI1016dtgx/K0xYLCRY2jIFsrA2F2Fr5gABf06CtLbsxnDTYfM+SWR5CbjMC8nEIGlrA+VTy2Ty23eN49oTrJhYMLkWSdnvJIpZY0jXMxCgi7agAXqFtPH42EQwgwPNPMI45srBQuRpHZ483eAUgANr5VebV2Ws4S7Ojoc0ckZAdDYg2uCLEEgggg1XQ7qoEcPNPJI0iy8Z3HFR1GVTHZQi2BIsFsQSDepmJytNbZQMdtbGQGXDjhz4jgGeFljKghZFRw0YY3IzXFiL8vX1svH4jELKsWLhLqFN3w0iSLzzK8DsDlPg1+dxrUzD7poGleSaeSaRVXjM6iSNVYMoiyKFAzAHkb+N637L3eEUzzyTTTytHwg0pTspfNlVUVRqdSaiK2yrFbZ/Kg2bt3GHC4TESSRN8omgQKIiuRXdla5zm55EaDl41tjxuOGIxcTYiErh4UlP8AhyC+cSGw+k0Iyc9efKrmHdqNcPhsOGfLBIkiEkZiY2zANpa2tuVS4tkoJ55rkmaOON1Nsto89raX1zm/pTlnx8v9TFLdOv8AKm+fZWw2ypBkD4poFk7NwOLEWOUX8DY1Ehx2OEmNV54WXCoGNsOQZM0bOLfSHLYgdb1ZYXdKNJIGM07pAbwQsycKI2Ki1lDHKDYZibVP+ZUzYtrt/iVVXGlgFUp2dOh8b8qctp8fD/TltPfx0UGD3tdMPJLigt/kkOKjyqQGEiAMg1OoksPR1qdurtXESyzw4oIHihwjnICLPMjmQczoCo/GtmJ3RgkjwKOXIwnDCG4u4jC2WTTUEohIFtVqywuy1jnxE4LZpliVgbZRws4BXS+uc318BUxFsla2zGXLQ7dxYhxOLd4WhhmnUxcIhykUhS6yZ7ZrC+q68vOo43mnfEToMSkYWbIi/IpprqQpBaSNso73jy51btuQjZ1fEYhoGlaZoLxiJmZ85DEJmK3PLNW87sMskzwYvEQiVzIyIISuYgA2zxk/qjxqsVt0V5b+JbNk7UkkjxxfLeGaeNLDwQArcX56162dtv8A9Pjxc9h/hxK+UaXy3Nhrz6Vqi3YKSSsmKnVJJGkeICLIxcWYXKZrG3gaix7lDgrh3xWIeBeGOEwhylUZWCkiMHKctjryJq0c2F/Xb9yduyYmNxiMgmTIxCG4ySqHTxOo7SnzQ10tVWE3fhimEsCLEcjIyRqqo4JDAsAO8CDY/aNWtWrmI6rUiYjElKUqyxSlKBSlKBSlKBSlKBSlKBSlKBXK7zRNLi8HA8jxwMkztw3MZlkTIFjLqQbWZmsCL5fKuqqLtDZ8U6FJ40kQm+V1DC45HXx86raMwraMxhxuNRWkw2Fixcpw5xEiykSkyIViDrAZb5rMSTqb+APKq3eKd42mwmDnksr4LKxkZ2hklmKZM5N7EWOUn8K72PYWGWEwCCIQnUxhFyEk3uVta99b86xhdgYaNOHHBEqZ1kyqigZ1IKubfrAgWPPSqTpzLOdLLgMVt+bFYqJoi6RrDLC6gsLznDvK6kDnksg9auZdosYdhgSnPI8ZeznM6jDyF83UXsTeusj2VCpDLGgIdpAQoBDuLM3qQbE1pwuwMNHI0scESyNe7rGobXnqB4+PWkUndMac7uD2XtWZMLs5JZHYyy4WSKQk3ZWkUSxM19SL315q32TXvYxkxRwMWImlWEpi3JWRkaWRMQUVGcHNZUN7X8PKu9OyIMkUfCTJEytEuUWjZe6U6EV4m2Fh3i4LwxtEGLBCgKhmJYkDwJLE3HU1Hm5RGlMe1xm8W0VWJMJhcTPJnnIdos008EcQVnUFAXOpUXNz2+dhXjae0xicJhB9J8ukzQrGsssOWRdJZJQpFkW2bta6geNdvgdi4eEqYYY4yqFFKIq2VjmKiw5Ei56mo+N3Xwkzs8uHidmNyxQXJsBcn0A91TOnJOnLjduNiMJeKGeR2TZ4vIzFjc4lFeW1+aqzkdAPKpm1kXBHDphZ5XadZldXmeUughd+KMxOUgqpuLDUj06/B7Ggiy8KJFyqyCyjRGOZl9CdbVqwW7uFhLtDh4UZwVYrGoJU815d3y5U83J5ufHscVs7aswj2TFLI+d2glV7m8sUkLFlY+JRiAb+BQ163Ew0jjCyvHMb3JmOOkIOrAEwE2t4WruvmqG0I4aWhtwhlH0dlyjJ000qFBupg0dZEw0SupzKwUAg9RSNOYnPj2IjSmJjxsuqUpWrcpSlApSlApSlApSlApSlApSlApVTjNs5GeyFlRlRjmAOdlBVQp5jtoL30zeRqJjN4GCyqiDiIQrXa6qzvw0toM12vpp3SOdB0NK5aHeNy4OUFGCZALZmaTIRmNtB9PAPfVj8+fSRxmPVmCNlbMFYhiBcC3Jc2pBsRpQXFKUoFKUoFKUoFKUoFKUoFKUoFKUoFKUoFKUoFKUNBpnxSpbMbXKqB4ksQo09Tzr3xV01GpsNRqelUG1d3mmeQ51AZswOU8RfoTEFBB7tyW06nlzrMe7xUqRw9c2ZWVnAuU7SZm0a0YF/b1BC+Mq66jTQ68j51CG2IjkAYkvfKArXIFrnly7Q15aiqld3HAQho7qFWxQlGypIodxfV7yFtelvOsQ7rZQozgZbAEL2hYqRY9RwovhNB0nFXqOdufj09a91zE+7bsireFQFtZUK6jIM173JIUjyuOdq6egUpSgUpSgjS4CNmLNGhYjKSVBJHQm3KvJ2ZD2foo+z3ewvZ1zaaddfWpdKCIdmxWI4aWIsRlFrdnTl9hfhHSsrs6IFWEaArbKQouthYW00sDapVKBSlKBSleJkzAi5F/EGx9hoPV6XqGMB9uX4z5f2/E0+b/5kvxnparYjdTNtky9L1D+Qfbl+M+f9/wABQYD7cvxnyP8AT8aYjczbZMvS9Qvm/wDmS/GfIf0/E1k7P/mS/GfP834DpTEbmbbJl6XqJ8h+3J8fnevI2f8AzJfjPQD+n4mmI3M22Tb0vUM7P/mS/GfP834DpT5B/Ml+PzB/pamI3M22TL0vUL5v/mS/H6f2/E1k4D+ZL8fr/f8AAUxG5m2yZel6h/IP5kvx+d62QYTKb5nOlu01x4f2/E1GI3TE22SaUpULFKUoFKUoFKUoFKUoFKVqnlyjlcnQAcyeg/1yBoMzTBRdj5DqT0A8TWriO3dUKOrnX4R/cV6ggt2m1c8z4DyXoK30EfhyfXHsTT/upeQfUb0uh/r/AEqRSg0xYgE21DfVbQ+zwI8xet1a5oQwsfUHxB6g9a0QYmzcN+9a6nlnUaEjzFxceY60EulKUClKUClKUClKUClKUClKUClVWF2obAyrYHXMuoH3hzHrr7Ks0kBAINweRHI1jo8Rp60ZpOTD1SlK2ClKjzuSciaHmT9UdfU+HoeliHqXEgGwuzfVXU+3wHtrz9IfqL72P9P61shiCiy/+T5k9a2UEfhyfXX2pp+DVjiOveUMOqHX1yn+hNSaUGuGUMLqb/0PQjwPlWyo88FzmTRx4+DeTeXnzFZwmJEgJGhBysp5qw5g/h6gg+NBvpSlAqMnakY+CdkepALH3FR76k1HwXdJ6u//AHkD8AB7KCRUbH4+OBc8zqi3AzMbC55CpNcX+lr/AIA/82P+tZ6t+Sk2eng9CNfXppTOItMQuf8Aa3BfxUPxipWA25h52KwTRyMBchWBNutfGNz92sHiYZJMZjZIHErKqCSBBkAWxtJGW1JOt/Cu03U3FwMeIjxGGxks7QEnLxIGQF0dO1w4weRa2vhVNO97Yzj+3u4vheG0YvFY1MxmMzEcvfHfZ9Eqr3hw7NCXj/3kX0sZ811K+jC6+2rSsEXrdyEbZmNE0Ucq8nUH06j2G4qI+NkzuFKABrC6kn35hVXuBL9DNH+7lYD0P/m9Tv2kv3z/AJCuR5Z4jU0NGttOcTzRH8StVLWWU/rJ8Dfnr1nl+snwN+eswVIuKjhtXV1KZm+CUbPL9ZPgb89M8v1k+Bvz1V718fLh2wocskvEZUIHEVY3ORr+DHKvqRVBh8Ni1ePjcZ1tKWIMpGYyhltw3U2y5gL3Fq9MRf3iHZ55frJ8Dfnpnl+snwN+euTeLFXnA+U2Nznv2h9MpC5BLYrkLDNGVOUcsxr07Y22HKRuBDmkcGQ3l+lsE7Vy30Yc5WOhdNTanLf3g6rPL9ZPgb89M8v1k+Bvz1ysiYy8nDEvFPykF2f6IXzmAxqTl/di1gRck1rxCYzlhVnUZgVM0l2uYJgQ4Ynsh+F45SToNKnlv7z7Drs8v1k+Bvz0zy/WT4G/PVVu+sgklJEyw8OLKMQ2aTi3fiEG5OW3D8bXBt531xVZi/vBBhw2VVHOwAoMOVN4zlPjpdT6j+osfOp1xS4rzU4OlLc9bYlOWhMbbSQZT15ofQ+Hobe2pdVu0J1RWaRgqjmWNhXNYHexROkcSyNEdLAXJPgUXmB/q1ejQ4u9tTzc1mfjHb6ow7dmsLnwrRg17OY827R8r8h7BYeymNN4381t8Wn9akV0UFVeN3hw0LlJp40cWJVmAOuo0q0r4Z+lgf4+QAkXWEXFri4A8dKx1tSaRGPbOHR8m8JTidS1dSZiIrNunfo+tLvXgiQBiodftrVujggEEEHkRyPpXyjav6O8FBDJKcbP2VYgO+HIJA0FliBN/I1n9Du2pGmmwrEmNYhKt/2Zz5SB5Ne9vsnrUV1Lc/JbH0a63BaE8NbiNCbYrMRMWiI77Yl9Yqi2tL8nxEM36kpEMvS+pjf1GoJ6EdBV7VBvzHfBTdQYyPjUf5E1u5K+pUTZOI4kELnm0ak+pAvSgmVHwegcdHb/APRzj8GFSKjSHI4bwaynyb9U+3l8NBJri/0s/wDAH/mx/wBa7SqnebYa42BoXYrexDDUqw5G3j6Vnq1m1JrD1cDrV0eIpqW7RMTL4/udujDjIZJZ8Y0DCVkCDhAZVCkHti+tz7q7nc3czDYTE8aLGNM/DdMhMVrMVJNkF/1R76rf/wCQL/GSf/Un96m7F/RiMNPDMMXI3DcNlyKoa36pIPKstPTtWY9WPn4h0+N4zS1q3xrak5zMVmOnfMR/67R8n0KvE8oRWZtAoJPoBc17rld/9rCOHgqe3KLEdE/WJ9eXv6V6XCaP0bgmPEOf1pB/lc/91T9uw4iPt4ZRIWfVSO6Lc75h4ipO6WzzBho1bvNd29W1t7BYeyrmsdfh9PXrFdSMx3MuJXH7SH/tU9x/PWfnHaX8KnuP567WlUjhNGOkVTlxXzjtL+FT3H89PnDaX8KnuP567WlT6Lo/pMuK+cdpfwqe4/np847S/hU9x/PXa0p6Lo/pMuK+cdpfwqe4/np847S/hU9x/PXa0p6Lo/pMuK+cdpfwqe4/np847S/hU9x/PXa1inoul+kyp8HjC0UbSAKxRWceCkgFh6A3qi2tvkiXWD6RuWb9mD/m3s0862be3bmmeKNHPDynOW0UEHTsjUm3X8KuNibsw4axAzv9drEj7o5D/WteDhvJ9onm1p+UR/cpmXLYTd3FY1hJi3KL4A9632E5D1OvrXZ7K2NFhxaJLHxY6s3qasKV1oiIjEKtGNW8b255Tb1tp+NbUa4BHIi9eqjYU5SYz4ar5qeVvTl7utSJNfDP0sk/L5ctrlYgLi4FwBqPbX3OuM3r/R/HjplmMrxt2cwVQwfKRl58uVtKx19PzkRHxdLyZxleE1L3nPWsxGN57Pn+836PpsFDxjMsy5gGyRFCgPJjd2uL2HtFdx+iXZ+Fjwhkw2YyubYhpCGkzqO6SABlAN1AHI9a7XFYZZEdJAGVlKsDyIIsa5fdXcr5BNJJFiJGjcEGJlXLzupzDW66i/iCarTR5L5r2lpxHlH0rhY09aZm9Z6T7Jid/jHsn6OurnN/pwuDceLuij2MHP4Ia6Ovn29GJOMxcWGiN1RspI+t+uf+kC3revQ5LsN3Ey4XDA8+En4gGlT0QAAAaAAD0FKD1Xl0BBBFweYNeqUFfLi+Bbik8PkJDyXoJOn3uXWx5zkYEAg3B5EcjWWW+h5VQ4jdvKS2EmfDn6qm8R/+M6D2UF/SuTlwu1F0WaJvOyg/itRJdh7Rm0mxAVfEBiB7kAv6Ggt94N6YsOCqkSS+CA6KftkcvTnVBu1saTFS/KsVqLhlBHfI5WHgg8Ovvq42RuVDCQ0n0rDqAEH/AE/3vXTAUGaUpQKUpQKUrBNBmlRoMdG+bI6Nl55WBt62rK42MhCHUh+5qO349nryNTyzsrzV3SKVoOMj7Jzr2myrqO02ug89Dp5Vn5SnbOYdjRte7YA9rpoQfbTEp5o3bqVHwuNjkvw3V7c8pBtflyqRSYmO5ExMZgpSlQkpSlArVPDmtY2I1B6H+3UVtpQQYtorn4cnYk8AeTjrGfH05j8anVHxuCSZCkqhlPgR49R0PnVHJsHER/8ACYt1HgkvbUejEEgeVqDpK8u4UEkgAcyTYCuSlw+1eQki9RkH+a1FbdPFTkfKsRcdLlh7F0UUHveTe+94cGSzNoZFB8fCPqfPl08rDc7d35OpklH0rC1vqL09etT9i7uw4bVFu/121b2dPZVvQKUpQKUpQKi7Ux6YeGWaU5UjRnY9AovUqq7eLCRy4adZlRkyMxEq54wUGYMy+IBANvKg1bq7eTHYWDExaCRblb3KMNGUnqCCKtq57cLDRJgoDBwcsi8QtBGYopGOhdUIBFwANR4V0NApSlArBNZrxLGGBVgCDzBFwfUGgcQdRTiDqKjfNkX7qP4F8vL7I9wp82Q/uo/gXpbp00q3qqZvtHj6JPEHUVoxqCSORA1syst+lxa/415+bIf3UfwL5+X2m95rI2bF+6j+BeoPTyHupHLE5RPNMYxH7/hTPg5WiaPJBGeGsWdWu2UkBiOyLDLcgdSK1HYbnKhZcqSSPGy6FMy3Fl8LPfTpV781w/uo/gXyHTyHuodlw/uo/gXz8vtN8R61vHETHb7fl554bPf7/hzx2LO6IrvGrIsjC3aHFeQvcXtYCy2P2jUo4aa2LXIlpyWzcTu5okS1svVevjVx82xfuo+d+4vW/TqAfZWBsuEaCKMeGiL0A6dFUewVM8RM9/t8c77kcLjt9/hjbZE2JHIikS+AUC8ivyFjayLYaedWnEHUVGOy4T+yj+BfteX2m+I9afNkX7qP4F636dQD7KxtNbTnx921K2pXH9/hJ4g6inEHUVGGy4f3UfwL4WHToB7hT5rh/dR/Avn5fab3mq+ruvm+0fv+EniDqKyHFRvm2L91H8C+vTrXqHAxoboiKeV1UA2000HLsj3Co6HreP8AiTSlKhcpSlApULbOP+TwySiOSXIL8OFc8j6gWRfE61KifMqmxFwDY6EX8D50HulKUClKUClKUCou1GtDMcxW0bnMFzFbKdQviR08alVU71QYh8JiFwcnDnyHhsAp7Q1t2gRra1/C96DG6UpfB4ZmkaUmMEyNFwmfzMf6p8qt64P9He38uBgG0cWHxDSrCRJYOkji6QNoCZLam+tyeldNFvJhWKqs8ZLSvCoB1MsYu6feAOtBbUqoh3nwj8LJiIzxRKY7HviG/FK/dsb+lYXejCEBhiI7GFsQDfQxJo0n3RQXFKp33owgDMcRHZYknJvoIn7j/dNxrWZt58InFzYiMcLhcS57nGtws33ri3rQW9KqpN5MKpZWnjBWZICCeUri6x/eIFE3jwpKqJ4yTM2HAvzmXvR/eHSgtaVTwb0YR+FkxEZ4vE4dj3+FrJl+741iPerBsqsuIjIaJ5gc2hijJDv90FTf0oLmlUzb1YMAk4iKwhGIPa/YsQBJ90kgX86ziN6cJGJS+IjURCNpLnuCX/dlvvX0oLilVUu8eFUurToCkqQsL6rI/cQ/aNE3jwpIAnjJM7YcAH9sou0f3gPCgtaVUw7yYVzEEnjJlaRY7HvtELyAfd8a8xb0YRgjLiIyHjklQg6NHHfO48lsb0FxSqc704S1/lEduAMRe/7Emwk+7fxrE29ODQSF8RGBGkTuSdFWa3DY+TZhb1oLmlVMu8uFUyBp4wY3jjcE6q8ovGp828Kx/tNhL5ePHfj/ACW1/wBv+6+/5UFvSqiHefCOYwuIjJkaRIwDq7RAGQDzW4vXmHenCOsbJiIyJEkkQg6MkRIkYeS5Tf0oLmlU3+1OEtf5RHbgfKef7G9uJ92+l6zNvRhEEhfERgRpHI5J7qS24bHya4t60HnfGIvgsQqpI5KiyQyCKRu0NEkOgPnVpgxZE0I7K6E3I0GhPia5ffXbOFfCY2JmilK8ON4nlMILSEMitILFbjUHyrqMGtkQWtZVFr3toNL+PrQbqUpQKUpQKUpQKUpQRTs6IknhR3LiQnIty45Py73nzouzogQRFGCGLghFuGbvMNO8fE8zUqlBETZsIy2ijGXNlsijLn7+XTS/j1oNmwgACKOwQoBkWwQ805d09OVS6UEQ7MhIIMUZBUIRkXVByU6d0dOVZbZ0RzXijObLmui9rJ3b6a28OlSqUEU7PiNyYo7lg57C6uOTHTvDrzrI2fECCIo7hy47C6OebDTvHrzqTSgips6JcuWKMZc2WyKMubvZdNL+PWufj2nhw86mCBIcPxInkZoxlQKHkyx5b5LtYjxsa6qqBt14jHNGbESmQuxQcQ8Rix7d76E6eg9oRpdubOCEsIwMrRsphOZUjCsQ65biNQyHUW7QrZ85YWSdYUiR+JnEjGOyWgAGjFcrhWIXQ6GsHdCMmMlzmTNrlXtB2VmDDla6LyANhbrf3h9040YknOuWRQkiho1WSQSsApP1gDreicPJ2thflE0MkSgiVRn4eZZJRFxtWC2zhdRc36UTbWBIzKoJ4rHKMO5kEiorO5QJmBCuhL25MNa14ncyN+Jmd7O7vlGiq7pwsygHQhBlA5WvpXqLc9EN0lkVsztmWyk8QJnW62sDw1OliNbECwEGG3ZmPw8k8kKRIGhdgpVAbZkRnfRexcuV1PaKt0NW67OiFgIowApUWRdFbvKNOR8R41X7N3fSCZ5kY5nz59O/nfP2vNToOgJHpdVKEX5thtbhR9zJ3FtkHJOXd8uVG2dEc14ozmChrovaCd0HTUDw6VKpQRm2fEbkxxm7Kxui6svdY6akeB8KfIIr34cd8/EvkW+f6/LvefOpNKCMuz4hltFGMpYrZF0Ld4jTQnxPjWF2dELARRgAMosi6Bu8BpoDc3HjUqlBF+bouXCjtkydxe59Tl3fLlRtnRG94ozcBTdFN1Xug6ageA8KlUoIz4CI5rxxnMVLXRTmK90nTUjwPhUkUpQKUpQKUpQKUpQKUpQKUpQKUpQKUpQKUpQKUpQKUpQKUpQKUpQKUpQKUpQKUpQKUpQKUpQKUpQKUpQ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863" y="-1447800"/>
            <a:ext cx="40290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1509" name="AutoShape 4" descr="data:image/jpeg;base64,/9j/4AAQSkZJRgABAQAAAQABAAD/2wCEAAkGBxQSEhAUEBQVFhUWFRUWFhcVFhcYFRUZFxgYFxgZFhkYHSggJBolIBYWITEhJyktLi4uFx81ODMsNygtLi0BCgoKDg0OGxAQGy0mICY0LDQsLywsNi8tLDUvLjUtNC8tLDQsLCwvKywtLCwsLSwvLDQsLCwwLC0sNCw0LCwsLP/AABEIAMIBAwMBIgACEQEDEQH/xAAbAAEAAgMBAQAAAAAAAAAAAAAABAUBAwYCB//EAEgQAAIBAgMFBQMICAMHBQEAAAECAwARBBIhBQYTMVEiMkFhcYGRkhQVI1JicqHSB0JDU1RjwdEksfAWMzRzgrLhJUSDk6IX/8QAGQEBAAMBAQAAAAAAAAAAAAAAAAECAwUE/8QAMBEBAAIBAgQBCwUBAQAAAAAAAAECEQNRBBIhMfAFExQiQVNhcYGx4VKRocHR8TL/2gAMAwEAAhEDEQA/APuNKUoFKUoFKUvQKVi9ZoFKxel6DNKXpQKUpQKUvSgUpel6BSl6UClKUClL0oFKXpegUpSgUpSgUpSgUpSgUpSgUpSgqN7Me+HwmJmitnjQsuYXFxbmOlcsN5Z1gxMoxCSmONWCnBTwWJdRfNI1iLEiw6iuz2zs1cTDLC5IWRSpK2uL9Li1VEu6zSRyxTYzESI6ZMrCEZdQQwKxg3FvHTWs7RbPRlaLZ6PO+m2JMNHhjE6pxJlRmMTS5VKsbiNDmJ0Ggqlxe9U8MUEgkWcNickn+GlgIjWMvJZZGuSACQR+NXk+6zOqiTGYhmSRZI3IhDRsoZdLR2IIbxB5VuTdvMYzPiJp+HJxF4giFro8ZU5EF1Ic+6omLTlE1vMy5zbW+sq4jHJAEMcOFeRXIvmlQxk2N+6BKAayN5MQIMTKuJSVo4cwU4KeABiygHNI1iNSCBrqD4VaJuDh1i4StIF4WIiOq3IndZCxJXvAoAPKpD7sM6SRTYzESo6FCrCEW1BDArGDcWqIrb2o5b56oh27PNLhYYikUkiYgSh0z8KWHhaWzC6nOSOoYGoEO28auFxOJeWFhFI8SoISpzJMI8xbiHQjN2beI1016dtgx/K0xYLCRY2jIFsrA2F2Fr5gABf06CtLbsxnDTYfM+SWR5CbjMC8nEIGlrA+VTy2Ty23eN49oTrJhYMLkWSdnvJIpZY0jXMxCgi7agAXqFtPH42EQwgwPNPMI45srBQuRpHZ483eAUgANr5VebV2Ws4S7Ojoc0ckZAdDYg2uCLEEgggg1XQ7qoEcPNPJI0iy8Z3HFR1GVTHZQi2BIsFsQSDepmJytNbZQMdtbGQGXDjhz4jgGeFljKghZFRw0YY3IzXFiL8vX1svH4jELKsWLhLqFN3w0iSLzzK8DsDlPg1+dxrUzD7poGleSaeSaRVXjM6iSNVYMoiyKFAzAHkb+N637L3eEUzzyTTTytHwg0pTspfNlVUVRqdSaiK2yrFbZ/Kg2bt3GHC4TESSRN8omgQKIiuRXdla5zm55EaDl41tjxuOGIxcTYiErh4UlP8AhyC+cSGw+k0Iyc9efKrmHdqNcPhsOGfLBIkiEkZiY2zANpa2tuVS4tkoJ55rkmaOON1Nsto89raX1zm/pTlnx8v9TFLdOv8AKm+fZWw2ypBkD4poFk7NwOLEWOUX8DY1Ehx2OEmNV54WXCoGNsOQZM0bOLfSHLYgdb1ZYXdKNJIGM07pAbwQsycKI2Ki1lDHKDYZibVP+ZUzYtrt/iVVXGlgFUp2dOh8b8qctp8fD/TltPfx0UGD3tdMPJLigt/kkOKjyqQGEiAMg1OoksPR1qdurtXESyzw4oIHihwjnICLPMjmQczoCo/GtmJ3RgkjwKOXIwnDCG4u4jC2WTTUEohIFtVqywuy1jnxE4LZpliVgbZRws4BXS+uc318BUxFsla2zGXLQ7dxYhxOLd4WhhmnUxcIhykUhS6yZ7ZrC+q68vOo43mnfEToMSkYWbIi/IpprqQpBaSNso73jy51btuQjZ1fEYhoGlaZoLxiJmZ85DEJmK3PLNW87sMskzwYvEQiVzIyIISuYgA2zxk/qjxqsVt0V5b+JbNk7UkkjxxfLeGaeNLDwQArcX56162dtv8A9Pjxc9h/hxK+UaXy3Nhrz6Vqi3YKSSsmKnVJJGkeICLIxcWYXKZrG3gaix7lDgrh3xWIeBeGOEwhylUZWCkiMHKctjryJq0c2F/Xb9yduyYmNxiMgmTIxCG4ySqHTxOo7SnzQ10tVWE3fhimEsCLEcjIyRqqo4JDAsAO8CDY/aNWtWrmI6rUiYjElKUqyxSlKBSlKBSlKBSlKBSlKBSlKBXK7zRNLi8HA8jxwMkztw3MZlkTIFjLqQbWZmsCL5fKuqqLtDZ8U6FJ40kQm+V1DC45HXx86raMwraMxhxuNRWkw2Fixcpw5xEiykSkyIViDrAZb5rMSTqb+APKq3eKd42mwmDnksr4LKxkZ2hklmKZM5N7EWOUn8K72PYWGWEwCCIQnUxhFyEk3uVta99b86xhdgYaNOHHBEqZ1kyqigZ1IKubfrAgWPPSqTpzLOdLLgMVt+bFYqJoi6RrDLC6gsLznDvK6kDnksg9auZdosYdhgSnPI8ZeznM6jDyF83UXsTeusj2VCpDLGgIdpAQoBDuLM3qQbE1pwuwMNHI0scESyNe7rGobXnqB4+PWkUndMac7uD2XtWZMLs5JZHYyy4WSKQk3ZWkUSxM19SL315q32TXvYxkxRwMWImlWEpi3JWRkaWRMQUVGcHNZUN7X8PKu9OyIMkUfCTJEytEuUWjZe6U6EV4m2Fh3i4LwxtEGLBCgKhmJYkDwJLE3HU1Hm5RGlMe1xm8W0VWJMJhcTPJnnIdos008EcQVnUFAXOpUXNz2+dhXjae0xicJhB9J8ukzQrGsssOWRdJZJQpFkW2bta6geNdvgdi4eEqYYY4yqFFKIq2VjmKiw5Ei56mo+N3Xwkzs8uHidmNyxQXJsBcn0A91TOnJOnLjduNiMJeKGeR2TZ4vIzFjc4lFeW1+aqzkdAPKpm1kXBHDphZ5XadZldXmeUughd+KMxOUgqpuLDUj06/B7Ggiy8KJFyqyCyjRGOZl9CdbVqwW7uFhLtDh4UZwVYrGoJU815d3y5U83J5ufHscVs7aswj2TFLI+d2glV7m8sUkLFlY+JRiAb+BQ163Ew0jjCyvHMb3JmOOkIOrAEwE2t4WruvmqG0I4aWhtwhlH0dlyjJ000qFBupg0dZEw0SupzKwUAg9RSNOYnPj2IjSmJjxsuqUpWrcpSlApSlApSlApSlApSlApSlApVTjNs5GeyFlRlRjmAOdlBVQp5jtoL30zeRqJjN4GCyqiDiIQrXa6qzvw0toM12vpp3SOdB0NK5aHeNy4OUFGCZALZmaTIRmNtB9PAPfVj8+fSRxmPVmCNlbMFYhiBcC3Jc2pBsRpQXFKUoFKUoFKUoFKUoFKUoFKUoFKUoFKUoFKUoFKUNBpnxSpbMbXKqB4ksQo09Tzr3xV01GpsNRqelUG1d3mmeQ51AZswOU8RfoTEFBB7tyW06nlzrMe7xUqRw9c2ZWVnAuU7SZm0a0YF/b1BC+Mq66jTQ68j51CG2IjkAYkvfKArXIFrnly7Q15aiqld3HAQho7qFWxQlGypIodxfV7yFtelvOsQ7rZQozgZbAEL2hYqRY9RwovhNB0nFXqOdufj09a91zE+7bsireFQFtZUK6jIM173JIUjyuOdq6egUpSgUpSgjS4CNmLNGhYjKSVBJHQm3KvJ2ZD2foo+z3ewvZ1zaaddfWpdKCIdmxWI4aWIsRlFrdnTl9hfhHSsrs6IFWEaArbKQouthYW00sDapVKBSlKBSleJkzAi5F/EGx9hoPV6XqGMB9uX4z5f2/E0+b/5kvxnparYjdTNtky9L1D+Qfbl+M+f9/wABQYD7cvxnyP8AT8aYjczbZMvS9Qvm/wDmS/GfIf0/E1k7P/mS/GfP834DpTEbmbbJl6XqJ8h+3J8fnevI2f8AzJfjPQD+n4mmI3M22Tb0vUM7P/mS/GfP834DpT5B/Ml+PzB/pamI3M22TL0vUL5v/mS/H6f2/E1k4D+ZL8fr/f8AAUxG5m2yZel6h/IP5kvx+d62QYTKb5nOlu01x4f2/E1GI3TE22SaUpULFKUoFKUoFKUoFKUoFKVqnlyjlcnQAcyeg/1yBoMzTBRdj5DqT0A8TWriO3dUKOrnX4R/cV6ggt2m1c8z4DyXoK30EfhyfXHsTT/upeQfUb0uh/r/AEqRSg0xYgE21DfVbQ+zwI8xet1a5oQwsfUHxB6g9a0QYmzcN+9a6nlnUaEjzFxceY60EulKUClKUClKUClKUClKUClKUClVWF2obAyrYHXMuoH3hzHrr7Ks0kBAINweRHI1jo8Rp60ZpOTD1SlK2ClKjzuSciaHmT9UdfU+HoeliHqXEgGwuzfVXU+3wHtrz9IfqL72P9P61shiCiy/+T5k9a2UEfhyfXX2pp+DVjiOveUMOqHX1yn+hNSaUGuGUMLqb/0PQjwPlWyo88FzmTRx4+DeTeXnzFZwmJEgJGhBysp5qw5g/h6gg+NBvpSlAqMnakY+CdkepALH3FR76k1HwXdJ6u//AHkD8AB7KCRUbH4+OBc8zqi3AzMbC55CpNcX+lr/AIA/82P+tZ6t+Sk2eng9CNfXppTOItMQuf8Aa3BfxUPxipWA25h52KwTRyMBchWBNutfGNz92sHiYZJMZjZIHErKqCSBBkAWxtJGW1JOt/Cu03U3FwMeIjxGGxks7QEnLxIGQF0dO1w4weRa2vhVNO97Yzj+3u4vheG0YvFY1MxmMzEcvfHfZ9Eqr3hw7NCXj/3kX0sZ811K+jC6+2rSsEXrdyEbZmNE0Ucq8nUH06j2G4qI+NkzuFKABrC6kn35hVXuBL9DNH+7lYD0P/m9Tv2kv3z/AJCuR5Z4jU0NGttOcTzRH8StVLWWU/rJ8Dfnr1nl+snwN+eswVIuKjhtXV1KZm+CUbPL9ZPgb89M8v1k+Bvz1V718fLh2wocskvEZUIHEVY3ORr+DHKvqRVBh8Ni1ePjcZ1tKWIMpGYyhltw3U2y5gL3Fq9MRf3iHZ55frJ8Dfnpnl+snwN+euTeLFXnA+U2Nznv2h9MpC5BLYrkLDNGVOUcsxr07Y22HKRuBDmkcGQ3l+lsE7Vy30Yc5WOhdNTanLf3g6rPL9ZPgb89M8v1k+Bvz1ysiYy8nDEvFPykF2f6IXzmAxqTl/di1gRck1rxCYzlhVnUZgVM0l2uYJgQ4Ynsh+F45SToNKnlv7z7Drs8v1k+Bvz0zy/WT4G/PVVu+sgklJEyw8OLKMQ2aTi3fiEG5OW3D8bXBt531xVZi/vBBhw2VVHOwAoMOVN4zlPjpdT6j+osfOp1xS4rzU4OlLc9bYlOWhMbbSQZT15ofQ+Hobe2pdVu0J1RWaRgqjmWNhXNYHexROkcSyNEdLAXJPgUXmB/q1ejQ4u9tTzc1mfjHb6ow7dmsLnwrRg17OY827R8r8h7BYeymNN4381t8Wn9akV0UFVeN3hw0LlJp40cWJVmAOuo0q0r4Z+lgf4+QAkXWEXFri4A8dKx1tSaRGPbOHR8m8JTidS1dSZiIrNunfo+tLvXgiQBiodftrVujggEEEHkRyPpXyjav6O8FBDJKcbP2VYgO+HIJA0FliBN/I1n9Du2pGmmwrEmNYhKt/2Zz5SB5Ne9vsnrUV1Lc/JbH0a63BaE8NbiNCbYrMRMWiI77Yl9Yqi2tL8nxEM36kpEMvS+pjf1GoJ6EdBV7VBvzHfBTdQYyPjUf5E1u5K+pUTZOI4kELnm0ak+pAvSgmVHwegcdHb/APRzj8GFSKjSHI4bwaynyb9U+3l8NBJri/0s/wDAH/mx/wBa7SqnebYa42BoXYrexDDUqw5G3j6Vnq1m1JrD1cDrV0eIpqW7RMTL4/udujDjIZJZ8Y0DCVkCDhAZVCkHti+tz7q7nc3czDYTE8aLGNM/DdMhMVrMVJNkF/1R76rf/wCQL/GSf/Un96m7F/RiMNPDMMXI3DcNlyKoa36pIPKstPTtWY9WPn4h0+N4zS1q3xrak5zMVmOnfMR/67R8n0KvE8oRWZtAoJPoBc17rld/9rCOHgqe3KLEdE/WJ9eXv6V6XCaP0bgmPEOf1pB/lc/91T9uw4iPt4ZRIWfVSO6Lc75h4ipO6WzzBho1bvNd29W1t7BYeyrmsdfh9PXrFdSMx3MuJXH7SH/tU9x/PWfnHaX8KnuP567WlUjhNGOkVTlxXzjtL+FT3H89PnDaX8KnuP567WlT6Lo/pMuK+cdpfwqe4/np847S/hU9x/PXa0p6Lo/pMuK+cdpfwqe4/np847S/hU9x/PXa0p6Lo/pMuK+cdpfwqe4/np847S/hU9x/PXa1inoul+kyp8HjC0UbSAKxRWceCkgFh6A3qi2tvkiXWD6RuWb9mD/m3s0862be3bmmeKNHPDynOW0UEHTsjUm3X8KuNibsw4axAzv9drEj7o5D/WteDhvJ9onm1p+UR/cpmXLYTd3FY1hJi3KL4A9632E5D1OvrXZ7K2NFhxaJLHxY6s3qasKV1oiIjEKtGNW8b255Tb1tp+NbUa4BHIi9eqjYU5SYz4ar5qeVvTl7utSJNfDP0sk/L5ctrlYgLi4FwBqPbX3OuM3r/R/HjplmMrxt2cwVQwfKRl58uVtKx19PzkRHxdLyZxleE1L3nPWsxGN57Pn+836PpsFDxjMsy5gGyRFCgPJjd2uL2HtFdx+iXZ+Fjwhkw2YyubYhpCGkzqO6SABlAN1AHI9a7XFYZZEdJAGVlKsDyIIsa5fdXcr5BNJJFiJGjcEGJlXLzupzDW66i/iCarTR5L5r2lpxHlH0rhY09aZm9Z6T7Jid/jHsn6OurnN/pwuDceLuij2MHP4Ia6Ovn29GJOMxcWGiN1RspI+t+uf+kC3revQ5LsN3Ey4XDA8+En4gGlT0QAAAaAAD0FKD1Xl0BBBFweYNeqUFfLi+Bbik8PkJDyXoJOn3uXWx5zkYEAg3B5EcjWWW+h5VQ4jdvKS2EmfDn6qm8R/+M6D2UF/SuTlwu1F0WaJvOyg/itRJdh7Rm0mxAVfEBiB7kAv6Ggt94N6YsOCqkSS+CA6KftkcvTnVBu1saTFS/KsVqLhlBHfI5WHgg8Ovvq42RuVDCQ0n0rDqAEH/AE/3vXTAUGaUpQKUpQKUrBNBmlRoMdG+bI6Nl55WBt62rK42MhCHUh+5qO349nryNTyzsrzV3SKVoOMj7Jzr2myrqO02ug89Dp5Vn5SnbOYdjRte7YA9rpoQfbTEp5o3bqVHwuNjkvw3V7c8pBtflyqRSYmO5ExMZgpSlQkpSlArVPDmtY2I1B6H+3UVtpQQYtorn4cnYk8AeTjrGfH05j8anVHxuCSZCkqhlPgR49R0PnVHJsHER/8ACYt1HgkvbUejEEgeVqDpK8u4UEkgAcyTYCuSlw+1eQki9RkH+a1FbdPFTkfKsRcdLlh7F0UUHveTe+94cGSzNoZFB8fCPqfPl08rDc7d35OpklH0rC1vqL09etT9i7uw4bVFu/121b2dPZVvQKUpQKUpQKi7Ux6YeGWaU5UjRnY9AovUqq7eLCRy4adZlRkyMxEq54wUGYMy+IBANvKg1bq7eTHYWDExaCRblb3KMNGUnqCCKtq57cLDRJgoDBwcsi8QtBGYopGOhdUIBFwANR4V0NApSlArBNZrxLGGBVgCDzBFwfUGgcQdRTiDqKjfNkX7qP4F8vL7I9wp82Q/uo/gXpbp00q3qqZvtHj6JPEHUVoxqCSORA1syst+lxa/415+bIf3UfwL5+X2m95rI2bF+6j+BeoPTyHupHLE5RPNMYxH7/hTPg5WiaPJBGeGsWdWu2UkBiOyLDLcgdSK1HYbnKhZcqSSPGy6FMy3Fl8LPfTpV781w/uo/gXyHTyHuodlw/uo/gXz8vtN8R61vHETHb7fl554bPf7/hzx2LO6IrvGrIsjC3aHFeQvcXtYCy2P2jUo4aa2LXIlpyWzcTu5okS1svVevjVx82xfuo+d+4vW/TqAfZWBsuEaCKMeGiL0A6dFUewVM8RM9/t8c77kcLjt9/hjbZE2JHIikS+AUC8ivyFjayLYaedWnEHUVGOy4T+yj+BfteX2m+I9afNkX7qP4F636dQD7KxtNbTnx921K2pXH9/hJ4g6inEHUVGGy4f3UfwL4WHToB7hT5rh/dR/Avn5fab3mq+ruvm+0fv+EniDqKyHFRvm2L91H8C+vTrXqHAxoboiKeV1UA2000HLsj3Co6HreP8AiTSlKhcpSlApULbOP+TwySiOSXIL8OFc8j6gWRfE61KifMqmxFwDY6EX8D50HulKUClKUClKUCou1GtDMcxW0bnMFzFbKdQviR08alVU71QYh8JiFwcnDnyHhsAp7Q1t2gRra1/C96DG6UpfB4ZmkaUmMEyNFwmfzMf6p8qt64P9He38uBgG0cWHxDSrCRJYOkji6QNoCZLam+tyeldNFvJhWKqs8ZLSvCoB1MsYu6feAOtBbUqoh3nwj8LJiIzxRKY7HviG/FK/dsb+lYXejCEBhiI7GFsQDfQxJo0n3RQXFKp33owgDMcRHZYknJvoIn7j/dNxrWZt58InFzYiMcLhcS57nGtws33ri3rQW9KqpN5MKpZWnjBWZICCeUri6x/eIFE3jwpKqJ4yTM2HAvzmXvR/eHSgtaVTwb0YR+FkxEZ4vE4dj3+FrJl+741iPerBsqsuIjIaJ5gc2hijJDv90FTf0oLmlUzb1YMAk4iKwhGIPa/YsQBJ90kgX86ziN6cJGJS+IjURCNpLnuCX/dlvvX0oLilVUu8eFUurToCkqQsL6rI/cQ/aNE3jwpIAnjJM7YcAH9sou0f3gPCgtaVUw7yYVzEEnjJlaRY7HvtELyAfd8a8xb0YRgjLiIyHjklQg6NHHfO48lsb0FxSqc704S1/lEduAMRe/7Emwk+7fxrE29ODQSF8RGBGkTuSdFWa3DY+TZhb1oLmlVMu8uFUyBp4wY3jjcE6q8ovGp828Kx/tNhL5ePHfj/ACW1/wBv+6+/5UFvSqiHefCOYwuIjJkaRIwDq7RAGQDzW4vXmHenCOsbJiIyJEkkQg6MkRIkYeS5Tf0oLmlU3+1OEtf5RHbgfKef7G9uJ92+l6zNvRhEEhfERgRpHI5J7qS24bHya4t60HnfGIvgsQqpI5KiyQyCKRu0NEkOgPnVpgxZE0I7K6E3I0GhPia5ffXbOFfCY2JmilK8ON4nlMILSEMitILFbjUHyrqMGtkQWtZVFr3toNL+PrQbqUpQKUpQKUpQKUpQRTs6IknhR3LiQnIty45Py73nzouzogQRFGCGLghFuGbvMNO8fE8zUqlBETZsIy2ijGXNlsijLn7+XTS/j1oNmwgACKOwQoBkWwQ805d09OVS6UEQ7MhIIMUZBUIRkXVByU6d0dOVZbZ0RzXijObLmui9rJ3b6a28OlSqUEU7PiNyYo7lg57C6uOTHTvDrzrI2fECCIo7hy47C6OebDTvHrzqTSgips6JcuWKMZc2WyKMubvZdNL+PWufj2nhw86mCBIcPxInkZoxlQKHkyx5b5LtYjxsa6qqBt14jHNGbESmQuxQcQ8Rix7d76E6eg9oRpdubOCEsIwMrRsphOZUjCsQ65biNQyHUW7QrZ85YWSdYUiR+JnEjGOyWgAGjFcrhWIXQ6GsHdCMmMlzmTNrlXtB2VmDDla6LyANhbrf3h9040YknOuWRQkiho1WSQSsApP1gDreicPJ2thflE0MkSgiVRn4eZZJRFxtWC2zhdRc36UTbWBIzKoJ4rHKMO5kEiorO5QJmBCuhL25MNa14ncyN+Jmd7O7vlGiq7pwsygHQhBlA5WvpXqLc9EN0lkVsztmWyk8QJnW62sDw1OliNbECwEGG3ZmPw8k8kKRIGhdgpVAbZkRnfRexcuV1PaKt0NW67OiFgIowApUWRdFbvKNOR8R41X7N3fSCZ5kY5nz59O/nfP2vNToOgJHpdVKEX5thtbhR9zJ3FtkHJOXd8uVG2dEc14ozmChrovaCd0HTUDw6VKpQRm2fEbkxxm7Kxui6svdY6akeB8KfIIr34cd8/EvkW+f6/LvefOpNKCMuz4hltFGMpYrZF0Ld4jTQnxPjWF2dELARRgAMosi6Bu8BpoDc3HjUqlBF+bouXCjtkydxe59Tl3fLlRtnRG94ozcBTdFN1Xug6ageA8KlUoIz4CI5rxxnMVLXRTmK90nTUjwPhUkUpQKUpQKUpQKUpQKUpQKUpQKUpQKUpQKUpQKUpQKUpQKUpQKUpQKUpQKUpQKUpQKUpQKUpQKUpQKUpQ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863" y="-1447800"/>
            <a:ext cx="40290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21510" name="Rectangle 7"/>
          <p:cNvSpPr>
            <a:spLocks noChangeArrowheads="1"/>
          </p:cNvSpPr>
          <p:nvPr/>
        </p:nvSpPr>
        <p:spPr bwMode="auto">
          <a:xfrm>
            <a:off x="0" y="0"/>
            <a:ext cx="2492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it-IT"/>
          </a:p>
          <a:p>
            <a:pPr algn="ctr" eaLnBrk="0" hangingPunct="0"/>
            <a:r>
              <a:rPr lang="it-IT"/>
              <a:t> </a:t>
            </a:r>
            <a:endParaRPr lang="it-IT" sz="19000"/>
          </a:p>
        </p:txBody>
      </p:sp>
      <p:pic>
        <p:nvPicPr>
          <p:cNvPr id="21511" name="Picture 8" descr="elementi costruttivi della comunicazi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I livelli della comunicazione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/>
              <a:t>In ogni comunicazione è presente: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</p:txBody>
      </p:sp>
      <p:sp>
        <p:nvSpPr>
          <p:cNvPr id="3481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34820" name="Rectangle 1"/>
          <p:cNvSpPr>
            <a:spLocks noChangeArrowheads="1"/>
          </p:cNvSpPr>
          <p:nvPr/>
        </p:nvSpPr>
        <p:spPr bwMode="auto">
          <a:xfrm>
            <a:off x="0" y="2362080"/>
            <a:ext cx="85725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it-IT" sz="1000" dirty="0"/>
          </a:p>
          <a:p>
            <a:pPr eaLnBrk="0" hangingPunct="0"/>
            <a:endParaRPr lang="it-IT" sz="1000" dirty="0"/>
          </a:p>
          <a:p>
            <a:pPr eaLnBrk="0" hangingPunct="0"/>
            <a:endParaRPr lang="it-IT" sz="1000" dirty="0"/>
          </a:p>
          <a:p>
            <a:pPr eaLnBrk="0" hangingPunct="0"/>
            <a:endParaRPr lang="it-IT" sz="1000" dirty="0"/>
          </a:p>
          <a:p>
            <a:pPr eaLnBrk="0" hangingPunct="0"/>
            <a:endParaRPr lang="it-IT" sz="1000" dirty="0"/>
          </a:p>
          <a:p>
            <a:pPr eaLnBrk="0" hangingPunct="0"/>
            <a:endParaRPr lang="it-IT" sz="1000" dirty="0"/>
          </a:p>
          <a:p>
            <a:pPr eaLnBrk="0" hangingPunct="0"/>
            <a:endParaRPr lang="it-IT" sz="1000" dirty="0"/>
          </a:p>
          <a:p>
            <a:pPr eaLnBrk="0" hangingPunct="0"/>
            <a:endParaRPr lang="it-IT" sz="2000" dirty="0"/>
          </a:p>
          <a:p>
            <a:pPr eaLnBrk="0" hangingPunct="0"/>
            <a:endParaRPr lang="it-IT" sz="2000" dirty="0"/>
          </a:p>
          <a:p>
            <a:pPr eaLnBrk="0" hangingPunct="0"/>
            <a:endParaRPr lang="it-IT" sz="2000" dirty="0" smtClean="0"/>
          </a:p>
          <a:p>
            <a:pPr eaLnBrk="0" hangingPunct="0"/>
            <a:endParaRPr lang="it-IT" sz="2000" dirty="0"/>
          </a:p>
          <a:p>
            <a:pPr eaLnBrk="0" hangingPunct="0"/>
            <a:endParaRPr lang="it-IT" sz="2000" dirty="0" smtClean="0"/>
          </a:p>
          <a:p>
            <a:pPr eaLnBrk="0" hangingPunct="0"/>
            <a:endParaRPr lang="it-IT" sz="2000" dirty="0"/>
          </a:p>
          <a:p>
            <a:pPr eaLnBrk="0" hangingPunct="0"/>
            <a:r>
              <a:rPr lang="it-IT" sz="2400" dirty="0" err="1" smtClean="0"/>
              <a:t>ll</a:t>
            </a:r>
            <a:r>
              <a:rPr lang="it-IT" sz="2400" dirty="0" smtClean="0"/>
              <a:t> </a:t>
            </a:r>
            <a:r>
              <a:rPr lang="it-IT" sz="2400" dirty="0">
                <a:solidFill>
                  <a:srgbClr val="FF0000"/>
                </a:solidFill>
              </a:rPr>
              <a:t>Contenuto</a:t>
            </a:r>
            <a:r>
              <a:rPr lang="it-IT" sz="2400" dirty="0"/>
              <a:t>       cioè </a:t>
            </a:r>
            <a:r>
              <a:rPr lang="it-IT" sz="2400" b="1" u="sng" dirty="0"/>
              <a:t>ciò</a:t>
            </a:r>
            <a:r>
              <a:rPr lang="it-IT" sz="2400" dirty="0"/>
              <a:t> che si dice. Guidato dal RAZIONALE</a:t>
            </a:r>
          </a:p>
          <a:p>
            <a:pPr eaLnBrk="0" hangingPunct="0"/>
            <a:r>
              <a:rPr lang="it-IT" sz="2400" dirty="0">
                <a:solidFill>
                  <a:srgbClr val="000000"/>
                </a:solidFill>
              </a:rPr>
              <a:t>La </a:t>
            </a:r>
            <a:r>
              <a:rPr lang="it-IT" sz="2400" dirty="0">
                <a:solidFill>
                  <a:srgbClr val="FF0000"/>
                </a:solidFill>
              </a:rPr>
              <a:t>Relazione</a:t>
            </a:r>
            <a:r>
              <a:rPr lang="it-IT" sz="2400" dirty="0">
                <a:solidFill>
                  <a:srgbClr val="000000"/>
                </a:solidFill>
              </a:rPr>
              <a:t>   cioè </a:t>
            </a:r>
            <a:r>
              <a:rPr lang="it-IT" sz="2400" b="1" u="sng" dirty="0">
                <a:solidFill>
                  <a:srgbClr val="000000"/>
                </a:solidFill>
              </a:rPr>
              <a:t>come</a:t>
            </a:r>
            <a:r>
              <a:rPr lang="it-IT" sz="2400" dirty="0">
                <a:solidFill>
                  <a:srgbClr val="000000"/>
                </a:solidFill>
              </a:rPr>
              <a:t> viene detto. Guidata dalle EMOZIONI</a:t>
            </a:r>
          </a:p>
          <a:p>
            <a:pPr eaLnBrk="0" hangingPunct="0"/>
            <a:endParaRPr lang="it-IT" sz="2000" dirty="0"/>
          </a:p>
        </p:txBody>
      </p:sp>
      <p:pic>
        <p:nvPicPr>
          <p:cNvPr id="34821" name="Picture 2" descr="http://www.fabiolaconsolini.it/images/Comunic2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071678"/>
            <a:ext cx="2857506" cy="16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4" descr="http://www.fabiolaconsolini.it/images/Comunic2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202780"/>
            <a:ext cx="2500330" cy="146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Rectangle 5"/>
          <p:cNvSpPr>
            <a:spLocks noChangeArrowheads="1"/>
          </p:cNvSpPr>
          <p:nvPr/>
        </p:nvSpPr>
        <p:spPr bwMode="auto">
          <a:xfrm>
            <a:off x="0" y="0"/>
            <a:ext cx="2206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 sz="100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3600" dirty="0" smtClean="0"/>
              <a:t>Nell'80% dei casi, il livello EMOZIONALE prevale su quello RAZIONALE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</p:txBody>
      </p:sp>
      <p:sp>
        <p:nvSpPr>
          <p:cNvPr id="3584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35844" name="Rectangle 1"/>
          <p:cNvSpPr>
            <a:spLocks noChangeArrowheads="1"/>
          </p:cNvSpPr>
          <p:nvPr/>
        </p:nvSpPr>
        <p:spPr bwMode="auto">
          <a:xfrm>
            <a:off x="0" y="0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it-IT" sz="1000" dirty="0"/>
          </a:p>
          <a:p>
            <a:endParaRPr lang="it-IT" sz="1000" dirty="0"/>
          </a:p>
          <a:p>
            <a:endParaRPr lang="it-IT" sz="1000" dirty="0"/>
          </a:p>
          <a:p>
            <a:endParaRPr lang="it-IT" sz="1000" dirty="0"/>
          </a:p>
          <a:p>
            <a:endParaRPr lang="it-IT" sz="1000" dirty="0"/>
          </a:p>
          <a:p>
            <a:endParaRPr lang="it-IT" sz="1000" dirty="0"/>
          </a:p>
          <a:p>
            <a:endParaRPr lang="it-IT" sz="1000" dirty="0"/>
          </a:p>
          <a:p>
            <a:endParaRPr lang="it-IT" sz="1000" dirty="0"/>
          </a:p>
          <a:p>
            <a:endParaRPr lang="it-IT" sz="1000" dirty="0"/>
          </a:p>
          <a:p>
            <a:endParaRPr lang="it-IT" sz="1000" dirty="0"/>
          </a:p>
          <a:p>
            <a:endParaRPr lang="it-IT" sz="1000" dirty="0"/>
          </a:p>
          <a:p>
            <a:endParaRPr lang="it-IT" sz="1000" dirty="0"/>
          </a:p>
          <a:p>
            <a:endParaRPr lang="it-IT" sz="1000" dirty="0"/>
          </a:p>
          <a:p>
            <a:endParaRPr lang="it-IT" sz="1000" dirty="0"/>
          </a:p>
          <a:p>
            <a:pPr algn="ctr"/>
            <a:r>
              <a:rPr lang="it-IT" sz="2800" dirty="0"/>
              <a:t>I due livelli possono essere </a:t>
            </a:r>
            <a:r>
              <a:rPr lang="it-IT" sz="2800" b="1" dirty="0"/>
              <a:t>incoerenti</a:t>
            </a:r>
            <a:endParaRPr lang="it-IT" sz="2800" dirty="0"/>
          </a:p>
          <a:p>
            <a:pPr eaLnBrk="0" hangingPunct="0"/>
            <a:r>
              <a:rPr lang="it-IT" sz="2800" dirty="0"/>
              <a:t>  </a:t>
            </a:r>
          </a:p>
          <a:p>
            <a:pPr eaLnBrk="0" hangingPunct="0"/>
            <a:r>
              <a:rPr lang="it-IT" sz="2800" dirty="0" smtClean="0"/>
              <a:t>Spesso</a:t>
            </a:r>
            <a:r>
              <a:rPr lang="it-IT" sz="2800" dirty="0"/>
              <a:t>, infatti, "colpisce" di più COME viene detta una cosa che non CIO' che viene detto.</a:t>
            </a:r>
          </a:p>
        </p:txBody>
      </p:sp>
      <p:pic>
        <p:nvPicPr>
          <p:cNvPr id="35845" name="Picture 2" descr="http://www.fabiolaconsolini.it/images/Comunic3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4093819"/>
            <a:ext cx="3500462" cy="276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686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6868" name="Rectangle 1"/>
          <p:cNvSpPr>
            <a:spLocks noChangeArrowheads="1"/>
          </p:cNvSpPr>
          <p:nvPr/>
        </p:nvSpPr>
        <p:spPr bwMode="auto">
          <a:xfrm>
            <a:off x="0" y="0"/>
            <a:ext cx="9001156" cy="670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it-IT" sz="1000" b="1" dirty="0"/>
          </a:p>
          <a:p>
            <a:endParaRPr lang="it-IT" sz="1000" b="1" dirty="0"/>
          </a:p>
          <a:p>
            <a:endParaRPr lang="it-IT" sz="1000" b="1" dirty="0"/>
          </a:p>
          <a:p>
            <a:endParaRPr lang="it-IT" sz="1000" b="1" dirty="0"/>
          </a:p>
          <a:p>
            <a:endParaRPr lang="it-IT" sz="1000" b="1" dirty="0"/>
          </a:p>
          <a:p>
            <a:pPr algn="ctr"/>
            <a:r>
              <a:rPr lang="it-IT" sz="2800" b="1" dirty="0"/>
              <a:t>C</a:t>
            </a:r>
            <a:r>
              <a:rPr lang="it-IT" sz="2800" b="1" dirty="0" smtClean="0"/>
              <a:t>anali </a:t>
            </a:r>
            <a:r>
              <a:rPr lang="it-IT" sz="2800" b="1" dirty="0"/>
              <a:t>della comunicazione</a:t>
            </a:r>
            <a:endParaRPr lang="it-IT" sz="2800" dirty="0"/>
          </a:p>
          <a:p>
            <a:pPr eaLnBrk="0" hangingPunct="0"/>
            <a:r>
              <a:rPr lang="it-IT" sz="2800" dirty="0"/>
              <a:t>Il processo di comunicazione si avvale di tre canali:</a:t>
            </a:r>
          </a:p>
          <a:p>
            <a:pPr eaLnBrk="0" hangingPunct="0"/>
            <a:r>
              <a:rPr lang="it-IT" sz="2800" dirty="0"/>
              <a:t> </a:t>
            </a:r>
          </a:p>
          <a:p>
            <a:pPr eaLnBrk="0" hangingPunct="0"/>
            <a:endParaRPr lang="it-IT" sz="1000" dirty="0"/>
          </a:p>
          <a:p>
            <a:pPr eaLnBrk="0" hangingPunct="0"/>
            <a:endParaRPr lang="it-IT" sz="1000" dirty="0"/>
          </a:p>
          <a:p>
            <a:pPr eaLnBrk="0" hangingPunct="0"/>
            <a:endParaRPr lang="it-IT" sz="1000" dirty="0"/>
          </a:p>
          <a:p>
            <a:pPr eaLnBrk="0" hangingPunct="0"/>
            <a:endParaRPr lang="it-IT" sz="1000" dirty="0"/>
          </a:p>
          <a:p>
            <a:pPr eaLnBrk="0" hangingPunct="0"/>
            <a:endParaRPr lang="it-IT" sz="1000" dirty="0"/>
          </a:p>
          <a:p>
            <a:pPr eaLnBrk="0" hangingPunct="0"/>
            <a:endParaRPr lang="it-IT" sz="1000" dirty="0"/>
          </a:p>
          <a:p>
            <a:pPr eaLnBrk="0" hangingPunct="0"/>
            <a:r>
              <a:rPr lang="it-IT" sz="2400" dirty="0" smtClean="0"/>
              <a:t>1) </a:t>
            </a:r>
            <a:r>
              <a:rPr lang="it-IT" sz="2400" u="sng" dirty="0" smtClean="0"/>
              <a:t>La comunicazione </a:t>
            </a:r>
            <a:r>
              <a:rPr lang="it-IT" sz="2400" u="sng" dirty="0" smtClean="0">
                <a:solidFill>
                  <a:srgbClr val="0000FF"/>
                </a:solidFill>
              </a:rPr>
              <a:t>Verbale</a:t>
            </a:r>
            <a:endParaRPr lang="it-IT" sz="2400" dirty="0" smtClean="0"/>
          </a:p>
          <a:p>
            <a:pPr eaLnBrk="0" hangingPunct="0"/>
            <a:r>
              <a:rPr lang="it-IT" sz="2400" dirty="0" smtClean="0"/>
              <a:t>Non tutto quello che viene comunicato arriva al ricevente.</a:t>
            </a:r>
          </a:p>
          <a:p>
            <a:pPr eaLnBrk="0" hangingPunct="0"/>
            <a:r>
              <a:rPr lang="it-IT" sz="2400" u="sng" dirty="0" smtClean="0"/>
              <a:t>Di </a:t>
            </a:r>
            <a:r>
              <a:rPr lang="it-IT" sz="2400" b="1" u="sng" dirty="0" smtClean="0"/>
              <a:t>100</a:t>
            </a:r>
            <a:r>
              <a:rPr lang="it-IT" sz="2400" u="sng" dirty="0" smtClean="0"/>
              <a:t> cose che abbiamo intenzione di dire, ne riusciamo ad esprimere solo </a:t>
            </a:r>
            <a:r>
              <a:rPr lang="it-IT" sz="2400" b="1" u="sng" dirty="0" smtClean="0"/>
              <a:t>80</a:t>
            </a:r>
            <a:r>
              <a:rPr lang="it-IT" sz="2400" u="sng" dirty="0" smtClean="0"/>
              <a:t>. </a:t>
            </a:r>
            <a:endParaRPr lang="it-IT" sz="2400" dirty="0" smtClean="0"/>
          </a:p>
          <a:p>
            <a:pPr eaLnBrk="0" hangingPunct="0"/>
            <a:endParaRPr lang="it-IT" sz="1000" dirty="0"/>
          </a:p>
          <a:p>
            <a:pPr eaLnBrk="0" hangingPunct="0"/>
            <a:endParaRPr lang="it-IT" sz="1000" dirty="0"/>
          </a:p>
          <a:p>
            <a:pPr eaLnBrk="0" hangingPunct="0"/>
            <a:endParaRPr lang="it-IT" sz="1000" dirty="0"/>
          </a:p>
          <a:p>
            <a:pPr eaLnBrk="0" hangingPunct="0"/>
            <a:endParaRPr lang="it-IT" sz="1000" dirty="0"/>
          </a:p>
          <a:p>
            <a:pPr eaLnBrk="0" hangingPunct="0"/>
            <a:endParaRPr lang="it-IT" sz="1000" dirty="0"/>
          </a:p>
          <a:p>
            <a:pPr eaLnBrk="0" hangingPunct="0"/>
            <a:endParaRPr lang="it-IT" sz="1000" dirty="0"/>
          </a:p>
          <a:p>
            <a:pPr eaLnBrk="0" hangingPunct="0"/>
            <a:r>
              <a:rPr lang="it-IT" dirty="0" smtClean="0"/>
              <a:t>  </a:t>
            </a:r>
            <a:endParaRPr lang="it-IT" sz="8000" dirty="0"/>
          </a:p>
        </p:txBody>
      </p:sp>
      <p:pic>
        <p:nvPicPr>
          <p:cNvPr id="36869" name="Picture 2" descr="http://www.fabiolaconsolini.it/images/Comuni7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00" y="4714875"/>
            <a:ext cx="2928954" cy="2148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7891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37892" name="Rectangle 1"/>
          <p:cNvSpPr>
            <a:spLocks noChangeArrowheads="1"/>
          </p:cNvSpPr>
          <p:nvPr/>
        </p:nvSpPr>
        <p:spPr bwMode="auto">
          <a:xfrm>
            <a:off x="0" y="0"/>
            <a:ext cx="9144000" cy="472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  <a:p>
            <a:pPr algn="ctr"/>
            <a:r>
              <a:rPr lang="it-IT" sz="2400" u="sng" dirty="0"/>
              <a:t>Chi riceve il messaggio ne sente solo 60 </a:t>
            </a:r>
            <a:endParaRPr lang="it-IT" sz="2400" u="sng" dirty="0" smtClean="0"/>
          </a:p>
          <a:p>
            <a:pPr algn="ctr"/>
            <a:r>
              <a:rPr lang="it-IT" sz="2400" u="sng" dirty="0" smtClean="0"/>
              <a:t>(</a:t>
            </a:r>
            <a:r>
              <a:rPr lang="it-IT" sz="2400" u="sng" dirty="0"/>
              <a:t>a causa delle interferenze dell'ambiente). </a:t>
            </a:r>
            <a:endParaRPr lang="it-IT" sz="2400" dirty="0"/>
          </a:p>
          <a:p>
            <a:pPr eaLnBrk="0" hangingPunct="0"/>
            <a:r>
              <a:rPr lang="it-IT" sz="2400" b="1" dirty="0"/>
              <a:t>  </a:t>
            </a:r>
            <a:endParaRPr lang="it-IT" sz="2400" dirty="0"/>
          </a:p>
          <a:p>
            <a:pPr algn="ctr" eaLnBrk="0" hangingPunct="0"/>
            <a:r>
              <a:rPr lang="it-IT" sz="2400" b="1" u="sng" dirty="0"/>
              <a:t>Ne comprende però solo 40</a:t>
            </a:r>
          </a:p>
          <a:p>
            <a:pPr eaLnBrk="0" hangingPunct="0"/>
            <a:endParaRPr lang="it-IT" sz="1000" b="1" u="sng" dirty="0"/>
          </a:p>
          <a:p>
            <a:pPr eaLnBrk="0" hangingPunct="0"/>
            <a:endParaRPr lang="it-IT" sz="6500" b="1" dirty="0"/>
          </a:p>
        </p:txBody>
      </p:sp>
      <p:pic>
        <p:nvPicPr>
          <p:cNvPr id="37893" name="Picture 2" descr="http://www.fabiolaconsolini.it/images/Comuni7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646420"/>
            <a:ext cx="3286148" cy="321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u="sng" dirty="0" smtClean="0"/>
              <a:t/>
            </a:r>
            <a:br>
              <a:rPr lang="it-IT" u="sng" dirty="0" smtClean="0"/>
            </a:br>
            <a:r>
              <a:rPr lang="it-IT" u="sng" dirty="0" smtClean="0"/>
              <a:t/>
            </a:r>
            <a:br>
              <a:rPr lang="it-IT" u="sng" dirty="0" smtClean="0"/>
            </a:br>
            <a:r>
              <a:rPr lang="it-IT" u="sng" dirty="0" smtClean="0"/>
              <a:t>E ne ricorda solo 20. </a:t>
            </a:r>
            <a:r>
              <a:rPr lang="it-IT" sz="800" dirty="0" smtClean="0"/>
              <a:t/>
            </a:r>
            <a:br>
              <a:rPr lang="it-IT" sz="800" dirty="0" smtClean="0"/>
            </a:br>
            <a:r>
              <a:rPr lang="it-IT" dirty="0" smtClean="0"/>
              <a:t>  </a:t>
            </a:r>
            <a:r>
              <a:rPr lang="it-IT" sz="43100" dirty="0" smtClean="0"/>
              <a:t/>
            </a:r>
            <a:br>
              <a:rPr lang="it-IT" sz="43100" dirty="0" smtClean="0"/>
            </a:br>
            <a:endParaRPr lang="it-IT" dirty="0" smtClean="0"/>
          </a:p>
        </p:txBody>
      </p:sp>
      <p:sp>
        <p:nvSpPr>
          <p:cNvPr id="3891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8916" name="Rectangle 1"/>
          <p:cNvSpPr>
            <a:spLocks noChangeArrowheads="1"/>
          </p:cNvSpPr>
          <p:nvPr/>
        </p:nvSpPr>
        <p:spPr bwMode="auto">
          <a:xfrm>
            <a:off x="0" y="0"/>
            <a:ext cx="18473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</p:txBody>
      </p:sp>
      <p:pic>
        <p:nvPicPr>
          <p:cNvPr id="38917" name="Picture 2" descr="http://www.fabiolaconsolini.it/images/Comuni7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36" y="1618765"/>
            <a:ext cx="8849582" cy="4524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u="sng" dirty="0" smtClean="0"/>
              <a:t>2) La comunicazione </a:t>
            </a:r>
            <a:r>
              <a:rPr lang="it-IT" u="sng" dirty="0" smtClean="0">
                <a:solidFill>
                  <a:srgbClr val="0000FF"/>
                </a:solidFill>
              </a:rPr>
              <a:t>Paraverbale</a:t>
            </a:r>
            <a:endParaRPr lang="it-IT" dirty="0" smtClean="0"/>
          </a:p>
        </p:txBody>
      </p:sp>
      <p:sp>
        <p:nvSpPr>
          <p:cNvPr id="3993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dirty="0" smtClean="0"/>
          </a:p>
        </p:txBody>
      </p:sp>
      <p:sp>
        <p:nvSpPr>
          <p:cNvPr id="39940" name="Rectangle 1"/>
          <p:cNvSpPr>
            <a:spLocks noChangeArrowheads="1"/>
          </p:cNvSpPr>
          <p:nvPr/>
        </p:nvSpPr>
        <p:spPr bwMode="auto">
          <a:xfrm>
            <a:off x="0" y="0"/>
            <a:ext cx="9144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  <a:p>
            <a:endParaRPr lang="it-IT" sz="1000" u="sng" dirty="0"/>
          </a:p>
          <a:p>
            <a:pPr eaLnBrk="0" hangingPunct="0"/>
            <a:r>
              <a:rPr lang="it-IT" sz="2800" dirty="0" smtClean="0"/>
              <a:t>Il </a:t>
            </a:r>
            <a:r>
              <a:rPr lang="it-IT" sz="2800" dirty="0"/>
              <a:t>38% della comunicazione, passa attraverso </a:t>
            </a:r>
            <a:endParaRPr lang="it-IT" sz="2800" dirty="0" smtClean="0"/>
          </a:p>
          <a:p>
            <a:pPr eaLnBrk="0" hangingPunct="0"/>
            <a:r>
              <a:rPr lang="it-IT" sz="2800" dirty="0" smtClean="0"/>
              <a:t>il </a:t>
            </a:r>
            <a:r>
              <a:rPr lang="it-IT" sz="2800" dirty="0"/>
              <a:t>Tono, il Timbro, il Volume, l'Inflessione della voce.</a:t>
            </a:r>
          </a:p>
          <a:p>
            <a:pPr eaLnBrk="0" hangingPunct="0"/>
            <a:r>
              <a:rPr lang="it-IT" sz="2800" dirty="0"/>
              <a:t>Questo significa che se vogliamo avere </a:t>
            </a:r>
            <a:endParaRPr lang="it-IT" sz="2800" dirty="0" smtClean="0"/>
          </a:p>
          <a:p>
            <a:pPr eaLnBrk="0" hangingPunct="0"/>
            <a:r>
              <a:rPr lang="it-IT" sz="2800" dirty="0" smtClean="0"/>
              <a:t>l'attenzione </a:t>
            </a:r>
            <a:r>
              <a:rPr lang="it-IT" sz="2800" dirty="0"/>
              <a:t>del nostro interlocutore e farci capire, </a:t>
            </a:r>
            <a:endParaRPr lang="it-IT" sz="2800" dirty="0" smtClean="0"/>
          </a:p>
          <a:p>
            <a:pPr eaLnBrk="0" hangingPunct="0"/>
            <a:r>
              <a:rPr lang="it-IT" sz="2800" dirty="0" smtClean="0"/>
              <a:t>dobbiamo </a:t>
            </a:r>
            <a:r>
              <a:rPr lang="it-IT" sz="2800" dirty="0"/>
              <a:t>assolutamente tenere in </a:t>
            </a:r>
            <a:r>
              <a:rPr lang="it-IT" sz="2800" dirty="0" smtClean="0"/>
              <a:t>considerazione</a:t>
            </a:r>
          </a:p>
          <a:p>
            <a:pPr eaLnBrk="0" hangingPunct="0"/>
            <a:r>
              <a:rPr lang="it-IT" sz="2800" dirty="0" smtClean="0"/>
              <a:t> </a:t>
            </a:r>
            <a:r>
              <a:rPr lang="it-IT" sz="2800" dirty="0"/>
              <a:t>questo dato.</a:t>
            </a:r>
          </a:p>
          <a:p>
            <a:pPr eaLnBrk="0" hangingPunct="0"/>
            <a:r>
              <a:rPr lang="it-IT" sz="2800" dirty="0"/>
              <a:t>  </a:t>
            </a:r>
          </a:p>
        </p:txBody>
      </p:sp>
      <p:pic>
        <p:nvPicPr>
          <p:cNvPr id="39941" name="Picture 2" descr="http://www.fabiolaconsolini.it/images/Comuni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786190"/>
            <a:ext cx="5286412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u="sng" dirty="0" smtClean="0">
                <a:latin typeface="Arial" pitchFamily="34" charset="0"/>
                <a:cs typeface="Arial" pitchFamily="34" charset="0"/>
              </a:rPr>
              <a:t>3) La comunicazione </a:t>
            </a:r>
            <a:r>
              <a:rPr lang="it-IT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Non Verbale</a:t>
            </a:r>
            <a:r>
              <a:rPr lang="it-IT" sz="9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9600" dirty="0" smtClean="0">
                <a:latin typeface="Arial" pitchFamily="34" charset="0"/>
                <a:cs typeface="Arial" pitchFamily="34" charset="0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E' tutto ciò che la persona esprime, trasmette, consciamente od inconsciamente oltre, senza, prescindendo dalle parole.</a:t>
            </a:r>
            <a:endParaRPr lang="it-IT" sz="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Si comunica: 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con... lo sguardo</a:t>
            </a:r>
            <a:endParaRPr lang="it-IT" sz="8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40964" name="Rectangle 1"/>
          <p:cNvSpPr>
            <a:spLocks noChangeArrowheads="1"/>
          </p:cNvSpPr>
          <p:nvPr/>
        </p:nvSpPr>
        <p:spPr bwMode="auto">
          <a:xfrm>
            <a:off x="0" y="0"/>
            <a:ext cx="569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it-IT"/>
              <a:t>      </a:t>
            </a:r>
            <a:endParaRPr lang="it-IT" sz="4600"/>
          </a:p>
        </p:txBody>
      </p:sp>
      <p:pic>
        <p:nvPicPr>
          <p:cNvPr id="40965" name="Picture 2" descr="http://www.fabiolaconsolini.it/images/Comuni7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4357694"/>
            <a:ext cx="178593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mtClean="0"/>
              <a:t>LE RICHIESTE PSICOLOGICHE DEL MERCATO DEL LAVORO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LA VOGLIA </a:t>
            </a:r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 FARE</a:t>
            </a:r>
          </a:p>
          <a:p>
            <a:pPr>
              <a:lnSpc>
                <a:spcPct val="80000"/>
              </a:lnSpc>
              <a:defRPr/>
            </a:pP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IDEE CHIARE</a:t>
            </a:r>
          </a:p>
          <a:p>
            <a:pPr>
              <a:lnSpc>
                <a:spcPct val="80000"/>
              </a:lnSpc>
              <a:defRPr/>
            </a:pP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FORTE DETERMINAZIONE</a:t>
            </a:r>
          </a:p>
          <a:p>
            <a:pPr>
              <a:lnSpc>
                <a:spcPct val="80000"/>
              </a:lnSpc>
              <a:defRPr/>
            </a:pP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CREATIVITA’ (sopra una forte base culturale e tecnica)</a:t>
            </a:r>
          </a:p>
          <a:p>
            <a:pPr>
              <a:lnSpc>
                <a:spcPct val="80000"/>
              </a:lnSpc>
              <a:defRPr/>
            </a:pP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VOGLIA </a:t>
            </a:r>
            <a:r>
              <a:rPr lang="it-IT" sz="2800" dirty="0" err="1" smtClean="0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 RIMETTERSI IN DISCUSSIONE</a:t>
            </a:r>
          </a:p>
          <a:p>
            <a:pPr>
              <a:lnSpc>
                <a:spcPct val="80000"/>
              </a:lnSpc>
              <a:defRPr/>
            </a:pP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VOGLIA D’ IMPARARE COSE NUOVE</a:t>
            </a:r>
          </a:p>
          <a:p>
            <a:pPr>
              <a:lnSpc>
                <a:spcPct val="80000"/>
              </a:lnSpc>
              <a:defRPr/>
            </a:pP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NON PORSI MAI LIMITI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it-IT" sz="3600" dirty="0" smtClean="0">
                <a:latin typeface="Arial" pitchFamily="34" charset="0"/>
                <a:cs typeface="Arial" pitchFamily="34" charset="0"/>
              </a:rPr>
              <a:t>                               con... la postura</a:t>
            </a: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it-IT" sz="6000" dirty="0" smtClean="0">
                <a:latin typeface="Arial" pitchFamily="34" charset="0"/>
                <a:cs typeface="Arial" pitchFamily="34" charset="0"/>
              </a:rPr>
              <a:t>  </a:t>
            </a:r>
            <a:endParaRPr lang="it-IT" sz="9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it-IT" sz="3600" dirty="0" smtClean="0">
                <a:latin typeface="Arial" pitchFamily="34" charset="0"/>
                <a:cs typeface="Arial" pitchFamily="34" charset="0"/>
              </a:rPr>
              <a:t>con... l'abbigliamento</a:t>
            </a:r>
          </a:p>
          <a:p>
            <a:pPr lvl="1"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3600" dirty="0" smtClean="0">
                <a:latin typeface="Arial" pitchFamily="34" charset="0"/>
                <a:cs typeface="Arial" pitchFamily="34" charset="0"/>
              </a:rPr>
              <a:t>con il... silenzio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41988" name="Picture 2" descr="http://www.fabiolaconsolini.it/images/Comuni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2214554"/>
            <a:ext cx="928673" cy="1478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3"/>
          <p:cNvSpPr>
            <a:spLocks noChangeArrowheads="1"/>
          </p:cNvSpPr>
          <p:nvPr/>
        </p:nvSpPr>
        <p:spPr bwMode="auto">
          <a:xfrm>
            <a:off x="0" y="0"/>
            <a:ext cx="1271588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/>
              <a:t>  </a:t>
            </a:r>
            <a:endParaRPr lang="it-IT" sz="5100"/>
          </a:p>
          <a:p>
            <a:pPr eaLnBrk="0" hangingPunct="0"/>
            <a:r>
              <a:rPr lang="it-IT" sz="5100"/>
              <a:t>      </a:t>
            </a:r>
          </a:p>
        </p:txBody>
      </p:sp>
      <p:pic>
        <p:nvPicPr>
          <p:cNvPr id="41990" name="Picture 4" descr="http://www.fabiolaconsolini.it/images/Comuni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286256"/>
            <a:ext cx="1071549" cy="154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5" descr="http://www.fabiolaconsolini.it/images/Comuni8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682093"/>
            <a:ext cx="1223967" cy="172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4000"/>
              <a:t>La comunicazione non verbale</a:t>
            </a:r>
            <a:br>
              <a:rPr lang="it-IT" sz="4000"/>
            </a:br>
            <a:r>
              <a:rPr lang="it-IT" sz="4000" b="1" i="1"/>
              <a:t>Il linguaggio del corpo</a:t>
            </a:r>
            <a:r>
              <a:rPr lang="it-IT" sz="4000"/>
              <a:t> 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b="1" i="1" smtClean="0"/>
              <a:t>la postura </a:t>
            </a:r>
            <a:endParaRPr lang="it-IT" smtClean="0"/>
          </a:p>
          <a:p>
            <a:pPr eaLnBrk="1" hangingPunct="1">
              <a:lnSpc>
                <a:spcPct val="90000"/>
              </a:lnSpc>
            </a:pPr>
            <a:r>
              <a:rPr lang="it-IT" b="1" i="1" smtClean="0"/>
              <a:t>lo sguardo </a:t>
            </a:r>
            <a:endParaRPr lang="it-IT" smtClean="0"/>
          </a:p>
          <a:p>
            <a:pPr eaLnBrk="1" hangingPunct="1">
              <a:lnSpc>
                <a:spcPct val="90000"/>
              </a:lnSpc>
            </a:pPr>
            <a:r>
              <a:rPr lang="it-IT" b="1" i="1" smtClean="0"/>
              <a:t>la mimica facciale </a:t>
            </a:r>
            <a:endParaRPr lang="it-IT" smtClean="0"/>
          </a:p>
          <a:p>
            <a:pPr eaLnBrk="1" hangingPunct="1">
              <a:lnSpc>
                <a:spcPct val="90000"/>
              </a:lnSpc>
            </a:pPr>
            <a:r>
              <a:rPr lang="it-IT" b="1" i="1" smtClean="0"/>
              <a:t>la gestualità </a:t>
            </a:r>
            <a:endParaRPr lang="it-IT" smtClean="0"/>
          </a:p>
          <a:p>
            <a:pPr eaLnBrk="1" hangingPunct="1">
              <a:lnSpc>
                <a:spcPct val="90000"/>
              </a:lnSpc>
            </a:pPr>
            <a:r>
              <a:rPr lang="it-IT" b="1" i="1" smtClean="0"/>
              <a:t>le espressioni del volto </a:t>
            </a:r>
            <a:endParaRPr lang="it-IT" smtClean="0"/>
          </a:p>
          <a:p>
            <a:pPr eaLnBrk="1" hangingPunct="1">
              <a:lnSpc>
                <a:spcPct val="90000"/>
              </a:lnSpc>
            </a:pPr>
            <a:r>
              <a:rPr lang="it-IT" b="1" i="1" smtClean="0"/>
              <a:t>i rapporti spaziali che si creano con le altre persone (la distanza) </a:t>
            </a:r>
            <a:endParaRPr lang="it-IT" smtClean="0"/>
          </a:p>
          <a:p>
            <a:pPr eaLnBrk="1" hangingPunct="1">
              <a:lnSpc>
                <a:spcPct val="90000"/>
              </a:lnSpc>
            </a:pPr>
            <a:r>
              <a:rPr lang="it-IT" b="1" i="1" smtClean="0"/>
              <a:t>i movimenti del tronco, degli arti, del capo </a:t>
            </a:r>
            <a:endParaRPr lang="it-IT" smtClean="0"/>
          </a:p>
          <a:p>
            <a:pPr eaLnBrk="1" hangingPunct="1">
              <a:lnSpc>
                <a:spcPct val="90000"/>
              </a:lnSpc>
            </a:pPr>
            <a:r>
              <a:rPr lang="it-IT" b="1" i="1" smtClean="0"/>
              <a:t>l'abbigliamento </a:t>
            </a:r>
            <a:endParaRPr lang="it-IT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it-IT" smtClean="0"/>
          </a:p>
        </p:txBody>
      </p:sp>
      <p:pic>
        <p:nvPicPr>
          <p:cNvPr id="60420" name="Picture 4" descr="Connecting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16013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 descr="Demoisel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6900" y="5889625"/>
            <a:ext cx="92710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4301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Dizione</a:t>
            </a:r>
          </a:p>
          <a:p>
            <a:pPr eaLnBrk="1" hangingPunct="1"/>
            <a:r>
              <a:rPr lang="it-IT" smtClean="0"/>
              <a:t>Punteggiatura</a:t>
            </a:r>
          </a:p>
          <a:p>
            <a:pPr eaLnBrk="1" hangingPunct="1"/>
            <a:r>
              <a:rPr lang="it-IT" smtClean="0"/>
              <a:t>Gesto </a:t>
            </a:r>
          </a:p>
          <a:p>
            <a:pPr eaLnBrk="1" hangingPunct="1"/>
            <a:r>
              <a:rPr lang="it-IT" smtClean="0"/>
              <a:t>Pause</a:t>
            </a:r>
          </a:p>
          <a:p>
            <a:pPr eaLnBrk="1" hangingPunct="1"/>
            <a:r>
              <a:rPr lang="it-IT" smtClean="0"/>
              <a:t>Il calore ossia er core</a:t>
            </a:r>
          </a:p>
          <a:p>
            <a:pPr eaLnBrk="1" hangingPunct="1"/>
            <a:r>
              <a:rPr lang="it-IT" smtClean="0"/>
              <a:t>Espressività</a:t>
            </a:r>
          </a:p>
          <a:p>
            <a:pPr eaLnBrk="1" hangingPunct="1"/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I 4 CANALI DELLA </a:t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COMUNICAZIONE NON VERABLE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5475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5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it-IT" dirty="0" smtClean="0">
                <a:solidFill>
                  <a:srgbClr val="FFFF00"/>
                </a:solidFill>
              </a:rPr>
              <a:t>I canali comunicativi del corpo sono semplici ed efficaci .</a:t>
            </a:r>
          </a:p>
          <a:p>
            <a:pPr algn="ctr" eaLnBrk="1" hangingPunct="1">
              <a:buFont typeface="Arial" pitchFamily="34" charset="0"/>
              <a:buNone/>
              <a:defRPr/>
            </a:pPr>
            <a:endParaRPr lang="it-IT" dirty="0" smtClean="0">
              <a:solidFill>
                <a:srgbClr val="FFFF00"/>
              </a:solidFill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it-IT" dirty="0" smtClean="0">
                <a:solidFill>
                  <a:srgbClr val="FFFF00"/>
                </a:solidFill>
              </a:rPr>
              <a:t>La comunicazione non verbale, primo linguaggio emotivo della psicologia analogica, si manifesta attraverso 4 canali espressivi.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571500" y="1500188"/>
            <a:ext cx="814387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I 4 CANALI DELLA </a:t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COMUNICAZIONE NON VERABLE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6499" name="Segnaposto contenuto 2"/>
          <p:cNvSpPr>
            <a:spLocks noGrp="1"/>
          </p:cNvSpPr>
          <p:nvPr>
            <p:ph idx="1"/>
          </p:nvPr>
        </p:nvSpPr>
        <p:spPr>
          <a:xfrm>
            <a:off x="2786063" y="2000250"/>
            <a:ext cx="5900737" cy="457200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it-IT" dirty="0" smtClean="0">
                <a:solidFill>
                  <a:srgbClr val="FFFF00"/>
                </a:solidFill>
              </a:rPr>
              <a:t> PROSSEMICA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it-IT" dirty="0" smtClean="0">
                <a:solidFill>
                  <a:srgbClr val="FFFF00"/>
                </a:solidFill>
              </a:rPr>
              <a:t>CINESICA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it-IT" dirty="0" smtClean="0">
                <a:solidFill>
                  <a:srgbClr val="FFFF00"/>
                </a:solidFill>
              </a:rPr>
              <a:t>PARALINGUISTICA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it-IT" dirty="0" smtClean="0">
                <a:solidFill>
                  <a:srgbClr val="FFFF00"/>
                </a:solidFill>
              </a:rPr>
              <a:t>DIGITALE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571500" y="1500188"/>
            <a:ext cx="814387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I 4 CANALI DELLA </a:t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COMUNICAZIONE NON VERABLE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752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5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marL="514350" indent="-514350" algn="ctr" eaLnBrk="1" hangingPunct="1">
              <a:buFont typeface="Calibri" pitchFamily="34" charset="0"/>
              <a:buAutoNum type="arabicPeriod"/>
              <a:defRPr/>
            </a:pPr>
            <a:r>
              <a:rPr lang="it-IT" dirty="0" smtClean="0">
                <a:solidFill>
                  <a:srgbClr val="FFFF00"/>
                </a:solidFill>
              </a:rPr>
              <a:t> PROSSEMICA</a:t>
            </a:r>
          </a:p>
          <a:p>
            <a:pPr marL="514350" indent="-514350" eaLnBrk="1" hangingPunct="1">
              <a:buFont typeface="Arial" pitchFamily="34" charset="0"/>
              <a:buNone/>
              <a:defRPr/>
            </a:pPr>
            <a:endParaRPr lang="it-IT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buFont typeface="Arial" pitchFamily="34" charset="0"/>
              <a:buNone/>
              <a:defRPr/>
            </a:pPr>
            <a:r>
              <a:rPr lang="it-IT" dirty="0" smtClean="0">
                <a:solidFill>
                  <a:srgbClr val="FFFF00"/>
                </a:solidFill>
              </a:rPr>
              <a:t>	E’ la gestione dello spazio come forma di comunicazione e di reazione di tensione, con la capacità di individua le distanze da tenere nel momento di tensione, per calibrarle al meglio. 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endParaRPr lang="it-IT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buFont typeface="Arial" pitchFamily="34" charset="0"/>
              <a:buNone/>
              <a:defRPr/>
            </a:pPr>
            <a:endParaRPr lang="it-IT" dirty="0" smtClean="0">
              <a:solidFill>
                <a:srgbClr val="FFFF00"/>
              </a:solidFill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571500" y="1500188"/>
            <a:ext cx="814387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I 4 CANALI DELLA </a:t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COMUNICAZIONE NON VERABLE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  <a:solidFill>
            <a:schemeClr val="tx2">
              <a:lumMod val="75000"/>
            </a:schemeClr>
          </a:solidFill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514350" indent="-514350" algn="ctr" eaLnBrk="1" hangingPunct="1">
              <a:buFont typeface="+mj-lt"/>
              <a:buAutoNum type="arabicPeriod"/>
              <a:defRPr/>
            </a:pPr>
            <a:r>
              <a:rPr lang="it-IT" dirty="0" smtClean="0">
                <a:solidFill>
                  <a:srgbClr val="FFFF00"/>
                </a:solidFill>
              </a:rPr>
              <a:t> PROSSEMICA</a:t>
            </a:r>
          </a:p>
          <a:p>
            <a:pPr marL="514350" indent="-514350" eaLnBrk="1" hangingPunct="1">
              <a:buFont typeface="Arial" pitchFamily="34" charset="0"/>
              <a:buNone/>
              <a:defRPr/>
            </a:pPr>
            <a:endParaRPr lang="it-IT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buFont typeface="Arial" pitchFamily="34" charset="0"/>
              <a:buNone/>
              <a:defRPr/>
            </a:pPr>
            <a:r>
              <a:rPr lang="it-IT" dirty="0" smtClean="0">
                <a:solidFill>
                  <a:srgbClr val="FFFF00"/>
                </a:solidFill>
              </a:rPr>
              <a:t>	Esistono 4 sfere prossemiche:</a:t>
            </a:r>
          </a:p>
          <a:p>
            <a:pPr marL="3143250" lvl="6" indent="-514350">
              <a:buFont typeface="+mj-lt"/>
              <a:buAutoNum type="arabicParenR"/>
              <a:defRPr/>
            </a:pPr>
            <a:r>
              <a:rPr lang="it-IT" sz="3200" dirty="0" smtClean="0">
                <a:solidFill>
                  <a:srgbClr val="FFFF00"/>
                </a:solidFill>
              </a:rPr>
              <a:t>Intima</a:t>
            </a:r>
          </a:p>
          <a:p>
            <a:pPr marL="3143250" lvl="6" indent="-514350">
              <a:buFont typeface="+mj-lt"/>
              <a:buAutoNum type="arabicParenR"/>
              <a:defRPr/>
            </a:pPr>
            <a:r>
              <a:rPr lang="it-IT" sz="3200" dirty="0" smtClean="0">
                <a:solidFill>
                  <a:srgbClr val="FFFF00"/>
                </a:solidFill>
              </a:rPr>
              <a:t>Personale</a:t>
            </a:r>
          </a:p>
          <a:p>
            <a:pPr marL="3143250" lvl="6" indent="-514350">
              <a:buFont typeface="+mj-lt"/>
              <a:buAutoNum type="arabicParenR"/>
              <a:defRPr/>
            </a:pPr>
            <a:r>
              <a:rPr lang="it-IT" sz="3200" dirty="0" smtClean="0">
                <a:solidFill>
                  <a:srgbClr val="FFFF00"/>
                </a:solidFill>
              </a:rPr>
              <a:t>Sociale</a:t>
            </a:r>
          </a:p>
          <a:p>
            <a:pPr marL="3143250" lvl="6" indent="-514350">
              <a:buFont typeface="+mj-lt"/>
              <a:buAutoNum type="arabicParenR"/>
              <a:defRPr/>
            </a:pPr>
            <a:r>
              <a:rPr lang="it-IT" sz="3200" dirty="0" smtClean="0">
                <a:solidFill>
                  <a:srgbClr val="FFFF00"/>
                </a:solidFill>
              </a:rPr>
              <a:t>Pubblica</a:t>
            </a:r>
          </a:p>
          <a:p>
            <a:pPr marL="514350" indent="-514350" eaLnBrk="1" hangingPunct="1">
              <a:buFont typeface="Arial" pitchFamily="34" charset="0"/>
              <a:buNone/>
              <a:defRPr/>
            </a:pPr>
            <a:endParaRPr lang="it-IT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it-IT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buFont typeface="Arial" pitchFamily="34" charset="0"/>
              <a:buNone/>
              <a:defRPr/>
            </a:pPr>
            <a:endParaRPr lang="it-IT" dirty="0" smtClean="0">
              <a:solidFill>
                <a:srgbClr val="FFFF00"/>
              </a:solidFill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571500" y="1500188"/>
            <a:ext cx="814387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/>
              <a:t>LA PROSSEMICA</a:t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13721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137220" name="Picture 5" descr="http://www.linguaggiodelcorpo.it/wp-content/uploads/2011/10/prossemica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928688"/>
            <a:ext cx="72866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I 4 CANALI DELLA </a:t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COMUNICAZIONE NON VERABLE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9571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5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marL="514350" indent="-514350" algn="ctr" eaLnBrk="1" hangingPunct="1">
              <a:buFont typeface="Calibri" pitchFamily="34" charset="0"/>
              <a:buAutoNum type="arabicPeriod" startAt="2"/>
              <a:defRPr/>
            </a:pPr>
            <a:r>
              <a:rPr lang="it-IT" dirty="0" smtClean="0">
                <a:solidFill>
                  <a:srgbClr val="FFFF00"/>
                </a:solidFill>
              </a:rPr>
              <a:t>CINESICA</a:t>
            </a:r>
          </a:p>
          <a:p>
            <a:pPr marL="514350" indent="-514350" algn="ctr" eaLnBrk="1" hangingPunct="1">
              <a:buFont typeface="Calibri" pitchFamily="34" charset="0"/>
              <a:buAutoNum type="arabicPeriod" startAt="2"/>
              <a:defRPr/>
            </a:pPr>
            <a:endParaRPr lang="it-IT" dirty="0" smtClean="0">
              <a:solidFill>
                <a:srgbClr val="FFFF00"/>
              </a:solidFill>
            </a:endParaRPr>
          </a:p>
          <a:p>
            <a:pPr marL="514350" indent="-514350" algn="ctr" eaLnBrk="1" hangingPunct="1">
              <a:buFont typeface="Arial" pitchFamily="34" charset="0"/>
              <a:buNone/>
              <a:defRPr/>
            </a:pPr>
            <a:r>
              <a:rPr lang="it-IT" dirty="0" smtClean="0">
                <a:solidFill>
                  <a:srgbClr val="FFFF00"/>
                </a:solidFill>
              </a:rPr>
              <a:t>E’ la gestione della gestualità e della mimica, cioè l’uso intenzionale di alcuni particolari segni e gesti in relazione all’espressione dell’interlocutore. </a:t>
            </a:r>
          </a:p>
          <a:p>
            <a:pPr marL="514350" indent="-514350" algn="ctr" eaLnBrk="1" hangingPunct="1">
              <a:buFont typeface="Arial" pitchFamily="34" charset="0"/>
              <a:buNone/>
              <a:defRPr/>
            </a:pPr>
            <a:endParaRPr lang="it-IT" dirty="0" smtClean="0">
              <a:solidFill>
                <a:srgbClr val="FFFF00"/>
              </a:solidFill>
            </a:endParaRPr>
          </a:p>
          <a:p>
            <a:pPr marL="514350" indent="-514350" algn="ctr" eaLnBrk="1" hangingPunct="1">
              <a:buFont typeface="Arial" pitchFamily="34" charset="0"/>
              <a:buNone/>
              <a:defRPr/>
            </a:pPr>
            <a:endParaRPr lang="it-IT" dirty="0" smtClean="0">
              <a:solidFill>
                <a:srgbClr val="FFFF00"/>
              </a:solidFill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571500" y="1500188"/>
            <a:ext cx="814387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None/>
            </a:pPr>
            <a:endParaRPr lang="it-IT" smtClean="0"/>
          </a:p>
        </p:txBody>
      </p:sp>
      <p:pic>
        <p:nvPicPr>
          <p:cNvPr id="139267" name="Picture 4" descr="Cines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75"/>
            <a:ext cx="8786813" cy="677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68" name="Rectangle 5"/>
          <p:cNvSpPr>
            <a:spLocks noChangeArrowheads="1"/>
          </p:cNvSpPr>
          <p:nvPr/>
        </p:nvSpPr>
        <p:spPr bwMode="auto">
          <a:xfrm>
            <a:off x="0" y="0"/>
            <a:ext cx="8572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5067" tIns="0" rIns="0" bIns="0" anchor="ctr">
            <a:spAutoFit/>
          </a:bodyPr>
          <a:lstStyle/>
          <a:p>
            <a:pPr eaLnBrk="0" hangingPunct="0"/>
            <a:r>
              <a:rPr lang="it-IT"/>
              <a:t>  </a:t>
            </a:r>
            <a:r>
              <a:rPr lang="it-IT" sz="1900"/>
              <a:t> </a:t>
            </a:r>
            <a:endParaRPr lang="it-IT"/>
          </a:p>
          <a:p>
            <a:pPr eaLnBrk="0" hangingPunct="0"/>
            <a:r>
              <a:rPr lang="it-IT"/>
              <a:t>  </a:t>
            </a:r>
            <a:r>
              <a:rPr lang="it-IT" sz="1900"/>
              <a:t> </a:t>
            </a:r>
            <a:endParaRPr lang="it-IT"/>
          </a:p>
          <a:p>
            <a:pPr eaLnBrk="0" hangingPunct="0"/>
            <a:r>
              <a:rPr lang="it-IT"/>
              <a:t>  </a:t>
            </a:r>
            <a:r>
              <a:rPr lang="it-IT" sz="1900"/>
              <a:t> </a:t>
            </a:r>
            <a:endParaRPr lang="it-IT"/>
          </a:p>
          <a:p>
            <a:pPr eaLnBrk="0" hangingPunct="0"/>
            <a:r>
              <a:rPr lang="it-IT"/>
              <a:t>  </a:t>
            </a:r>
            <a:r>
              <a:rPr lang="it-IT" sz="1900"/>
              <a:t> </a:t>
            </a:r>
            <a:endParaRPr lang="it-IT"/>
          </a:p>
          <a:p>
            <a:pPr eaLnBrk="0" hangingPunct="0"/>
            <a:r>
              <a:rPr lang="it-IT"/>
              <a:t>  </a:t>
            </a:r>
            <a:r>
              <a:rPr lang="it-IT" sz="1900"/>
              <a:t> </a:t>
            </a:r>
            <a:endParaRPr lang="it-IT"/>
          </a:p>
          <a:p>
            <a:pPr eaLnBrk="0" hangingPunct="0"/>
            <a:r>
              <a:rPr lang="it-IT"/>
              <a:t>  </a:t>
            </a:r>
            <a:r>
              <a:rPr lang="it-IT" sz="1900"/>
              <a:t> </a:t>
            </a:r>
            <a:endParaRPr lang="it-IT"/>
          </a:p>
          <a:p>
            <a:pPr eaLnBrk="0" hangingPunct="0"/>
            <a:r>
              <a:rPr lang="it-IT"/>
              <a:t>  </a:t>
            </a:r>
            <a:r>
              <a:rPr lang="it-IT" sz="1900"/>
              <a:t> </a:t>
            </a:r>
            <a:endParaRPr lang="it-IT"/>
          </a:p>
          <a:p>
            <a:pPr eaLnBrk="0" hangingPunct="0"/>
            <a:r>
              <a:rPr lang="it-IT"/>
              <a:t>  </a:t>
            </a:r>
            <a:r>
              <a:rPr lang="it-IT" sz="1900"/>
              <a:t> </a:t>
            </a:r>
            <a:endParaRPr lang="it-IT"/>
          </a:p>
          <a:p>
            <a:pPr eaLnBrk="0" hangingPunct="0"/>
            <a:r>
              <a:rPr lang="it-IT"/>
              <a:t>  </a:t>
            </a:r>
            <a:r>
              <a:rPr lang="it-IT" sz="1900"/>
              <a:t> </a:t>
            </a:r>
            <a:endParaRPr lang="it-IT"/>
          </a:p>
          <a:p>
            <a:pPr eaLnBrk="0" hangingPunct="0"/>
            <a:r>
              <a:rPr lang="it-IT"/>
              <a:t>  </a:t>
            </a:r>
            <a:r>
              <a:rPr lang="it-IT" sz="1900"/>
              <a:t> </a:t>
            </a:r>
            <a:endParaRPr lang="it-IT"/>
          </a:p>
          <a:p>
            <a:pPr eaLnBrk="0" hangingPunct="0"/>
            <a:r>
              <a:rPr lang="it-IT"/>
              <a:t>  </a:t>
            </a:r>
            <a:r>
              <a:rPr lang="it-IT" sz="1900"/>
              <a:t> </a:t>
            </a:r>
            <a:endParaRPr lang="it-IT"/>
          </a:p>
          <a:p>
            <a:pPr eaLnBrk="0" hangingPunct="0"/>
            <a:r>
              <a:rPr lang="it-IT" sz="1500">
                <a:solidFill>
                  <a:srgbClr val="EBEBEB"/>
                </a:solidFill>
                <a:latin typeface="Helvetica Neue"/>
              </a:rPr>
              <a:t>Upcoming SlideShare</a:t>
            </a:r>
            <a:r>
              <a:rPr lang="it-IT" sz="600"/>
              <a:t> </a:t>
            </a:r>
            <a:endParaRPr lang="it-IT"/>
          </a:p>
          <a:p>
            <a:pPr eaLnBrk="0" hangingPunct="0"/>
            <a:r>
              <a:rPr lang="it-IT"/>
              <a:t>  </a:t>
            </a:r>
            <a:r>
              <a:rPr lang="it-IT" sz="1900"/>
              <a:t> </a:t>
            </a:r>
            <a:endParaRPr lang="it-IT"/>
          </a:p>
          <a:p>
            <a:pPr eaLnBrk="0" hangingPunct="0"/>
            <a:endParaRPr lang="it-IT" sz="600"/>
          </a:p>
          <a:p>
            <a:pPr eaLnBrk="0" hangingPunct="0"/>
            <a:endParaRPr lang="it-IT"/>
          </a:p>
        </p:txBody>
      </p:sp>
      <p:sp>
        <p:nvSpPr>
          <p:cNvPr id="139269" name="AutoShape 6"/>
          <p:cNvSpPr>
            <a:spLocks noChangeAspect="1" noChangeArrowheads="1"/>
          </p:cNvSpPr>
          <p:nvPr/>
        </p:nvSpPr>
        <p:spPr bwMode="auto">
          <a:xfrm>
            <a:off x="128588" y="-20304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9270" name="AutoShape 7"/>
          <p:cNvSpPr>
            <a:spLocks noChangeAspect="1" noChangeArrowheads="1"/>
          </p:cNvSpPr>
          <p:nvPr/>
        </p:nvSpPr>
        <p:spPr bwMode="auto">
          <a:xfrm>
            <a:off x="128588" y="-17414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9271" name="AutoShape 8"/>
          <p:cNvSpPr>
            <a:spLocks noChangeAspect="1" noChangeArrowheads="1"/>
          </p:cNvSpPr>
          <p:nvPr/>
        </p:nvSpPr>
        <p:spPr bwMode="auto">
          <a:xfrm>
            <a:off x="128588" y="-1452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9272" name="AutoShape 9"/>
          <p:cNvSpPr>
            <a:spLocks noChangeAspect="1" noChangeArrowheads="1"/>
          </p:cNvSpPr>
          <p:nvPr/>
        </p:nvSpPr>
        <p:spPr bwMode="auto">
          <a:xfrm>
            <a:off x="128588" y="-11636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9273" name="AutoShape 10"/>
          <p:cNvSpPr>
            <a:spLocks noChangeAspect="1" noChangeArrowheads="1"/>
          </p:cNvSpPr>
          <p:nvPr/>
        </p:nvSpPr>
        <p:spPr bwMode="auto">
          <a:xfrm>
            <a:off x="128588" y="-8747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9274" name="AutoShape 11"/>
          <p:cNvSpPr>
            <a:spLocks noChangeAspect="1" noChangeArrowheads="1"/>
          </p:cNvSpPr>
          <p:nvPr/>
        </p:nvSpPr>
        <p:spPr bwMode="auto">
          <a:xfrm>
            <a:off x="128588" y="-5857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9275" name="AutoShape 12"/>
          <p:cNvSpPr>
            <a:spLocks noChangeAspect="1" noChangeArrowheads="1"/>
          </p:cNvSpPr>
          <p:nvPr/>
        </p:nvSpPr>
        <p:spPr bwMode="auto">
          <a:xfrm>
            <a:off x="128588" y="-2968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9276" name="AutoShape 13"/>
          <p:cNvSpPr>
            <a:spLocks noChangeAspect="1" noChangeArrowheads="1"/>
          </p:cNvSpPr>
          <p:nvPr/>
        </p:nvSpPr>
        <p:spPr bwMode="auto">
          <a:xfrm>
            <a:off x="128588" y="-7938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9277" name="AutoShape 14"/>
          <p:cNvSpPr>
            <a:spLocks noChangeAspect="1" noChangeArrowheads="1"/>
          </p:cNvSpPr>
          <p:nvPr/>
        </p:nvSpPr>
        <p:spPr bwMode="auto">
          <a:xfrm>
            <a:off x="128588" y="2809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9278" name="AutoShape 15"/>
          <p:cNvSpPr>
            <a:spLocks noChangeAspect="1" noChangeArrowheads="1"/>
          </p:cNvSpPr>
          <p:nvPr/>
        </p:nvSpPr>
        <p:spPr bwMode="auto">
          <a:xfrm>
            <a:off x="128588" y="569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9279" name="AutoShape 16"/>
          <p:cNvSpPr>
            <a:spLocks noChangeAspect="1" noChangeArrowheads="1"/>
          </p:cNvSpPr>
          <p:nvPr/>
        </p:nvSpPr>
        <p:spPr bwMode="auto">
          <a:xfrm>
            <a:off x="128588" y="8588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9280" name="AutoShape 17"/>
          <p:cNvSpPr>
            <a:spLocks noChangeAspect="1" noChangeArrowheads="1"/>
          </p:cNvSpPr>
          <p:nvPr/>
        </p:nvSpPr>
        <p:spPr bwMode="auto">
          <a:xfrm>
            <a:off x="128588" y="13763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139281" name="Titolo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74638"/>
            <a:ext cx="8218487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600" smtClean="0"/>
              <a:t>Avvertenze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196975"/>
            <a:ext cx="9144000" cy="5661025"/>
          </a:xfrm>
        </p:spPr>
        <p:txBody>
          <a:bodyPr/>
          <a:lstStyle/>
          <a:p>
            <a:pPr eaLnBrk="1" hangingPunct="1"/>
            <a:r>
              <a:rPr lang="it-IT" sz="4000" smtClean="0">
                <a:solidFill>
                  <a:srgbClr val="376092"/>
                </a:solidFill>
              </a:rPr>
              <a:t>L’ ATLETA ACCRESCE LE COMPETENZE SE L’ALLENATORE E’ COMPETENTE</a:t>
            </a:r>
          </a:p>
          <a:p>
            <a:pPr eaLnBrk="1" hangingPunct="1"/>
            <a:r>
              <a:rPr lang="it-IT" sz="4000" smtClean="0">
                <a:solidFill>
                  <a:srgbClr val="376092"/>
                </a:solidFill>
              </a:rPr>
              <a:t>SAPERE</a:t>
            </a:r>
          </a:p>
          <a:p>
            <a:pPr eaLnBrk="1" hangingPunct="1"/>
            <a:r>
              <a:rPr lang="it-IT" sz="4000" smtClean="0">
                <a:solidFill>
                  <a:srgbClr val="376092"/>
                </a:solidFill>
              </a:rPr>
              <a:t>SAPER FARE</a:t>
            </a:r>
          </a:p>
          <a:p>
            <a:pPr eaLnBrk="1" hangingPunct="1"/>
            <a:r>
              <a:rPr lang="it-IT" sz="4000" smtClean="0">
                <a:solidFill>
                  <a:srgbClr val="376092"/>
                </a:solidFill>
              </a:rPr>
              <a:t>SAPER ESSERE</a:t>
            </a:r>
          </a:p>
          <a:p>
            <a:pPr eaLnBrk="1" hangingPunct="1"/>
            <a:endParaRPr lang="it-IT" sz="4000" smtClean="0">
              <a:solidFill>
                <a:srgbClr val="376092"/>
              </a:solidFill>
            </a:endParaRPr>
          </a:p>
          <a:p>
            <a:pPr eaLnBrk="1" hangingPunct="1"/>
            <a:r>
              <a:rPr lang="it-IT" sz="4000" smtClean="0">
                <a:solidFill>
                  <a:srgbClr val="376092"/>
                </a:solidFill>
              </a:rPr>
              <a:t>La competenze si acquisiscono in ogni contesto esperienziale </a:t>
            </a:r>
          </a:p>
          <a:p>
            <a:pPr eaLnBrk="1" hangingPunct="1">
              <a:buFontTx/>
              <a:buNone/>
            </a:pPr>
            <a:endParaRPr lang="it-IT" sz="4000" smtClean="0">
              <a:solidFill>
                <a:srgbClr val="37609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I 4 CANALI DELLA </a:t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COMUNICAZIONE NON VERABLE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1619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5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marL="514350" indent="-514350" algn="ctr" eaLnBrk="1" hangingPunct="1">
              <a:buFont typeface="Calibri" pitchFamily="34" charset="0"/>
              <a:buAutoNum type="arabicPeriod" startAt="3"/>
              <a:defRPr/>
            </a:pPr>
            <a:r>
              <a:rPr lang="it-IT" dirty="0" smtClean="0">
                <a:solidFill>
                  <a:srgbClr val="FFFF00"/>
                </a:solidFill>
              </a:rPr>
              <a:t>PARALINGUISTICA</a:t>
            </a:r>
          </a:p>
          <a:p>
            <a:pPr marL="514350" indent="-514350" algn="ctr" eaLnBrk="1" hangingPunct="1">
              <a:buFont typeface="Arial" pitchFamily="34" charset="0"/>
              <a:buNone/>
              <a:defRPr/>
            </a:pPr>
            <a:endParaRPr lang="it-IT" dirty="0" smtClean="0">
              <a:solidFill>
                <a:srgbClr val="FFFF00"/>
              </a:solidFill>
            </a:endParaRPr>
          </a:p>
          <a:p>
            <a:pPr marL="514350" indent="-514350" algn="ctr" eaLnBrk="1" hangingPunct="1">
              <a:buFont typeface="Arial" pitchFamily="34" charset="0"/>
              <a:buNone/>
              <a:defRPr/>
            </a:pPr>
            <a:r>
              <a:rPr lang="it-IT" dirty="0" smtClean="0">
                <a:solidFill>
                  <a:srgbClr val="FFFF00"/>
                </a:solidFill>
              </a:rPr>
              <a:t>E’ l’insieme di tutti i valori tonali, i suoni, la cadenza, la velocità.  Certi suoni, rumori possono generare tensione ed eccitare l’inconscio (in pratica si può esprimere lo stesso concetto utilizzando con un’atleta un tono della voce duro e con un altro un tono dolce)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571500" y="1500188"/>
            <a:ext cx="814387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I 4 CANALI DELLA </a:t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COMUNICAZIONE NON VERABLE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64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5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marL="514350" indent="-514350" algn="ctr" eaLnBrk="1" hangingPunct="1">
              <a:buFont typeface="Calibri" pitchFamily="34" charset="0"/>
              <a:buAutoNum type="arabicPeriod" startAt="4"/>
              <a:defRPr/>
            </a:pPr>
            <a:r>
              <a:rPr lang="it-IT" dirty="0" smtClean="0">
                <a:solidFill>
                  <a:srgbClr val="FFFF00"/>
                </a:solidFill>
              </a:rPr>
              <a:t>DIGITALE</a:t>
            </a:r>
          </a:p>
          <a:p>
            <a:pPr marL="514350" indent="-514350" algn="ctr" eaLnBrk="1" hangingPunct="1">
              <a:buFont typeface="Arial" pitchFamily="34" charset="0"/>
              <a:buNone/>
              <a:defRPr/>
            </a:pPr>
            <a:endParaRPr lang="it-IT" dirty="0" smtClean="0">
              <a:solidFill>
                <a:srgbClr val="FFFF00"/>
              </a:solidFill>
            </a:endParaRPr>
          </a:p>
          <a:p>
            <a:pPr marL="514350" indent="-514350" algn="ctr" eaLnBrk="1" hangingPunct="1">
              <a:buFont typeface="Arial" pitchFamily="34" charset="0"/>
              <a:buNone/>
              <a:defRPr/>
            </a:pPr>
            <a:r>
              <a:rPr lang="it-IT" dirty="0" smtClean="0">
                <a:solidFill>
                  <a:srgbClr val="FFFF00"/>
                </a:solidFill>
              </a:rPr>
              <a:t>È il contatto fisico, e quindi l’annullamento della prossemica, con l’uso intenzionale di particolare toccamenti.</a:t>
            </a:r>
          </a:p>
          <a:p>
            <a:pPr marL="514350" indent="-514350" algn="ctr" eaLnBrk="1" hangingPunct="1">
              <a:buFont typeface="Arial" pitchFamily="34" charset="0"/>
              <a:buNone/>
              <a:defRPr/>
            </a:pPr>
            <a:r>
              <a:rPr lang="it-IT" dirty="0" smtClean="0">
                <a:solidFill>
                  <a:srgbClr val="FFFF00"/>
                </a:solidFill>
              </a:rPr>
              <a:t>È importante conoscere quale tipo di contatto fisico è gradito per entrare in empatia con il soggetto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571500" y="1500188"/>
            <a:ext cx="814387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I 4 CANALI DELLA </a:t>
            </a:r>
            <a:b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it-IT" dirty="0" smtClean="0">
                <a:solidFill>
                  <a:schemeClr val="accent6">
                    <a:lumMod val="75000"/>
                  </a:schemeClr>
                </a:solidFill>
              </a:rPr>
              <a:t>COMUNICAZIONE NON VERABLE</a:t>
            </a:r>
            <a:endParaRPr lang="it-IT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3667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50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pPr marL="514350" indent="-514350" eaLnBrk="1" hangingPunct="1">
              <a:buFont typeface="Arial" pitchFamily="34" charset="0"/>
              <a:buNone/>
              <a:defRPr/>
            </a:pPr>
            <a:r>
              <a:rPr lang="it-IT" dirty="0" smtClean="0">
                <a:solidFill>
                  <a:srgbClr val="FFFF00"/>
                </a:solidFill>
              </a:rPr>
              <a:t>	Questi canali sono i mezzi attraverso i quali possiamo generare delle micro-tensioni. </a:t>
            </a:r>
          </a:p>
          <a:p>
            <a:pPr marL="514350" indent="-514350" eaLnBrk="1" hangingPunct="1">
              <a:buFont typeface="Arial" pitchFamily="34" charset="0"/>
              <a:buNone/>
              <a:defRPr/>
            </a:pPr>
            <a:r>
              <a:rPr lang="it-IT" dirty="0" smtClean="0">
                <a:solidFill>
                  <a:srgbClr val="FFFF00"/>
                </a:solidFill>
              </a:rPr>
              <a:t>	Micro perché sono al di sotto dell’indice di tolleranza della mente razionale, per cui la mente razionale non si sente aggredita, non si sente preoccupata, non sente l’esigenza di opporsi. 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571500" y="1500188"/>
            <a:ext cx="8143875" cy="0"/>
          </a:xfrm>
          <a:prstGeom prst="line">
            <a:avLst/>
          </a:prstGeom>
          <a:ln w="222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4403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44036" name="Picture 2" descr="http://www.psicoterapia-bologna.org/assets/images/assertivit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3"/>
            <a:ext cx="91440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6" descr="http://www.piuchepuoi.it/wp-content/uploads/2013/09/Comunicazione-assertiva-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5100" y="0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4505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45060" name="Picture 3" descr="http://2.bp.blogspot.com/-N4zotwqRBlU/TjsARo2K08I/AAAAAAAAA1Y/zJL4CTboXp0/s320/c651c57442513a242661fa325acb4d65.jpe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4" descr="F:\Pendrive\Fijlkam Comunicazione\Corsi monotematici\Test e materiale corso\logo corso comunicazion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643063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4608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46084" name="Picture 2" descr="http://studiopsicologiamorciano.files.wordpress.com/2013/11/vignetta-linus-assertivitc3a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4" descr="F:\Pendrive\Fijlkam Comunicazione\Corsi monotematici\Test e materiale corso\logo corso comunicazion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1200" y="0"/>
            <a:ext cx="13081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512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5124" name="AutoShape 2" descr="data:image/jpeg;base64,/9j/4AAQSkZJRgABAQAAAQABAAD/2wCEAAkGBhMSERUSEhQWFRUUGRQXFxgYGBcYGBcWFBgXFBUXFxgcJyYeFx0kGhcVHzAgJScpLS0sGB4xODAqNSYrOCkBCQoKDgwOGg8PGjQkHyUpLywsLDIsNSwsLC0sMTQqLCwsLCw1LCwtLCwsNCwsKSosLC8sKS8sKiwsLCwsLCwsLP/AABEIAKIBOAMBIgACEQEDEQH/xAAbAAEAAgMBAQAAAAAAAAAAAAAABQYCAwQBB//EAD0QAAIBAgMGBAUCBQMDBQEAAAECAwARBBIhBQYTIjFSFEFRkTJhcYGxI6EVM0LB0RZiskOS4SRygvDxY//EABkBAQADAQEAAAAAAAAAAAAAAAABAgMEBf/EADIRAAIBAgMHAQcEAwEAAAAAAAABAgMREiFRBBMiMUFh8IEUIzJxoeHxQmKR0VKxwQX/2gAMAwEAAhEDEQA/APofGbuPuax8Sb2zm/pm19q8qqbQwkyTySYaMs7FzeSJLKeHlDRS3uegAQ6anpXiQWLqe5N4ehbuM3cfc04zdx9zVXgmxlkzFz8ZuIlUl7rkWUEcqWzXYAH++EcmNZQLyLr8RjjD3EDMwta2XjBVBtrfqatgepXeLQtXGPcfc0M5HViPuap7HGtJxCjcRI5coyrkBdYbZT1ZyRJcE2BUD69+JimkwUysrMxLZAyhZGjDKVzKLANYHSw8tL0cLWzCmnfIsXFbuPuacZu4+5qE2bNiDO/EDZP1OqqFB4n6XDI1YGPU3vY+lRaY7GOJijOQHdQeGp1Sd0yJZSSOGNWIaxt86KDfUOaS5Fu457j7mhnPcfc1V0OJExOR0RzGWKojMWEMICsbWy5uICw6ZbCwrWgxb8MyIzFJIW5lVbPklWS2XrGGMdm1NidTU4HqRjWhbeM3cfc04zdx9zVHx+2MXEgzu0ebTM6IGDCK8hsFbMiyWsAt2v186m9nS4kzkPmMf6mpVQuUZOCyMACWYZswPT5VDptK9yVUi3axO8Zu4+5pxm7j7mqq0+NaWRQJFQsoU5EOVeMqsykizDhEtre31BrUZdoBF1a5WJnPDQshYSZ1VQNQCI76E6+07t6ojeLQt3GPcfc17xm7j7mqtiExbENbMUdCilECX8OWL68y/qnL8WlyK8GKxeeEKJivJxC8aC92tILBRlyjUHz0661GB6k41oWrjN3H3NeGc9x9zVSWbHhBm4hukbMRHGXV2iclAtrFRIEBNiRfr6dG8eEnkiw5VbyxnikLqBJHGXA+hcZR9aYM7NjGrXSLKJyejH3NOM3cfc1S8Bg8ZAoRAVDSs7tkz3MiwtqOoXMZQSLajrXTFBi0LKhcK8kh+BDkDYsAkXGt4mZtb9PKpdP9xCqftLXxj3H3NOOe4+5qnT+MdiHWbIskTLZELDhynMy2AD8lmtYjX61jI+OCswRxI6x8wSMklVmyhhY6n9O/kpJ6VO7epG8WhdOM3cfc15xz0zH3NVv+IYiOVpJQ/BAa6hF05ISpX+onO0osT/TW3b6zLKkkKOxEUiXUAlS0kJ1BB/pVja2trdargd0rl8as3YsHGbuPuacZu4+5qBE2J8IhIbjXUSWRc4TOQzKnQtksbWP0rjxmIxt34Yk+Fst0S1uEpRr2/mGW4K9LeXnRQb6kOaXQtXGbuPuacZu4+5qoYrFYyIEs8mUsVB4cVx/6mONCoC6s0TMbHrp0rdhcRjc6Zg9sy2uiAGPPJnaXTkcJwyALC56dQJ3bte43ivaxaeM3cfc04rep9zVPaXaARdWuViZmMSFlZkcugUAXAcID5i/X02bUjxjCZQXysJgoVUFgqxshU2zczcQak+nWm7d+aI3it8JbOM3cfc04zdx9zUFsyXEnEScQnha5AYwLjlyNmFuYjNdbdfJba8kkmNDN8ZUtJ0SMlEXEKqlNOZjCWIve9r29a4He1y2NWvYtHGbuPuacZu4+5qtYWXG8SIvmy/phxkSxDNOGZtLqwVYSQDYFq2bUkxgkkEIuuQyIbL8WUIIvmc131+Q6VOB3tcY1a9iwGY9x9zXvFbuPuap+NhxksLKxc/pObCNVLvxAEUgi4ITXS17VtXF43iJyyZOJ1aNLtEZFH6gA5CFznS1xap3b1K7xaFqE5OoYn7mnHPcfc1VdhpikaCMgpEsaggpe558+Zv6CDlt5EeRvp1RRT+PZiAIyMtxGDmQJcXk6hg99D9hreocLN5kqaaWRYeM3cfc0rClZ3ZrZCuKTbMKuyNIAyAswNxYAKx1tb4WU9fOu2ovFbuxSM7NmOfPcXAHPGkRtpcaRqfrepjh/URLF+kz/ANQ4flHEHMbAZXBuGCHMCOXmIHNbqK3TbViVyjNYqMzaNZVsWuzWyropOpHSuP8A0xFzEtIWcc7ErdueOS5sAL3jQaAC1Z7R3dinfPJmPKVsMo0KlTzAZ7ak2zWv5Va0Cl6h4+8UQZLEZGEpZjmBUxcPlKkZrniDTr063rPG7bVYRLGOIGdI1HMOZnyc1lLCxvcZb6WtetL7rxNYs0hYFmz3XMWbh2Y2W114UdrAfD53NdKbGQRrHdiFkEtyRdnD8UltLat1AA+VqngyI95mYLvDh8ubiDQqDYOdWvlsLXYEhgCBY2NYHeCHPGiENxLsSL2VcjShjpYkgdOut7V5ht24kKkFzkMRW7DlWHMY0GnwjM3XX51qi3ShUABpQACLBgBcxmEvoLhsmlwR0GlPdj3h0NvLhgATKACSNVfquW9xa4tmXrb4hWa7fw5KjiC76AWYa5iljccpzAizWudK5I90oVFsz+fmg+IxE6BQP+inl6+tbf8ATMXE4ozZszMfgNy0jS21UkWZja1jbS5pan3F6nY9XePDuUCsXzsFFkc2JRpFY6XsQp1/wbePvLDmWzAqTIHY5lyZIzLcgi5uB+/nSLdqJcuVpAUEYBut7RI8Q8vNZGB+1rVzpuZAFKXkIPW5XW8Zi1so/pPXrcXv1vPuyPeEvg8Ykq5o2zC5HmLEaEEGxB+RFcsG8GHd8iyAsSQBZhqMx6kW/pb/ALT6V7s/ZRhYZXOQKRlIQXcsDnOVVGgFtB/50R7sxAggvpa3MPLjW6D/APu/svprW0My955HVHtmFo3kDjJH8Zswy6A6gi/Qg9POtZ3gw4AJkAuHI0YaR6PfTlsfW3Ueorl/0wqYaaCJj+sLXfKbEKEB5QPJR9etbW3ZiIYMXbOJAxJF2MrK7MbADNdFtbTTpU2gRepoZT7xQjh5WDmRkUAXBsz8Mk6ctjfQ2NwRWZ3hw+UtxBYEA6MdWvlsALsDlaxFwbHWtQ3ajuhDOMuQm2RQ/DcyJnAUDRmPQCvIt2Iltq5ylMtyOVY85VBp8IMjHW56a6U92R7wzO8cJCsrqyEuGbUZQkZmJtbXlAP0Nxetg29BZW4gs7FVNm+IEKQdOXUga26iuY7qQ5Ml3ta3xC9jAML6dgv9flpXs+60Tm5Z/id+q2u7K56qbaqNRY2uLkUtTF6hsfeOC3KxfnSMhVYkM7FAbWuRdW1F+hHWujCbXhlDFHDBBdrX0GtjqNRodRcGxrlG7UQ6FwboQbroUleYdRb4pGGoOlvrWzZ+wY4VdEvlcZbcmi6iwIUE9Tq1zUPBbIlY75ng3kwxUNxVsTYaN1AUkkWuBZlOY6cw11rTBvIpPOuVcshvq38uc4cCwFzewP3tXh3Th5Td7raxOQ6ZI4rWZSOkSG9r3vYivZd1omtzSCxYixWwzS8a1ipBGa+hvofOwtb3ZX3h3SbWiCI5cZZLZCATmuL6AAnpr00861tt2AZv1ByEBtG824Ytpzc/Ly310rBdhIqRKrOpgBCMCubKRZgbgggi3l5CsF3biBvd+oKi4slpRiCq6XsXUXvc20uKraBa8zZDt3DyC6yKRe3RuuUyeY7VY3/2nzrXiN5IQr5XDMqF8vMoICCT4rWHKQfM2PStX+lIrABpBbKAQy3squnbbVZHB/a1ZNutEUyXe3N5i/NCuHPl2IPv7VPuyPeWOltuQgMS+iEBrK5AOulwOboel7W1tWuXeCLKxQ5iojaxDqCsjqisGK2IObQi97Vrl3ajZOHnkCZ84W65VJLFgAVNwS7GzX8rWsK8w27MaRtHnkZX4d8xQn9Ipk5goNgEUWJItfpeloC9Q3tvDhxc8QaEL0c3JzWsALsDkfUXHKa2QbZgdwiyKWYBgBfUFQ4sbWvlINr3sb2rmh3ZiUqQXOQrluwsqqJAqDT4RxW63PTXSsMPurFGbo0inKq3BTNyIsYYMVzA5VA0NvlS0Cb1CZpSlZGopSlAKUpQClKUBL+CTt/NPBJ2/mt1a3xSA2LKD6Eiu1qK5nnqUnyZj4JO3808Enb+aeNj719xTxsfevuKrwdiePuPBJ2/mngk7fzTxsfevuKeNj719xTg7Dj7jwSdv5p4JO3808bH3r7injY+9fcU4Ow4+48Enb+aeCTt/NPGx96+4p42PvX3FODsOPuPBJ2/mngk7fzTxsfevuKeNj719xTg7Dj7jwSdv5p4JO3808bH3r7injY+9fcU4Ow4+48Enb+aeCTt/NPGx96+4p42PvX3FODsOPuPBJ2/mngk7fzTxsfevuKeNj719xTg7Dj7jwSdv5p4JO3808bH3r7injY+9fcU4Ow4+48Enb+aeCTt/NPGx96+4p42PvX3FODsOPuPBJ2/mngk7fzTxsfevuKeNj719xTg7Dj7jwSdv5p4JO3808bH3r7injY+9fcU4Ow4+48Enb+aeCTt/NPGx96+4p42PvX3FODsOPuPBJ2/mngk7fzTxsfevuK8bHxgXLr7inB2HH3PfBJ2/mngk7fzUPi95wNI1v8ANuntUdJt2Y/12+gArGVamulzqhstaWbdvUtPgk7fzTwSdv5qprtmYf8AUb72NdeH3mkHxgMPY/4/aoVem+aLS2SsuTv6lh8Enb+aeCTt/NaMLtiJxcMFPo2h/wDNb/Gx96+4rdOD0ORqonZ3Hgk7fzTwSdv5rcDfpSrYY6FMUtTT4JO380rdSmFaDFLUVX9qfzW+3/EVYKr+1P5rfb/iK59q+BfM6Nl+N/I5aUpXnHokJvHtt8O0OW2V2PEuL2jXLmI9LZr1H4XemV0cgLdpoo4iQbBJr5HbXXQE+VS22YImaNZFLs/EjVQbcrgcVj8goBv16W61hJs3CKj5ioQ8JWJksFMIyx2a/Kw9664OmoJOOf3OWSm5O0svsR53llimZJ8hSMsrMqlbsYxNH5nLcZltrrrXk28GIRCWyZ/CrNbKdJHlyKOvQAjT1rtmwOCycF3Q8Rkk5pbu7f0tmJu17W+YuK246DCyMzSOtyqxt+oBYCTiKp10OdT7EVOKGXD9PPLFcM8+L6kVhN7JJJFUBbcJ8+h0xCIzlevQZenzr1d4MR4MTgh3ZoAFMLRj9S2YC5573ADDT61uxEmBieS5ysjlm5v6sUvDYjXUZTr5Lqa6fB4WGKxkYpGYyAZi2UwjioqgnTSxyjqLVZuGVo6dPOxCU87y16nHJvDM8Ek8LoFSUIoKE3RzEq31FiC7X9bVLYLFyeIkhkZW4ccLXC5bs7ShtLmwsi6fWo/DSYJlaBWAWUDEkZ7D4g3W+hBQEr5AGpfCpE7tPGwYuFQsrZlIjLEAW06s1ZVLJNYbeny+5pTu2ne/r8/sQ+D27NxFz5CkkuKiUBSGQwF8pJucwIQ30GtadmbwTvHBIzA8aSBGHBZABIrs2VibP0HMNPepDB4DCKWmRweaS5MuZUaU3kyi+VCSa0DY+EXLBxWupQoniGzKVByZBe40Y9OulXxU8+H6fP7FbVMs/r53JHbO0GhizKAWZo41v8IaRggLfIXvXC2KxPG8OJIs4jMpcxmxBYoqhc2mqsSb+mldM8mFMXCeVGQ2XmlBJIsw5ib5tQfXpWD7Gw98pd86hiTxn4mVrXBa98ug06VnHDFZr6F5Ym8n9SGxO901oSgUGSMtw8rMXkEvCKKwIyg2YgmuqXeGUYlowUYLME4YRs/DyKzS5wbAC56jyrpkwGGZljC8ohOVlcBVSORW0sbghrHN+9dkOIw8atIJUCysWLGRcrMFCmxJt0UaCtHKHSOvnmZmoz6yI/Zm25mbDtJkKYpXKqoIMdlzqCbnNy6HQa1Yahtn4GBJjkU8iBlJfMirKWvw1ucg5TrYC3Tzro2ft6GZQ6sFDMVXMygsR6C9/sdflWVRXd4rzp9DWm7K0n5+SRpWrxKXYZluouwuLqPUjy+9aItqozMARlVVfPmQqQxYetx8J1OlZYWa4kdlKjsXttEtYZwY5ZQVK2KxZbi5IGuYa3toa3bO2iJQ2hVkOVlNiQbBhqNCCpBB+dTgklewxxvY66UpVCwpSlAK4MRNmPyFdrdD96jKk2pLqdcOyZnUMsbFT0Itb0rDDYCSS/DQtbrbyv0qbwMsc8cWHV5EdVNiNFLfEQfM+dcuy8bHHHJFIXUuwF06gL53+t66d1DLPLW/W3Ix31S0ss0+Vnyvz75HAmy5CzLlsUsWzEKFv0uToK8/hsmdkK2ZQWa9rAAXvfpapDGE4aSWF/1UcLe5Kk21U31sRXZis0kbE5Yy6q8hN7JENIk0uSSbmm6jmuq8/r6h155PKz5P+PXXL5Z5lbVraipCGXML1zY3BGJspINwGBHQq3Qis8D0Nc7TTszedpRxIk8FjTGf9vmP7j51YQaqlWfDfAv0H4rs2WTd4nlbVFKzNlKUrtOIVX9qfzW+3/EVYK1vhUJuVBP0rGtTdSNkbUaipyuys0qyeCj7F9hTwUfYvsK5vZZanV7VHQpG0oWE+HlALBDIjW1IEqqA1vQFRf61E4XdqWMKRwv05A6RkkqRkZGDPlDHVri4NrdTevpvgo+xfYU8FH2L7CtY0pxVk15+TGVWEndpnydd3JbvhwEOaGNWkOYBC0srnhaakXta46LXVjN1pWjKLwgXkxTMbDNaZiY7MVJ0B1Atfpevp3gk7F9hTwUfYvsKu41L3uiqlTtazPm8u78xWQDhnOMKRct8eHyXU8vQ5Tr8+lMbsCaSRz+mEeQyXu2YFsOcPltaxAJve9fSPBR9i+wp4KPsX2FVUKi6rz8E7yno/PyfNMRu5M6gfpi8EcJ1YgNE+dT8IuGsAelrnrUjgdlOFxGfKrYgk2S5VP0xGLEgXOl+g1q9eCj7F9hTwUfYvsKh0qjVrolVaad7M+WJujKIspylwY7HiEAcNGQEDh2/q+Eg6edZx7GmeWRCEsGwZaQgqf0URm4SgWsStuotevqHgo+xfYU8EnYvsKvhqaorip6M+WNufJkjAKXEckcihsoOdy+YNka+hAOgOg1rbit1ZGd8oTI45gXa7kBADfJeM8oJsSDYC1jX07wUfYvsKeCj7F9hTDV1QxUtGfMxuxMyMrugzQzRgjqDJIjreyqG0U3awOvSt0W70l1ZuH/OllZRcqoeExKFuNdbHoOpr6N4KPsX2FPBR9i+wqrhU1RO8p6MoewtkPCwLlTaDDxaEnmiz5uoGnMLfgVFYjdacwxRgxciFW9c3E4mjZSStrCwy66619R8FH2L7CsXw0QFyqgepsKKnUTxXRLqU2sNmfOn3elMU0VoudmcSc2d80olySafDbl6nTyr2bYszcVgsCGRYAFHMo4buzdVsCQwscp18qvL4zCjzT7C/wCBXi47CnzT/tI/tVM/8l5+DS37GfP13YmEQS6X4eMj+I2viCGQ3y62IsdB6j0qV2JhmDTSMCokZMoOhtFGsea3lcgkX8rVdooYmF1CH6WNZ+Cj7F9hVpU5yVrrx3KKpCL5PzIrdKsngo+xfYU8FH2L7CsvZZamvtUdCt0qyeCj7F9hTwUfYvsKeyy1HtUdCt1wYiHKfkaufgo+xfYV4cDGdCi+wp7LLUtHbFF8isYfbHDX9ONFe1jJqW+ZAOgNasFj1j1MSO17gtfT7dD61L4vdhTrG2X5HUe/UfvUbJu/MP6QfoRVZRqx6cjphUoTTz5887HLiMW0jmR9WJufTTyt6VuXa0md3OVuJoysLqR5C3y8qyXYc5/oI+pH+a68Puw5+Ngo+Wp/xVIxqt5XLyqUEs2iNxWKaV7ta9gAALAAdAB5CumGPKLVYsNsiJBYKD8zqTW8YNOxfYVr7NJ5tnJLbIfDFZEJgcCZD/t8z/YVYAKAUrqpUlTRw1arqMUpStTIVGYzarI5UAaW9fMA1J1X9qfzW+3/ABFc+0ScY3Wp0bPFSlZ6G/8Ajbdq/vT+Nt2r+9R1K4t9U1O3c09DtO8nPk5M5GYLfXKDYm3pfSuc76Rcv6kXP8HOObW2muuulV3ejASsEkw4vIpZP/hMuRj9jlb7GuDG7FdBPEkRkWaGKKNhlshRSnPc3UXIe4vXRCTaTcvPM/5MJxSbSj55kXV97FEgiLRiQ9ELcx+g617/AKrXn5o/0r8Tm+CwzHN6aa1VdmQyYd5VaF5S7lxIuUgjIAFYkggi1unnUVhdjYpEmzICcTh582W9xMQzLnvpc5yummlSm3+vTTMhpL9P+y94nfKOPLxHiTOLrma2Yeo9RqK6xtxu1f3qhTcYywOIcQgjiZGyrEWJvGbWYkZTlOuh0q1g1nUnOKXEaQhCTfCSX8bbtX96fxtu1f3qOpWW+qamm5p6Ej/G27V/en8bbtX96jqU31TUbmnoSP8AG27V/en8bbtX96jqU31TUbmnoSP8bbtX96fxtu1f3qOrGRrAn0pvqmpO4hodeJ3kYaALf76VDT4lnN3Ysfn/AG9K13qewuyYJVbKJlspbiOAENutWWOrlc3tT2dXt6kBSp3AbHQxRuUeQyMQcpsIxe2tbINkRh5VAEpR0UAm1ka2dtCLkXI+VqKhJ2ev5Je1QTa0/u3lyAjkKm6kg+o0qYwm8jgWYA/Pp71pxuCjjWRvizOVi1/pU8z6de0VF1W8qbsmWwwrq7RZxtxu0fvUhg8csnTQjqP/AL1qsYZ7r+1dGHlKsGHkf/2rw2iSefI4qmzRs0uZZ6UpXpHmClKUApSlAKUpQClKUApSlAKUpQCq/tT+a32/4irBUTjtnO0hYAWNvMegFc20xco5anTs0lGWehF0rs/hEnoPcU/hEnoPcVw7qeh3b2GpXtr4pxJDGl+biuQDYtwVDKl/IMxAJ9BXHDvWZCgiizGTIqktlXO0ZldSbG2VR7kVY8ZuzI7RuOVomuDcG4YWdSPQj8CtR3LTIU4ShS5k0Ygh26sGBuD9D8q3jBYVii/PEYSm8TtJeeMrmG3lZmeSxy5cMAhPwvJNJA5BtrqPvYdK3Yved1vliDWOLvd8vLhWAYjlNyQelTh3JSxXhKAVVLBiOVGzr0PUNc3669aJuUgGURi1pV+Nuk1hJ5/1WGvWr4YXvgfiK4pWtjXjK/LvcVjBMQDmR4wuc5eRFkJzBb9GAtbrU7h8SXiWRRbOgYBtPiXMAfTrY1tbcxSLcMfEX0dgQxUISGBuOUAaGs8Hus8byOP+pk0LXChFyi1yfuaznTTXDFpl41GnxSTKrhd6ZRAjtGrsIPESHNl/TuQCotq3Kxy9NOtdUe9B4hVowIwZ1DBrseAnEPLbS6/PrUwdxI7KvCFluAM7fCTmynXVb/0nT5V0LuiA2YRrfNI3xH4pRlc2vbUC1ulaOMHfgfXzmUUpL9aIrYm2TPmDJkZRE1g2YFJlzob2Gtgbiubbu2nTjRop5IDKXDhSvxgZQQbm6j3qWG4wXII1yBZEk0Y3YoLKpJPw+VultNK6cRupnLlkBMicNuYi6XJy6HTqdRrVMCUr4XbSxbG3Gzkr6lbG25k411V8s0UMYzZf5ipbMQv+4G/zI8qxh3tdgt4QGkEJjHEuDxXZBmOXlsVJ86sjboAsWyC7MjnnaxaO2RrXtcWH1tretZ3JTKF4QsFVBztoqMXWxvcEMSb9fnVsMesH56kYpdJohItru0kLarmllw0iXzLnQMwZT9VOvmDU5KtwRXke5pV4yoAWLMVS4tnfRnYm5Y2J6+pqQ/hEnoPcVnUg3bDF/wAGlOol8UivVZdmI0Ct4h14WUgR5g2YnXRR/wDda4sTu/J8QA+lxr9KiGjKmxFj6EWNVg3Sd2jrlh2iNk/nr9ix4HGgQxCKZImUkyB9M1/P/dUbtRo5cQeGQqMVBbot/wCpvkKjaUlWcoqLXnnMmFBQk5J6/XP17FgixkbZspjUqUWPi2twV62vpmJuT561EbRKcV+H8Fzl+ny+V71zipLC7BkazFbD0JAJ+3lRylUVrEKMKLxN+ef9NeFWy/XWuiKMswA8yBXWNjyeg96kcDs0R6nVv2H0pChKTzRzVNoirtPM7BSlK9Q8oUpSgFKUoBSlKAUpSgFKUoBSlKAUvSq/tT+a32/4isqtTdq9jWlT3jsWC9Kqt67sBtIqQGN1Pr5VjHak3ZqxtLZWldO5OVoxeOSIXdreg8z9BWvam0BEmbqToo9T/iqdNMzsWY3J86vWrYMlzLbNsu94nyJyfensT7sf7D/Ncx3lm/2+1Y4Td95FVleIZugL2b2sa8j2E12DOqhXEd+ZgXa1gLfUXNc7dZ5nYo7NG6yy9TfFvQ4+JVP0uD/f8VJ4Pb0chseU+jdPselV59mMqyFiBw2yf+5vQfbWuOoVapDmWlstGouH6F/pVe3f2sbiJzcH4T6Ht/xXdt/a5w0aS5QycSNJCTbIkhyZx62Yr9r+ld1OaqK6PJrUnSlZknSqZjN/HEoVVgVGkxKJJNIyK3hzEpNwp1Lu4A/2fOt20d9ZIsS0JjiIR8PGRxGEzGdVJMaZbMFLG+o0Fa4GYYkW2lVTZm+xkxckDrGFjOKuyuSyLhny5pVIAUMNRYnoa14TftnwkuIMIV45IV4ZY6x4h4xG5NtLpITb1WmBjEi30qvY3eV1x/g1EA0ia8kjK78QvmEahSGICX6jqKsNQ1YlO4rVPhEf41DfUf361tpVWr8yybWaIx93IT0DD6H/ADXi7tw+eY/f/FSlKpuoaG3tFX/JnPh9nxx/AgB9fP3OtdFKVdJLkZNtu7FKUqSopSlAKUpQClKUApSlAKUpQClKUApSlAKr+1P5rfb/AIirBVf2p/Nb7f8AEVy7V8C+Z1bL8b+Ry0pW7C4Uu1h9z6CvPSbdkeg2krsw3hc/pD/Zf7nr+BUPVr27s4vGCo1ToPUeY/YVVK3rxalmX2SalTy6EvsZRHHJiSBdOWP/AN7ef2H965cDtCVTlSzF2BswDc9+Vhfo1/OtBxbcMR35Ac1tOvS59a1xylSGU2I6EdRVcdrJdPGabq+Jyzv/AKXL+ywYvDoy87sVRwhyAEvM+rub+V9B9KhdoYThSNHe+U2v6+Y/NY4fGyR3yOy362PWtTMSbk3J6k1NScZLlmRSpyg+eXn3MoWIZSOoI/NWzeJYjhZhiDliZGDkdQDoMo8ze1h5m1QewtnmSQMRyobn5kdBUjvjExwpKgtw5MPKwAuSkUySPYeZyqTaurZItK55/wD6Ek5JLocsO6K5MNwZpoWw8bqpyxlyJsjPxA6kZrqOnmTW/EboRtKZ+I4mLwuJAEzKYkERA0sVdb5gdNfKqzDs55sZiJsPEpyzTky5wokR8Igjgupz2Lur36Dre9Nm7p4gosc0NozisPIyZkCiIQuk2gdtC1ri5LXv627/AFPK9CS2zuhBGk082ImCDxD2UJ+n4phxctlzNe+WxJ0NbtobkYaOOcx8SNHSPMkQDm+HkEquoa5LctvS3lUDJudijG6CECThYlZJOIn/AKp5JFeI9bjKAfjta9qk02VLFj5MbOGWIGSTN+mf0mhyiFzmz8rf0hStwDenqPQlNn7vlpBi0xsz8VYrtlgtJGhZ0HwaAh2GljrVjqH3PwjxYKFHBVgpJU9VzszhT6EBgLfKpis5czRchSlKgkUpSgFKUoBSlKAUpSgFKUoBSlKAUpSgFKUoBSlKAUpSgFc02zkYliDc/P7V00qripcyyk48jjGyY/T9zXVHEFFlAA+VZUooRjyRLnKXNiovaOwEkJZeVv2P1H96lKUlFSVmIVJQd4sp8+w5l/pzD1XX/wA1ynCuP6G/7TV6pXM9lj0Z3R2+XVFJi2ZK3SNvuLfmpTB7sk6ymw7RqfufKrFSrR2aK55lJ7bUlksjCGFUUKosB5VnSldJxN3AWlKUIFKUoBSlKAUpSgFKUoBSlKAUpSgFKUoBSlKAUpSgFKUoBSlKAUpSgFKUoBSlKAUpSgFKUoBSlKAUpSgFKUoBSlKAUpSgFKUoBSlKAUpSgFKUoBSlKAUpSgFKUoBSlKAUpSgFKUoBSlKAUpSg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863" y="-960438"/>
            <a:ext cx="3867150" cy="200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5125" name="AutoShape 4" descr="data:image/jpeg;base64,/9j/4AAQSkZJRgABAQAAAQABAAD/2wCEAAkGBhMSERUSEhQWFRUUGRQXFxgYGBcYGBcWFBgXFBUXFxgcJyYeFx0kGhcVHzAgJScpLS0sGB4xODAqNSYrOCkBCQoKDgwOGg8PGjQkHyUpLywsLDIsNSwsLC0sMTQqLCwsLCw1LCwtLCwsNCwsKSosLC8sKS8sKiwsLCwsLCwsLP/AABEIAKIBOAMBIgACEQEDEQH/xAAbAAEAAgMBAQAAAAAAAAAAAAAABQYCAwQBB//EAD0QAAIBAgMGBAUCBQMDBQEAAAECAwARBBIhBQYTIjFSFEFRkTJhcYGxI6EVM0LB0RZiskOS4SRygvDxY//EABkBAQADAQEAAAAAAAAAAAAAAAABAgMEBf/EADIRAAIBAgMHAQcEAwEAAAAAAAABAgMREiFRBBMiMUFh8IEUIzJxoeHxQmKR0VKxwQX/2gAMAwEAAhEDEQA/APofGbuPuax8Sb2zm/pm19q8qqbQwkyTySYaMs7FzeSJLKeHlDRS3uegAQ6anpXiQWLqe5N4ehbuM3cfc04zdx9zVXgmxlkzFz8ZuIlUl7rkWUEcqWzXYAH++EcmNZQLyLr8RjjD3EDMwta2XjBVBtrfqatgepXeLQtXGPcfc0M5HViPuap7HGtJxCjcRI5coyrkBdYbZT1ZyRJcE2BUD69+JimkwUysrMxLZAyhZGjDKVzKLANYHSw8tL0cLWzCmnfIsXFbuPuacZu4+5qE2bNiDO/EDZP1OqqFB4n6XDI1YGPU3vY+lRaY7GOJijOQHdQeGp1Sd0yJZSSOGNWIaxt86KDfUOaS5Fu457j7mhnPcfc1V0OJExOR0RzGWKojMWEMICsbWy5uICw6ZbCwrWgxb8MyIzFJIW5lVbPklWS2XrGGMdm1NidTU4HqRjWhbeM3cfc04zdx9zVHx+2MXEgzu0ebTM6IGDCK8hsFbMiyWsAt2v186m9nS4kzkPmMf6mpVQuUZOCyMACWYZswPT5VDptK9yVUi3axO8Zu4+5pxm7j7mqq0+NaWRQJFQsoU5EOVeMqsykizDhEtre31BrUZdoBF1a5WJnPDQshYSZ1VQNQCI76E6+07t6ojeLQt3GPcfc17xm7j7mqtiExbENbMUdCilECX8OWL68y/qnL8WlyK8GKxeeEKJivJxC8aC92tILBRlyjUHz0661GB6k41oWrjN3H3NeGc9x9zVSWbHhBm4hukbMRHGXV2iclAtrFRIEBNiRfr6dG8eEnkiw5VbyxnikLqBJHGXA+hcZR9aYM7NjGrXSLKJyejH3NOM3cfc1S8Bg8ZAoRAVDSs7tkz3MiwtqOoXMZQSLajrXTFBi0LKhcK8kh+BDkDYsAkXGt4mZtb9PKpdP9xCqftLXxj3H3NOOe4+5qnT+MdiHWbIskTLZELDhynMy2AD8lmtYjX61jI+OCswRxI6x8wSMklVmyhhY6n9O/kpJ6VO7epG8WhdOM3cfc15xz0zH3NVv+IYiOVpJQ/BAa6hF05ISpX+onO0osT/TW3b6zLKkkKOxEUiXUAlS0kJ1BB/pVja2trdargd0rl8as3YsHGbuPuacZu4+5qBE2J8IhIbjXUSWRc4TOQzKnQtksbWP0rjxmIxt34Yk+Fst0S1uEpRr2/mGW4K9LeXnRQb6kOaXQtXGbuPuacZu4+5qoYrFYyIEs8mUsVB4cVx/6mONCoC6s0TMbHrp0rdhcRjc6Zg9sy2uiAGPPJnaXTkcJwyALC56dQJ3bte43ivaxaeM3cfc04rep9zVPaXaARdWuViZmMSFlZkcugUAXAcID5i/X02bUjxjCZQXysJgoVUFgqxshU2zczcQak+nWm7d+aI3it8JbOM3cfc04zdx9zUFsyXEnEScQnha5AYwLjlyNmFuYjNdbdfJba8kkmNDN8ZUtJ0SMlEXEKqlNOZjCWIve9r29a4He1y2NWvYtHGbuPuacZu4+5qtYWXG8SIvmy/phxkSxDNOGZtLqwVYSQDYFq2bUkxgkkEIuuQyIbL8WUIIvmc131+Q6VOB3tcY1a9iwGY9x9zXvFbuPuap+NhxksLKxc/pObCNVLvxAEUgi4ITXS17VtXF43iJyyZOJ1aNLtEZFH6gA5CFznS1xap3b1K7xaFqE5OoYn7mnHPcfc1VdhpikaCMgpEsaggpe558+Zv6CDlt5EeRvp1RRT+PZiAIyMtxGDmQJcXk6hg99D9hreocLN5kqaaWRYeM3cfc0rClZ3ZrZCuKTbMKuyNIAyAswNxYAKx1tb4WU9fOu2ovFbuxSM7NmOfPcXAHPGkRtpcaRqfrepjh/URLF+kz/ANQ4flHEHMbAZXBuGCHMCOXmIHNbqK3TbViVyjNYqMzaNZVsWuzWyropOpHSuP8A0xFzEtIWcc7ErdueOS5sAL3jQaAC1Z7R3dinfPJmPKVsMo0KlTzAZ7ak2zWv5Va0Cl6h4+8UQZLEZGEpZjmBUxcPlKkZrniDTr063rPG7bVYRLGOIGdI1HMOZnyc1lLCxvcZb6WtetL7rxNYs0hYFmz3XMWbh2Y2W114UdrAfD53NdKbGQRrHdiFkEtyRdnD8UltLat1AA+VqngyI95mYLvDh8ubiDQqDYOdWvlsLXYEhgCBY2NYHeCHPGiENxLsSL2VcjShjpYkgdOut7V5ht24kKkFzkMRW7DlWHMY0GnwjM3XX51qi3ShUABpQACLBgBcxmEvoLhsmlwR0GlPdj3h0NvLhgATKACSNVfquW9xa4tmXrb4hWa7fw5KjiC76AWYa5iljccpzAizWudK5I90oVFsz+fmg+IxE6BQP+inl6+tbf8ATMXE4ozZszMfgNy0jS21UkWZja1jbS5pan3F6nY9XePDuUCsXzsFFkc2JRpFY6XsQp1/wbePvLDmWzAqTIHY5lyZIzLcgi5uB+/nSLdqJcuVpAUEYBut7RI8Q8vNZGB+1rVzpuZAFKXkIPW5XW8Zi1so/pPXrcXv1vPuyPeEvg8Ykq5o2zC5HmLEaEEGxB+RFcsG8GHd8iyAsSQBZhqMx6kW/pb/ALT6V7s/ZRhYZXOQKRlIQXcsDnOVVGgFtB/50R7sxAggvpa3MPLjW6D/APu/svprW0My955HVHtmFo3kDjJH8Zswy6A6gi/Qg9POtZ3gw4AJkAuHI0YaR6PfTlsfW3Ueorl/0wqYaaCJj+sLXfKbEKEB5QPJR9etbW3ZiIYMXbOJAxJF2MrK7MbADNdFtbTTpU2gRepoZT7xQjh5WDmRkUAXBsz8Mk6ctjfQ2NwRWZ3hw+UtxBYEA6MdWvlsALsDlaxFwbHWtQ3ajuhDOMuQm2RQ/DcyJnAUDRmPQCvIt2Iltq5ylMtyOVY85VBp8IMjHW56a6U92R7wzO8cJCsrqyEuGbUZQkZmJtbXlAP0Nxetg29BZW4gs7FVNm+IEKQdOXUga26iuY7qQ5Ml3ta3xC9jAML6dgv9flpXs+60Tm5Z/id+q2u7K56qbaqNRY2uLkUtTF6hsfeOC3KxfnSMhVYkM7FAbWuRdW1F+hHWujCbXhlDFHDBBdrX0GtjqNRodRcGxrlG7UQ6FwboQbroUleYdRb4pGGoOlvrWzZ+wY4VdEvlcZbcmi6iwIUE9Tq1zUPBbIlY75ng3kwxUNxVsTYaN1AUkkWuBZlOY6cw11rTBvIpPOuVcshvq38uc4cCwFzewP3tXh3Th5Td7raxOQ6ZI4rWZSOkSG9r3vYivZd1omtzSCxYixWwzS8a1ipBGa+hvofOwtb3ZX3h3SbWiCI5cZZLZCATmuL6AAnpr00861tt2AZv1ByEBtG824Ytpzc/Ly310rBdhIqRKrOpgBCMCubKRZgbgggi3l5CsF3biBvd+oKi4slpRiCq6XsXUXvc20uKraBa8zZDt3DyC6yKRe3RuuUyeY7VY3/2nzrXiN5IQr5XDMqF8vMoICCT4rWHKQfM2PStX+lIrABpBbKAQy3squnbbVZHB/a1ZNutEUyXe3N5i/NCuHPl2IPv7VPuyPeWOltuQgMS+iEBrK5AOulwOboel7W1tWuXeCLKxQ5iojaxDqCsjqisGK2IObQi97Vrl3ajZOHnkCZ84W65VJLFgAVNwS7GzX8rWsK8w27MaRtHnkZX4d8xQn9Ipk5goNgEUWJItfpeloC9Q3tvDhxc8QaEL0c3JzWsALsDkfUXHKa2QbZgdwiyKWYBgBfUFQ4sbWvlINr3sb2rmh3ZiUqQXOQrluwsqqJAqDT4RxW63PTXSsMPurFGbo0inKq3BTNyIsYYMVzA5VA0NvlS0Cb1CZpSlZGopSlAKUpQClKUBL+CTt/NPBJ2/mt1a3xSA2LKD6Eiu1qK5nnqUnyZj4JO3808Enb+aeNj719xTxsfevuKrwdiePuPBJ2/mngk7fzTxsfevuKeNj719xTg7Dj7jwSdv5p4JO3808bH3r7injY+9fcU4Ow4+48Enb+aeCTt/NPGx96+4p42PvX3FODsOPuPBJ2/mngk7fzTxsfevuKeNj719xTg7Dj7jwSdv5p4JO3808bH3r7injY+9fcU4Ow4+48Enb+aeCTt/NPGx96+4p42PvX3FODsOPuPBJ2/mngk7fzTxsfevuKeNj719xTg7Dj7jwSdv5p4JO3808bH3r7injY+9fcU4Ow4+48Enb+aeCTt/NPGx96+4p42PvX3FODsOPuPBJ2/mngk7fzTxsfevuKeNj719xTg7Dj7jwSdv5p4JO3808bH3r7injY+9fcU4Ow4+48Enb+aeCTt/NPGx96+4p42PvX3FODsOPuPBJ2/mngk7fzTxsfevuK8bHxgXLr7inB2HH3PfBJ2/mngk7fzUPi95wNI1v8ANuntUdJt2Y/12+gArGVamulzqhstaWbdvUtPgk7fzTwSdv5qprtmYf8AUb72NdeH3mkHxgMPY/4/aoVem+aLS2SsuTv6lh8Enb+aeCTt/NaMLtiJxcMFPo2h/wDNb/Gx96+4rdOD0ORqonZ3Hgk7fzTwSdv5rcDfpSrYY6FMUtTT4JO380rdSmFaDFLUVX9qfzW+3/EVYKr+1P5rfb/iK59q+BfM6Nl+N/I5aUpXnHokJvHtt8O0OW2V2PEuL2jXLmI9LZr1H4XemV0cgLdpoo4iQbBJr5HbXXQE+VS22YImaNZFLs/EjVQbcrgcVj8goBv16W61hJs3CKj5ioQ8JWJksFMIyx2a/Kw9664OmoJOOf3OWSm5O0svsR53llimZJ8hSMsrMqlbsYxNH5nLcZltrrrXk28GIRCWyZ/CrNbKdJHlyKOvQAjT1rtmwOCycF3Q8Rkk5pbu7f0tmJu17W+YuK246DCyMzSOtyqxt+oBYCTiKp10OdT7EVOKGXD9PPLFcM8+L6kVhN7JJJFUBbcJ8+h0xCIzlevQZenzr1d4MR4MTgh3ZoAFMLRj9S2YC5573ADDT61uxEmBieS5ysjlm5v6sUvDYjXUZTr5Lqa6fB4WGKxkYpGYyAZi2UwjioqgnTSxyjqLVZuGVo6dPOxCU87y16nHJvDM8Ek8LoFSUIoKE3RzEq31FiC7X9bVLYLFyeIkhkZW4ccLXC5bs7ShtLmwsi6fWo/DSYJlaBWAWUDEkZ7D4g3W+hBQEr5AGpfCpE7tPGwYuFQsrZlIjLEAW06s1ZVLJNYbeny+5pTu2ne/r8/sQ+D27NxFz5CkkuKiUBSGQwF8pJucwIQ30GtadmbwTvHBIzA8aSBGHBZABIrs2VibP0HMNPepDB4DCKWmRweaS5MuZUaU3kyi+VCSa0DY+EXLBxWupQoniGzKVByZBe40Y9OulXxU8+H6fP7FbVMs/r53JHbO0GhizKAWZo41v8IaRggLfIXvXC2KxPG8OJIs4jMpcxmxBYoqhc2mqsSb+mldM8mFMXCeVGQ2XmlBJIsw5ib5tQfXpWD7Gw98pd86hiTxn4mVrXBa98ug06VnHDFZr6F5Ym8n9SGxO901oSgUGSMtw8rMXkEvCKKwIyg2YgmuqXeGUYlowUYLME4YRs/DyKzS5wbAC56jyrpkwGGZljC8ohOVlcBVSORW0sbghrHN+9dkOIw8atIJUCysWLGRcrMFCmxJt0UaCtHKHSOvnmZmoz6yI/Zm25mbDtJkKYpXKqoIMdlzqCbnNy6HQa1Yahtn4GBJjkU8iBlJfMirKWvw1ucg5TrYC3Tzro2ft6GZQ6sFDMVXMygsR6C9/sdflWVRXd4rzp9DWm7K0n5+SRpWrxKXYZluouwuLqPUjy+9aItqozMARlVVfPmQqQxYetx8J1OlZYWa4kdlKjsXttEtYZwY5ZQVK2KxZbi5IGuYa3toa3bO2iJQ2hVkOVlNiQbBhqNCCpBB+dTgklewxxvY66UpVCwpSlAK4MRNmPyFdrdD96jKk2pLqdcOyZnUMsbFT0Itb0rDDYCSS/DQtbrbyv0qbwMsc8cWHV5EdVNiNFLfEQfM+dcuy8bHHHJFIXUuwF06gL53+t66d1DLPLW/W3Ix31S0ss0+Vnyvz75HAmy5CzLlsUsWzEKFv0uToK8/hsmdkK2ZQWa9rAAXvfpapDGE4aSWF/1UcLe5Kk21U31sRXZis0kbE5Yy6q8hN7JENIk0uSSbmm6jmuq8/r6h155PKz5P+PXXL5Z5lbVraipCGXML1zY3BGJspINwGBHQq3Qis8D0Nc7TTszedpRxIk8FjTGf9vmP7j51YQaqlWfDfAv0H4rs2WTd4nlbVFKzNlKUrtOIVX9qfzW+3/EVYK1vhUJuVBP0rGtTdSNkbUaipyuys0qyeCj7F9hTwUfYvsK5vZZanV7VHQpG0oWE+HlALBDIjW1IEqqA1vQFRf61E4XdqWMKRwv05A6RkkqRkZGDPlDHVri4NrdTevpvgo+xfYU8FH2L7CtY0pxVk15+TGVWEndpnydd3JbvhwEOaGNWkOYBC0srnhaakXta46LXVjN1pWjKLwgXkxTMbDNaZiY7MVJ0B1Atfpevp3gk7F9hTwUfYvsKu41L3uiqlTtazPm8u78xWQDhnOMKRct8eHyXU8vQ5Tr8+lMbsCaSRz+mEeQyXu2YFsOcPltaxAJve9fSPBR9i+wp4KPsX2FVUKi6rz8E7yno/PyfNMRu5M6gfpi8EcJ1YgNE+dT8IuGsAelrnrUjgdlOFxGfKrYgk2S5VP0xGLEgXOl+g1q9eCj7F9hTwUfYvsKh0qjVrolVaad7M+WJujKIspylwY7HiEAcNGQEDh2/q+Eg6edZx7GmeWRCEsGwZaQgqf0URm4SgWsStuotevqHgo+xfYU8EnYvsKvhqaorip6M+WNufJkjAKXEckcihsoOdy+YNka+hAOgOg1rbit1ZGd8oTI45gXa7kBADfJeM8oJsSDYC1jX07wUfYvsKeCj7F9hTDV1QxUtGfMxuxMyMrugzQzRgjqDJIjreyqG0U3awOvSt0W70l1ZuH/OllZRcqoeExKFuNdbHoOpr6N4KPsX2FPBR9i+wqrhU1RO8p6MoewtkPCwLlTaDDxaEnmiz5uoGnMLfgVFYjdacwxRgxciFW9c3E4mjZSStrCwy66619R8FH2L7CsXw0QFyqgepsKKnUTxXRLqU2sNmfOn3elMU0VoudmcSc2d80olySafDbl6nTyr2bYszcVgsCGRYAFHMo4buzdVsCQwscp18qvL4zCjzT7C/wCBXi47CnzT/tI/tVM/8l5+DS37GfP13YmEQS6X4eMj+I2viCGQ3y62IsdB6j0qV2JhmDTSMCokZMoOhtFGsea3lcgkX8rVdooYmF1CH6WNZ+Cj7F9hVpU5yVrrx3KKpCL5PzIrdKsngo+xfYU8FH2L7CsvZZamvtUdCt0qyeCj7F9hTwUfYvsKeyy1HtUdCt1wYiHKfkaufgo+xfYV4cDGdCi+wp7LLUtHbFF8isYfbHDX9ONFe1jJqW+ZAOgNasFj1j1MSO17gtfT7dD61L4vdhTrG2X5HUe/UfvUbJu/MP6QfoRVZRqx6cjphUoTTz5887HLiMW0jmR9WJufTTyt6VuXa0md3OVuJoysLqR5C3y8qyXYc5/oI+pH+a68Puw5+Ngo+Wp/xVIxqt5XLyqUEs2iNxWKaV7ta9gAALAAdAB5CumGPKLVYsNsiJBYKD8zqTW8YNOxfYVr7NJ5tnJLbIfDFZEJgcCZD/t8z/YVYAKAUrqpUlTRw1arqMUpStTIVGYzarI5UAaW9fMA1J1X9qfzW+3/ABFc+0ScY3Wp0bPFSlZ6G/8Ajbdq/vT+Nt2r+9R1K4t9U1O3c09DtO8nPk5M5GYLfXKDYm3pfSuc76Rcv6kXP8HOObW2muuulV3ejASsEkw4vIpZP/hMuRj9jlb7GuDG7FdBPEkRkWaGKKNhlshRSnPc3UXIe4vXRCTaTcvPM/5MJxSbSj55kXV97FEgiLRiQ9ELcx+g617/AKrXn5o/0r8Tm+CwzHN6aa1VdmQyYd5VaF5S7lxIuUgjIAFYkggi1unnUVhdjYpEmzICcTh582W9xMQzLnvpc5yummlSm3+vTTMhpL9P+y94nfKOPLxHiTOLrma2Yeo9RqK6xtxu1f3qhTcYywOIcQgjiZGyrEWJvGbWYkZTlOuh0q1g1nUnOKXEaQhCTfCSX8bbtX96fxtu1f3qOpWW+qamm5p6Ej/G27V/en8bbtX96jqU31TUbmnoSP8AG27V/en8bbtX96jqU31TUbmnoSP8bbtX96fxtu1f3qOrGRrAn0pvqmpO4hodeJ3kYaALf76VDT4lnN3Ysfn/AG9K13qewuyYJVbKJlspbiOAENutWWOrlc3tT2dXt6kBSp3AbHQxRuUeQyMQcpsIxe2tbINkRh5VAEpR0UAm1ka2dtCLkXI+VqKhJ2ev5Je1QTa0/u3lyAjkKm6kg+o0qYwm8jgWYA/Pp71pxuCjjWRvizOVi1/pU8z6de0VF1W8qbsmWwwrq7RZxtxu0fvUhg8csnTQjqP/AL1qsYZ7r+1dGHlKsGHkf/2rw2iSefI4qmzRs0uZZ6UpXpHmClKUApSlAKUpQClKUApSlAKUpQCq/tT+a32/4irBUTjtnO0hYAWNvMegFc20xco5anTs0lGWehF0rs/hEnoPcU/hEnoPcVw7qeh3b2GpXtr4pxJDGl+biuQDYtwVDKl/IMxAJ9BXHDvWZCgiizGTIqktlXO0ZldSbG2VR7kVY8ZuzI7RuOVomuDcG4YWdSPQj8CtR3LTIU4ShS5k0Ygh26sGBuD9D8q3jBYVii/PEYSm8TtJeeMrmG3lZmeSxy5cMAhPwvJNJA5BtrqPvYdK3Yved1vliDWOLvd8vLhWAYjlNyQelTh3JSxXhKAVVLBiOVGzr0PUNc3669aJuUgGURi1pV+Nuk1hJ5/1WGvWr4YXvgfiK4pWtjXjK/LvcVjBMQDmR4wuc5eRFkJzBb9GAtbrU7h8SXiWRRbOgYBtPiXMAfTrY1tbcxSLcMfEX0dgQxUISGBuOUAaGs8Hus8byOP+pk0LXChFyi1yfuaznTTXDFpl41GnxSTKrhd6ZRAjtGrsIPESHNl/TuQCotq3Kxy9NOtdUe9B4hVowIwZ1DBrseAnEPLbS6/PrUwdxI7KvCFluAM7fCTmynXVb/0nT5V0LuiA2YRrfNI3xH4pRlc2vbUC1ulaOMHfgfXzmUUpL9aIrYm2TPmDJkZRE1g2YFJlzob2Gtgbiubbu2nTjRop5IDKXDhSvxgZQQbm6j3qWG4wXII1yBZEk0Y3YoLKpJPw+VultNK6cRupnLlkBMicNuYi6XJy6HTqdRrVMCUr4XbSxbG3Gzkr6lbG25k411V8s0UMYzZf5ipbMQv+4G/zI8qxh3tdgt4QGkEJjHEuDxXZBmOXlsVJ86sjboAsWyC7MjnnaxaO2RrXtcWH1tretZ3JTKF4QsFVBztoqMXWxvcEMSb9fnVsMesH56kYpdJohItru0kLarmllw0iXzLnQMwZT9VOvmDU5KtwRXke5pV4yoAWLMVS4tnfRnYm5Y2J6+pqQ/hEnoPcVnUg3bDF/wAGlOol8UivVZdmI0Ct4h14WUgR5g2YnXRR/wDda4sTu/J8QA+lxr9KiGjKmxFj6EWNVg3Sd2jrlh2iNk/nr9ix4HGgQxCKZImUkyB9M1/P/dUbtRo5cQeGQqMVBbot/wCpvkKjaUlWcoqLXnnMmFBQk5J6/XP17FgixkbZspjUqUWPi2twV62vpmJuT561EbRKcV+H8Fzl+ny+V71zipLC7BkazFbD0JAJ+3lRylUVrEKMKLxN+ef9NeFWy/XWuiKMswA8yBXWNjyeg96kcDs0R6nVv2H0pChKTzRzVNoirtPM7BSlK9Q8oUpSgFKUoBSlKAUpSgFKUoBSlKAUvSq/tT+a32/4isqtTdq9jWlT3jsWC9Kqt67sBtIqQGN1Pr5VjHak3ZqxtLZWldO5OVoxeOSIXdreg8z9BWvam0BEmbqToo9T/iqdNMzsWY3J86vWrYMlzLbNsu94nyJyfensT7sf7D/Ncx3lm/2+1Y4Td95FVleIZugL2b2sa8j2E12DOqhXEd+ZgXa1gLfUXNc7dZ5nYo7NG6yy9TfFvQ4+JVP0uD/f8VJ4Pb0chseU+jdPselV59mMqyFiBw2yf+5vQfbWuOoVapDmWlstGouH6F/pVe3f2sbiJzcH4T6Ht/xXdt/a5w0aS5QycSNJCTbIkhyZx62Yr9r+ld1OaqK6PJrUnSlZknSqZjN/HEoVVgVGkxKJJNIyK3hzEpNwp1Lu4A/2fOt20d9ZIsS0JjiIR8PGRxGEzGdVJMaZbMFLG+o0Fa4GYYkW2lVTZm+xkxckDrGFjOKuyuSyLhny5pVIAUMNRYnoa14TftnwkuIMIV45IV4ZY6x4h4xG5NtLpITb1WmBjEi30qvY3eV1x/g1EA0ia8kjK78QvmEahSGICX6jqKsNQ1YlO4rVPhEf41DfUf361tpVWr8yybWaIx93IT0DD6H/ADXi7tw+eY/f/FSlKpuoaG3tFX/JnPh9nxx/AgB9fP3OtdFKVdJLkZNtu7FKUqSopSlAKUpQClKUApSlAKUpQClKUApSlAKr+1P5rfb/AIirBVf2p/Nb7f8AEVy7V8C+Z1bL8b+Ry0pW7C4Uu1h9z6CvPSbdkeg2krsw3hc/pD/Zf7nr+BUPVr27s4vGCo1ToPUeY/YVVK3rxalmX2SalTy6EvsZRHHJiSBdOWP/AN7ef2H965cDtCVTlSzF2BswDc9+Vhfo1/OtBxbcMR35Ac1tOvS59a1xylSGU2I6EdRVcdrJdPGabq+Jyzv/AKXL+ywYvDoy87sVRwhyAEvM+rub+V9B9KhdoYThSNHe+U2v6+Y/NY4fGyR3yOy362PWtTMSbk3J6k1NScZLlmRSpyg+eXn3MoWIZSOoI/NWzeJYjhZhiDliZGDkdQDoMo8ze1h5m1QewtnmSQMRyobn5kdBUjvjExwpKgtw5MPKwAuSkUySPYeZyqTaurZItK55/wD6Ek5JLocsO6K5MNwZpoWw8bqpyxlyJsjPxA6kZrqOnmTW/EboRtKZ+I4mLwuJAEzKYkERA0sVdb5gdNfKqzDs55sZiJsPEpyzTky5wokR8Igjgupz2Lur36Dre9Nm7p4gosc0NozisPIyZkCiIQuk2gdtC1ri5LXv627/AFPK9CS2zuhBGk082ImCDxD2UJ+n4phxctlzNe+WxJ0NbtobkYaOOcx8SNHSPMkQDm+HkEquoa5LctvS3lUDJudijG6CECThYlZJOIn/AKp5JFeI9bjKAfjta9qk02VLFj5MbOGWIGSTN+mf0mhyiFzmz8rf0hStwDenqPQlNn7vlpBi0xsz8VYrtlgtJGhZ0HwaAh2GljrVjqH3PwjxYKFHBVgpJU9VzszhT6EBgLfKpis5czRchSlKgkUpSgFKUoBSlKAUpSgFKUoBSlKAUpSgFKUoBSlKAUpSgFc02zkYliDc/P7V00qripcyyk48jjGyY/T9zXVHEFFlAA+VZUooRjyRLnKXNiovaOwEkJZeVv2P1H96lKUlFSVmIVJQd4sp8+w5l/pzD1XX/wA1ynCuP6G/7TV6pXM9lj0Z3R2+XVFJi2ZK3SNvuLfmpTB7sk6ymw7RqfufKrFSrR2aK55lJ7bUlksjCGFUUKosB5VnSldJxN3AWlKUIFKUoBSlKAUpSgFKUoBSlKAUpSgFKUoBSlKAUpSgFKUoBSlKAUpSgFKUoBSlKAUpSgFKUoBSlKAUpSgFKUoBSlKAUpSgFKUoBSlKAUpSgFKUoBSlKAUpSgFKUoBSlKAUpSgFKUoBSlKAUpSg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863" y="-960438"/>
            <a:ext cx="3867150" cy="200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5126" name="Picture 6" descr="comunicazione non verb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97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614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6148" name="Picture 2" descr="predominanza non verba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5088" y="-1643063"/>
            <a:ext cx="9209088" cy="778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val 3"/>
          <p:cNvSpPr>
            <a:spLocks noChangeArrowheads="1"/>
          </p:cNvSpPr>
          <p:nvPr/>
        </p:nvSpPr>
        <p:spPr bwMode="auto">
          <a:xfrm>
            <a:off x="2357422" y="2428868"/>
            <a:ext cx="3516923" cy="3524250"/>
          </a:xfrm>
          <a:prstGeom prst="ellipse">
            <a:avLst/>
          </a:prstGeom>
          <a:solidFill>
            <a:srgbClr val="333399"/>
          </a:solidFill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2795954" y="3192464"/>
            <a:ext cx="1362808" cy="9810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4158762" y="4173538"/>
            <a:ext cx="729762" cy="16383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653" name="Line 6"/>
          <p:cNvSpPr>
            <a:spLocks noChangeShapeType="1"/>
          </p:cNvSpPr>
          <p:nvPr/>
        </p:nvSpPr>
        <p:spPr bwMode="auto">
          <a:xfrm flipH="1">
            <a:off x="2444261" y="4173538"/>
            <a:ext cx="170570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2714612" y="3714752"/>
            <a:ext cx="606669" cy="3416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it-IT" b="1" dirty="0">
                <a:solidFill>
                  <a:schemeClr val="bg1"/>
                </a:solidFill>
                <a:latin typeface="Arial" pitchFamily="34" charset="0"/>
              </a:rPr>
              <a:t>7</a:t>
            </a:r>
            <a:r>
              <a:rPr lang="it-IT" b="1" dirty="0" smtClean="0">
                <a:solidFill>
                  <a:schemeClr val="bg1"/>
                </a:solidFill>
                <a:latin typeface="Arial" pitchFamily="34" charset="0"/>
              </a:rPr>
              <a:t>%</a:t>
            </a:r>
            <a:endParaRPr lang="it-IT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482112" y="3106738"/>
            <a:ext cx="1452001" cy="7571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it-IT" sz="1600" b="1">
                <a:solidFill>
                  <a:srgbClr val="A50021"/>
                </a:solidFill>
              </a:rPr>
              <a:t>MESSAGGIO </a:t>
            </a:r>
          </a:p>
          <a:p>
            <a:pPr defTabSz="762000" eaLnBrk="0" hangingPunct="0">
              <a:lnSpc>
                <a:spcPct val="90000"/>
              </a:lnSpc>
            </a:pPr>
            <a:r>
              <a:rPr lang="it-IT" sz="1600" b="1">
                <a:solidFill>
                  <a:srgbClr val="A50021"/>
                </a:solidFill>
              </a:rPr>
              <a:t>VERBALE</a:t>
            </a:r>
          </a:p>
          <a:p>
            <a:pPr defTabSz="762000" eaLnBrk="0" hangingPunct="0">
              <a:lnSpc>
                <a:spcPct val="90000"/>
              </a:lnSpc>
            </a:pPr>
            <a:r>
              <a:rPr lang="it-IT" sz="1600" b="1" i="1">
                <a:solidFill>
                  <a:srgbClr val="5F5F5F"/>
                </a:solidFill>
              </a:rPr>
              <a:t>Cosa comunico</a:t>
            </a:r>
            <a:endParaRPr lang="it-IT" sz="1600" b="1">
              <a:solidFill>
                <a:srgbClr val="5F5F5F"/>
              </a:solidFill>
            </a:endParaRPr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3367454" y="4783139"/>
            <a:ext cx="775918" cy="3416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it-IT" b="1" dirty="0" smtClean="0">
                <a:solidFill>
                  <a:schemeClr val="bg1"/>
                </a:solidFill>
                <a:latin typeface="Arial" pitchFamily="34" charset="0"/>
              </a:rPr>
              <a:t>38%</a:t>
            </a:r>
            <a:endParaRPr lang="it-IT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928662" y="5214951"/>
            <a:ext cx="1749145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it-IT" sz="1600" b="1" dirty="0" smtClean="0">
                <a:solidFill>
                  <a:srgbClr val="A50021"/>
                </a:solidFill>
              </a:rPr>
              <a:t>PARALINGUISTICO</a:t>
            </a:r>
          </a:p>
          <a:p>
            <a:pPr defTabSz="762000" eaLnBrk="0" hangingPunct="0">
              <a:lnSpc>
                <a:spcPct val="90000"/>
              </a:lnSpc>
            </a:pPr>
            <a:r>
              <a:rPr lang="it-IT" sz="1600" b="1" dirty="0" smtClean="0">
                <a:solidFill>
                  <a:srgbClr val="A50021"/>
                </a:solidFill>
              </a:rPr>
              <a:t>TONO,TIMBRO, VOLUME, ETC  </a:t>
            </a:r>
            <a:r>
              <a:rPr lang="it-IT" sz="1600" b="1" dirty="0" err="1">
                <a:solidFill>
                  <a:srgbClr val="A50021"/>
                </a:solidFill>
              </a:rPr>
              <a:t>DI</a:t>
            </a:r>
            <a:r>
              <a:rPr lang="it-IT" sz="1600" b="1" dirty="0">
                <a:solidFill>
                  <a:srgbClr val="A50021"/>
                </a:solidFill>
              </a:rPr>
              <a:t> VOCE</a:t>
            </a:r>
          </a:p>
          <a:p>
            <a:pPr defTabSz="762000" eaLnBrk="0" hangingPunct="0">
              <a:lnSpc>
                <a:spcPct val="90000"/>
              </a:lnSpc>
            </a:pPr>
            <a:r>
              <a:rPr lang="it-IT" sz="1600" b="1" i="1" dirty="0">
                <a:solidFill>
                  <a:srgbClr val="5F5F5F"/>
                </a:solidFill>
              </a:rPr>
              <a:t>Come comunico</a:t>
            </a:r>
            <a:endParaRPr lang="it-IT" sz="1600" b="1" dirty="0">
              <a:solidFill>
                <a:srgbClr val="5F5F5F"/>
              </a:solidFill>
            </a:endParaRPr>
          </a:p>
        </p:txBody>
      </p:sp>
      <p:sp>
        <p:nvSpPr>
          <p:cNvPr id="27658" name="Text Box 11"/>
          <p:cNvSpPr txBox="1">
            <a:spLocks noChangeArrowheads="1"/>
          </p:cNvSpPr>
          <p:nvPr/>
        </p:nvSpPr>
        <p:spPr bwMode="auto">
          <a:xfrm>
            <a:off x="5901104" y="3106738"/>
            <a:ext cx="1528945" cy="75713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it-IT" sz="1600" b="1">
                <a:solidFill>
                  <a:srgbClr val="A50021"/>
                </a:solidFill>
              </a:rPr>
              <a:t>LINGUAGGIO </a:t>
            </a:r>
          </a:p>
          <a:p>
            <a:pPr defTabSz="762000" eaLnBrk="0" hangingPunct="0">
              <a:lnSpc>
                <a:spcPct val="90000"/>
              </a:lnSpc>
            </a:pPr>
            <a:r>
              <a:rPr lang="it-IT" sz="1600" b="1">
                <a:solidFill>
                  <a:srgbClr val="A50021"/>
                </a:solidFill>
              </a:rPr>
              <a:t>DEL CORPO</a:t>
            </a:r>
          </a:p>
          <a:p>
            <a:pPr defTabSz="762000" eaLnBrk="0" hangingPunct="0">
              <a:lnSpc>
                <a:spcPct val="90000"/>
              </a:lnSpc>
            </a:pPr>
            <a:r>
              <a:rPr lang="it-IT" sz="1600" b="1" i="1">
                <a:solidFill>
                  <a:srgbClr val="5F5F5F"/>
                </a:solidFill>
              </a:rPr>
              <a:t>Come comunico</a:t>
            </a:r>
            <a:endParaRPr lang="it-IT" sz="1600" b="1">
              <a:solidFill>
                <a:srgbClr val="5F5F5F"/>
              </a:solidFill>
            </a:endParaRPr>
          </a:p>
        </p:txBody>
      </p:sp>
      <p:sp>
        <p:nvSpPr>
          <p:cNvPr id="27659" name="Text Box 12"/>
          <p:cNvSpPr txBox="1">
            <a:spLocks noChangeArrowheads="1"/>
          </p:cNvSpPr>
          <p:nvPr/>
        </p:nvSpPr>
        <p:spPr bwMode="auto">
          <a:xfrm>
            <a:off x="4510454" y="3376613"/>
            <a:ext cx="775926" cy="3416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62000" eaLnBrk="0" hangingPunct="0">
              <a:lnSpc>
                <a:spcPct val="90000"/>
              </a:lnSpc>
              <a:spcBef>
                <a:spcPct val="50000"/>
              </a:spcBef>
            </a:pPr>
            <a:r>
              <a:rPr lang="it-IT" b="1" dirty="0" smtClean="0">
                <a:solidFill>
                  <a:schemeClr val="bg1"/>
                </a:solidFill>
                <a:latin typeface="Arial" pitchFamily="34" charset="0"/>
              </a:rPr>
              <a:t>55%</a:t>
            </a:r>
            <a:endParaRPr lang="it-IT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32461" name="Text Box 13"/>
          <p:cNvSpPr txBox="1">
            <a:spLocks noChangeArrowheads="1"/>
          </p:cNvSpPr>
          <p:nvPr/>
        </p:nvSpPr>
        <p:spPr bwMode="auto">
          <a:xfrm>
            <a:off x="1934308" y="1238251"/>
            <a:ext cx="5345723" cy="36671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>
            <a:outerShdw dist="107763" dir="27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algn="l" defTabSz="762000" eaLnBrk="0" hangingPunct="0">
              <a:lnSpc>
                <a:spcPct val="90000"/>
              </a:lnSpc>
              <a:spcBef>
                <a:spcPct val="50000"/>
              </a:spcBef>
              <a:defRPr/>
            </a:pPr>
            <a:endParaRPr lang="it-IT" sz="2000" b="1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34" charset="0"/>
              <a:ea typeface="ＭＳ Ｐゴシック"/>
            </a:endParaRPr>
          </a:p>
        </p:txBody>
      </p:sp>
      <p:sp>
        <p:nvSpPr>
          <p:cNvPr id="27661" name="Text Box 14"/>
          <p:cNvSpPr txBox="1">
            <a:spLocks noChangeArrowheads="1"/>
          </p:cNvSpPr>
          <p:nvPr/>
        </p:nvSpPr>
        <p:spPr bwMode="auto">
          <a:xfrm>
            <a:off x="252046" y="1276351"/>
            <a:ext cx="7469066" cy="10064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/>
            <a:r>
              <a:rPr lang="it-IT" sz="2000"/>
              <a:t>Il significato che gli altri attribuiscono alla nostra comunicazione dipende dalle parole, dal tono della voce, </a:t>
            </a:r>
          </a:p>
          <a:p>
            <a:pPr defTabSz="762000" eaLnBrk="0" hangingPunct="0"/>
            <a:r>
              <a:rPr lang="it-IT" sz="2000"/>
              <a:t>dal</a:t>
            </a:r>
            <a:r>
              <a:rPr lang="it-IT" sz="2000" b="1"/>
              <a:t> </a:t>
            </a:r>
            <a:r>
              <a:rPr lang="it-IT" sz="2000" b="1">
                <a:solidFill>
                  <a:srgbClr val="CC0000"/>
                </a:solidFill>
              </a:rPr>
              <a:t>linguaggio del corpo</a:t>
            </a:r>
          </a:p>
        </p:txBody>
      </p:sp>
      <p:sp>
        <p:nvSpPr>
          <p:cNvPr id="27662" name="Rectangle 17"/>
          <p:cNvSpPr>
            <a:spLocks noGrp="1" noChangeArrowheads="1"/>
          </p:cNvSpPr>
          <p:nvPr>
            <p:ph type="title"/>
          </p:nvPr>
        </p:nvSpPr>
        <p:spPr>
          <a:xfrm>
            <a:off x="882162" y="142875"/>
            <a:ext cx="7910146" cy="914400"/>
          </a:xfrm>
        </p:spPr>
        <p:txBody>
          <a:bodyPr>
            <a:normAutofit fontScale="90000"/>
          </a:bodyPr>
          <a:lstStyle/>
          <a:p>
            <a:pPr algn="ctr">
              <a:lnSpc>
                <a:spcPts val="3600"/>
              </a:lnSpc>
              <a:spcBef>
                <a:spcPct val="50000"/>
              </a:spcBef>
            </a:pPr>
            <a:r>
              <a:rPr lang="it-IT" b="1" smtClean="0">
                <a:solidFill>
                  <a:schemeClr val="tx1"/>
                </a:solidFill>
              </a:rPr>
              <a:t>Elementi fondamentali di ogni processo comunicativo</a:t>
            </a:r>
          </a:p>
        </p:txBody>
      </p:sp>
      <p:sp>
        <p:nvSpPr>
          <p:cNvPr id="27663" name="Segnaposto numero diapositiva 1"/>
          <p:cNvSpPr txBox="1">
            <a:spLocks noGrp="1"/>
          </p:cNvSpPr>
          <p:nvPr/>
        </p:nvSpPr>
        <p:spPr bwMode="auto">
          <a:xfrm>
            <a:off x="7297615" y="6483350"/>
            <a:ext cx="17584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50DE549-C67E-40C5-AAE9-9574327DBD65}" type="slidenum">
              <a:rPr lang="it-IT" sz="2000">
                <a:latin typeface="Arial Black" pitchFamily="34" charset="0"/>
              </a:rPr>
              <a:pPr algn="r"/>
              <a:t>58</a:t>
            </a:fld>
            <a:endParaRPr lang="it-IT" sz="140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1340827" y="500064"/>
            <a:ext cx="6389077" cy="3397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med" len="lg"/>
          </a:ln>
        </p:spPr>
        <p:txBody>
          <a:bodyPr anchor="ctr"/>
          <a:lstStyle/>
          <a:p>
            <a:pPr>
              <a:lnSpc>
                <a:spcPts val="3600"/>
              </a:lnSpc>
              <a:spcBef>
                <a:spcPct val="50000"/>
              </a:spcBef>
              <a:defRPr/>
            </a:pPr>
            <a:r>
              <a:rPr lang="it-IT" sz="2400" b="1" dirty="0">
                <a:ea typeface="+mj-ea"/>
              </a:rPr>
              <a:t>La dispersione della comunicazione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902677" y="1773238"/>
            <a:ext cx="252485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it-IT" sz="2400" b="1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329712" y="1243013"/>
            <a:ext cx="259226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it-IT" sz="2000" b="1"/>
              <a:t>Emittente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it-IT" sz="2000"/>
              <a:t>vuole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it-IT" sz="2000"/>
              <a:t>comunicare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it-IT" sz="2000"/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it-IT" sz="2000"/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it-IT" sz="2000"/>
              <a:t>Riesce a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it-IT" sz="2000"/>
              <a:t>comunicare </a:t>
            </a: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1393582" y="2592389"/>
            <a:ext cx="465992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9374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4275992" y="3025776"/>
            <a:ext cx="2592266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2000" b="1"/>
              <a:t>Ricevente</a:t>
            </a:r>
            <a:r>
              <a:rPr lang="it-IT" sz="2000"/>
              <a:t> riceve</a:t>
            </a:r>
          </a:p>
          <a:p>
            <a:pPr eaLnBrk="0" hangingPunct="0">
              <a:spcBef>
                <a:spcPct val="50000"/>
              </a:spcBef>
            </a:pPr>
            <a:endParaRPr lang="it-IT" sz="2000"/>
          </a:p>
          <a:p>
            <a:pPr eaLnBrk="0" hangingPunct="0">
              <a:spcBef>
                <a:spcPct val="50000"/>
              </a:spcBef>
            </a:pPr>
            <a:endParaRPr lang="it-IT" sz="2000"/>
          </a:p>
          <a:p>
            <a:pPr eaLnBrk="0" hangingPunct="0">
              <a:spcBef>
                <a:spcPct val="50000"/>
              </a:spcBef>
            </a:pPr>
            <a:r>
              <a:rPr lang="it-IT" sz="2000"/>
              <a:t>Capisce</a:t>
            </a:r>
          </a:p>
          <a:p>
            <a:pPr eaLnBrk="0" hangingPunct="0">
              <a:spcBef>
                <a:spcPct val="50000"/>
              </a:spcBef>
            </a:pPr>
            <a:endParaRPr lang="it-IT" sz="2000"/>
          </a:p>
          <a:p>
            <a:pPr eaLnBrk="0" hangingPunct="0">
              <a:spcBef>
                <a:spcPct val="50000"/>
              </a:spcBef>
            </a:pPr>
            <a:endParaRPr lang="it-IT" sz="2000"/>
          </a:p>
          <a:p>
            <a:pPr eaLnBrk="0" hangingPunct="0">
              <a:spcBef>
                <a:spcPct val="50000"/>
              </a:spcBef>
            </a:pPr>
            <a:r>
              <a:rPr lang="it-IT" sz="2000"/>
              <a:t>Ricorda </a:t>
            </a:r>
          </a:p>
        </p:txBody>
      </p:sp>
      <p:sp>
        <p:nvSpPr>
          <p:cNvPr id="46087" name="AutoShape 7"/>
          <p:cNvSpPr>
            <a:spLocks noChangeArrowheads="1"/>
          </p:cNvSpPr>
          <p:nvPr/>
        </p:nvSpPr>
        <p:spPr bwMode="auto">
          <a:xfrm>
            <a:off x="5273920" y="3744913"/>
            <a:ext cx="465992" cy="50323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9374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2523392" y="1873250"/>
            <a:ext cx="1395046" cy="5032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374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it-IT" sz="2400" b="1"/>
              <a:t>100%</a:t>
            </a: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2457451" y="3241675"/>
            <a:ext cx="1395046" cy="5032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374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it-IT" sz="2400" b="1"/>
              <a:t>70%</a:t>
            </a:r>
          </a:p>
        </p:txBody>
      </p:sp>
      <p:sp>
        <p:nvSpPr>
          <p:cNvPr id="46090" name="AutoShape 10"/>
          <p:cNvSpPr>
            <a:spLocks noChangeArrowheads="1"/>
          </p:cNvSpPr>
          <p:nvPr/>
        </p:nvSpPr>
        <p:spPr bwMode="auto">
          <a:xfrm>
            <a:off x="5273920" y="5041900"/>
            <a:ext cx="465992" cy="5032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D9374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it-IT"/>
          </a:p>
        </p:txBody>
      </p:sp>
      <p:sp>
        <p:nvSpPr>
          <p:cNvPr id="46091" name="Oval 11"/>
          <p:cNvSpPr>
            <a:spLocks noChangeArrowheads="1"/>
          </p:cNvSpPr>
          <p:nvPr/>
        </p:nvSpPr>
        <p:spPr bwMode="auto">
          <a:xfrm>
            <a:off x="6935666" y="2952750"/>
            <a:ext cx="1395046" cy="5032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374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it-IT" sz="2400" b="1"/>
              <a:t>50%</a:t>
            </a:r>
          </a:p>
        </p:txBody>
      </p:sp>
      <p:sp>
        <p:nvSpPr>
          <p:cNvPr id="46092" name="Oval 12"/>
          <p:cNvSpPr>
            <a:spLocks noChangeArrowheads="1"/>
          </p:cNvSpPr>
          <p:nvPr/>
        </p:nvSpPr>
        <p:spPr bwMode="auto">
          <a:xfrm>
            <a:off x="6935666" y="4249739"/>
            <a:ext cx="1395046" cy="5032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374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it-IT" sz="2400" b="1"/>
              <a:t>20%</a:t>
            </a:r>
          </a:p>
        </p:txBody>
      </p:sp>
      <p:sp>
        <p:nvSpPr>
          <p:cNvPr id="46093" name="Oval 13"/>
          <p:cNvSpPr>
            <a:spLocks noChangeArrowheads="1"/>
          </p:cNvSpPr>
          <p:nvPr/>
        </p:nvSpPr>
        <p:spPr bwMode="auto">
          <a:xfrm>
            <a:off x="6935666" y="5402264"/>
            <a:ext cx="1395046" cy="5032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D9374E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it-IT" sz="2400" b="1"/>
              <a:t>10%</a:t>
            </a:r>
          </a:p>
        </p:txBody>
      </p:sp>
      <p:pic>
        <p:nvPicPr>
          <p:cNvPr id="46094" name="Picture 14" descr="manisabb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4628" y="1268413"/>
            <a:ext cx="132910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95" name="Picture 15" descr="x1pn1mp8dkygtgzhtbkwvtawn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5603" y="4214818"/>
            <a:ext cx="1487366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96" name="Segnaposto numero diapositiva 1"/>
          <p:cNvSpPr txBox="1">
            <a:spLocks noGrp="1"/>
          </p:cNvSpPr>
          <p:nvPr/>
        </p:nvSpPr>
        <p:spPr bwMode="auto">
          <a:xfrm>
            <a:off x="7297615" y="6483350"/>
            <a:ext cx="17584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AFE5C4E0-448F-4810-98DF-D8F8E81E491C}" type="slidenum">
              <a:rPr lang="it-IT" sz="2000">
                <a:latin typeface="Arial Black" pitchFamily="34" charset="0"/>
              </a:rPr>
              <a:pPr algn="r"/>
              <a:t>59</a:t>
            </a:fld>
            <a:endParaRPr lang="it-IT" sz="1400">
              <a:latin typeface="Arial Black" pitchFamily="34" charset="0"/>
            </a:endParaRPr>
          </a:p>
        </p:txBody>
      </p:sp>
      <p:sp>
        <p:nvSpPr>
          <p:cNvPr id="19" name="Titolo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0" name="Segnaposto contenuto 1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olo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115000"/>
              </a:lnSpc>
              <a:defRPr/>
            </a:pPr>
            <a:endParaRPr lang="it-IT" sz="2000" smtClean="0">
              <a:latin typeface="Tahoma" pitchFamily="34" charset="0"/>
            </a:endParaRPr>
          </a:p>
          <a:p>
            <a:pPr eaLnBrk="1" hangingPunct="1">
              <a:lnSpc>
                <a:spcPct val="115000"/>
              </a:lnSpc>
              <a:defRPr/>
            </a:pPr>
            <a:endParaRPr lang="it-IT" smtClean="0">
              <a:latin typeface="Tahoma" pitchFamily="34" charset="0"/>
            </a:endParaRPr>
          </a:p>
          <a:p>
            <a:pPr eaLnBrk="1" hangingPunct="1">
              <a:lnSpc>
                <a:spcPct val="115000"/>
              </a:lnSpc>
              <a:buFontTx/>
              <a:buNone/>
              <a:defRPr/>
            </a:pPr>
            <a:r>
              <a:rPr lang="it-IT" smtClean="0">
                <a:solidFill>
                  <a:srgbClr val="558ED5"/>
                </a:solidFill>
                <a:latin typeface="Tahoma" pitchFamily="34" charset="0"/>
              </a:rPr>
              <a:t>  </a:t>
            </a:r>
            <a:r>
              <a:rPr lang="it-IT" smtClean="0">
                <a:solidFill>
                  <a:srgbClr val="0D0D0D"/>
                </a:solidFill>
                <a:latin typeface="Tahoma" pitchFamily="34" charset="0"/>
              </a:rPr>
              <a:t>La competenza non risiede nelle risorse (conoscenze, capacità…) da mobilizzare,</a:t>
            </a:r>
            <a:r>
              <a:rPr lang="it-IT" smtClean="0">
                <a:solidFill>
                  <a:srgbClr val="0D0D0D"/>
                </a:solidFill>
                <a:latin typeface="Times New Roman" pitchFamily="18" charset="0"/>
              </a:rPr>
              <a:t> </a:t>
            </a:r>
            <a:r>
              <a:rPr lang="it-IT" smtClean="0">
                <a:solidFill>
                  <a:srgbClr val="0D0D0D"/>
                </a:solidFill>
                <a:latin typeface="Tahoma" pitchFamily="34" charset="0"/>
              </a:rPr>
              <a:t>ma nella mobilizzazione stessa di queste risorse… </a:t>
            </a:r>
          </a:p>
          <a:p>
            <a:pPr eaLnBrk="1" hangingPunct="1">
              <a:lnSpc>
                <a:spcPct val="115000"/>
              </a:lnSpc>
              <a:defRPr/>
            </a:pPr>
            <a:endParaRPr lang="it-IT" smtClean="0">
              <a:solidFill>
                <a:srgbClr val="0D0D0D"/>
              </a:solidFill>
              <a:latin typeface="Tahoma" pitchFamily="34" charset="0"/>
            </a:endParaRPr>
          </a:p>
          <a:p>
            <a:pPr eaLnBrk="1" hangingPunct="1">
              <a:lnSpc>
                <a:spcPct val="115000"/>
              </a:lnSpc>
              <a:buFontTx/>
              <a:buNone/>
              <a:defRPr/>
            </a:pPr>
            <a:r>
              <a:rPr lang="it-IT" smtClean="0">
                <a:solidFill>
                  <a:srgbClr val="0D0D0D"/>
                </a:solidFill>
                <a:latin typeface="Tahoma" pitchFamily="34" charset="0"/>
              </a:rPr>
              <a:t>   </a:t>
            </a:r>
            <a:endParaRPr lang="it-IT" smtClean="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1868366" y="498476"/>
            <a:ext cx="5212373" cy="4095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3600"/>
              </a:lnSpc>
              <a:spcBef>
                <a:spcPct val="50000"/>
              </a:spcBef>
              <a:defRPr/>
            </a:pPr>
            <a:r>
              <a:rPr lang="it-IT" sz="2400" b="1" dirty="0">
                <a:ea typeface="+mj-ea"/>
              </a:rPr>
              <a:t>La perdita di informazioni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7923" y="1143000"/>
            <a:ext cx="8862646" cy="5334000"/>
            <a:chOff x="845" y="941"/>
            <a:chExt cx="4457" cy="2899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845" y="941"/>
              <a:ext cx="4457" cy="1009"/>
              <a:chOff x="845" y="941"/>
              <a:chExt cx="4457" cy="1009"/>
            </a:xfrm>
          </p:grpSpPr>
          <p:sp>
            <p:nvSpPr>
              <p:cNvPr id="47122" name="Freeform 5"/>
              <p:cNvSpPr>
                <a:spLocks/>
              </p:cNvSpPr>
              <p:nvPr/>
            </p:nvSpPr>
            <p:spPr bwMode="auto">
              <a:xfrm>
                <a:off x="845" y="941"/>
                <a:ext cx="877" cy="1009"/>
              </a:xfrm>
              <a:custGeom>
                <a:avLst/>
                <a:gdLst>
                  <a:gd name="T0" fmla="*/ 427 w 877"/>
                  <a:gd name="T1" fmla="*/ 0 h 1009"/>
                  <a:gd name="T2" fmla="*/ 876 w 877"/>
                  <a:gd name="T3" fmla="*/ 655 h 1009"/>
                  <a:gd name="T4" fmla="*/ 547 w 877"/>
                  <a:gd name="T5" fmla="*/ 1008 h 1009"/>
                  <a:gd name="T6" fmla="*/ 0 w 877"/>
                  <a:gd name="T7" fmla="*/ 453 h 1009"/>
                  <a:gd name="T8" fmla="*/ 427 w 877"/>
                  <a:gd name="T9" fmla="*/ 0 h 10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7"/>
                  <a:gd name="T16" fmla="*/ 0 h 1009"/>
                  <a:gd name="T17" fmla="*/ 877 w 877"/>
                  <a:gd name="T18" fmla="*/ 1009 h 10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7" h="1009">
                    <a:moveTo>
                      <a:pt x="427" y="0"/>
                    </a:moveTo>
                    <a:lnTo>
                      <a:pt x="876" y="655"/>
                    </a:lnTo>
                    <a:lnTo>
                      <a:pt x="547" y="1008"/>
                    </a:lnTo>
                    <a:lnTo>
                      <a:pt x="0" y="453"/>
                    </a:lnTo>
                    <a:lnTo>
                      <a:pt x="427" y="0"/>
                    </a:lnTo>
                  </a:path>
                </a:pathLst>
              </a:custGeom>
              <a:solidFill>
                <a:srgbClr val="FF5F7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23" name="Freeform 6"/>
              <p:cNvSpPr>
                <a:spLocks/>
              </p:cNvSpPr>
              <p:nvPr/>
            </p:nvSpPr>
            <p:spPr bwMode="auto">
              <a:xfrm>
                <a:off x="1392" y="1596"/>
                <a:ext cx="3471" cy="354"/>
              </a:xfrm>
              <a:custGeom>
                <a:avLst/>
                <a:gdLst>
                  <a:gd name="T0" fmla="*/ 3470 w 3471"/>
                  <a:gd name="T1" fmla="*/ 0 h 354"/>
                  <a:gd name="T2" fmla="*/ 329 w 3471"/>
                  <a:gd name="T3" fmla="*/ 0 h 354"/>
                  <a:gd name="T4" fmla="*/ 0 w 3471"/>
                  <a:gd name="T5" fmla="*/ 353 h 354"/>
                  <a:gd name="T6" fmla="*/ 2847 w 3471"/>
                  <a:gd name="T7" fmla="*/ 351 h 354"/>
                  <a:gd name="T8" fmla="*/ 3470 w 3471"/>
                  <a:gd name="T9" fmla="*/ 0 h 3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71"/>
                  <a:gd name="T16" fmla="*/ 0 h 354"/>
                  <a:gd name="T17" fmla="*/ 3471 w 3471"/>
                  <a:gd name="T18" fmla="*/ 354 h 3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71" h="354">
                    <a:moveTo>
                      <a:pt x="3470" y="0"/>
                    </a:moveTo>
                    <a:lnTo>
                      <a:pt x="329" y="0"/>
                    </a:lnTo>
                    <a:lnTo>
                      <a:pt x="0" y="353"/>
                    </a:lnTo>
                    <a:lnTo>
                      <a:pt x="2847" y="351"/>
                    </a:lnTo>
                    <a:lnTo>
                      <a:pt x="3470" y="0"/>
                    </a:lnTo>
                  </a:path>
                </a:pathLst>
              </a:custGeom>
              <a:solidFill>
                <a:srgbClr val="80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24" name="Freeform 7"/>
              <p:cNvSpPr>
                <a:spLocks/>
              </p:cNvSpPr>
              <p:nvPr/>
            </p:nvSpPr>
            <p:spPr bwMode="auto">
              <a:xfrm>
                <a:off x="1273" y="941"/>
                <a:ext cx="4029" cy="658"/>
              </a:xfrm>
              <a:custGeom>
                <a:avLst/>
                <a:gdLst>
                  <a:gd name="T0" fmla="*/ 4028 w 4029"/>
                  <a:gd name="T1" fmla="*/ 0 h 658"/>
                  <a:gd name="T2" fmla="*/ 0 w 4029"/>
                  <a:gd name="T3" fmla="*/ 0 h 658"/>
                  <a:gd name="T4" fmla="*/ 449 w 4029"/>
                  <a:gd name="T5" fmla="*/ 657 h 658"/>
                  <a:gd name="T6" fmla="*/ 3587 w 4029"/>
                  <a:gd name="T7" fmla="*/ 657 h 658"/>
                  <a:gd name="T8" fmla="*/ 4028 w 4029"/>
                  <a:gd name="T9" fmla="*/ 0 h 6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29"/>
                  <a:gd name="T16" fmla="*/ 0 h 658"/>
                  <a:gd name="T17" fmla="*/ 4029 w 4029"/>
                  <a:gd name="T18" fmla="*/ 658 h 6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29" h="658">
                    <a:moveTo>
                      <a:pt x="4028" y="0"/>
                    </a:moveTo>
                    <a:lnTo>
                      <a:pt x="0" y="0"/>
                    </a:lnTo>
                    <a:lnTo>
                      <a:pt x="449" y="657"/>
                    </a:lnTo>
                    <a:lnTo>
                      <a:pt x="3587" y="657"/>
                    </a:lnTo>
                    <a:lnTo>
                      <a:pt x="4028" y="0"/>
                    </a:lnTo>
                  </a:path>
                </a:pathLst>
              </a:custGeom>
              <a:solidFill>
                <a:srgbClr val="FF001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488" y="1699"/>
              <a:ext cx="3313" cy="874"/>
              <a:chOff x="1488" y="1699"/>
              <a:chExt cx="3313" cy="874"/>
            </a:xfrm>
          </p:grpSpPr>
          <p:sp>
            <p:nvSpPr>
              <p:cNvPr id="47119" name="Freeform 9"/>
              <p:cNvSpPr>
                <a:spLocks/>
              </p:cNvSpPr>
              <p:nvPr/>
            </p:nvSpPr>
            <p:spPr bwMode="auto">
              <a:xfrm>
                <a:off x="1488" y="1701"/>
                <a:ext cx="765" cy="872"/>
              </a:xfrm>
              <a:custGeom>
                <a:avLst/>
                <a:gdLst>
                  <a:gd name="T0" fmla="*/ 764 w 765"/>
                  <a:gd name="T1" fmla="*/ 635 h 872"/>
                  <a:gd name="T2" fmla="*/ 313 w 765"/>
                  <a:gd name="T3" fmla="*/ 0 h 872"/>
                  <a:gd name="T4" fmla="*/ 0 w 765"/>
                  <a:gd name="T5" fmla="*/ 325 h 872"/>
                  <a:gd name="T6" fmla="*/ 545 w 765"/>
                  <a:gd name="T7" fmla="*/ 871 h 872"/>
                  <a:gd name="T8" fmla="*/ 764 w 765"/>
                  <a:gd name="T9" fmla="*/ 635 h 8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5"/>
                  <a:gd name="T16" fmla="*/ 0 h 872"/>
                  <a:gd name="T17" fmla="*/ 765 w 765"/>
                  <a:gd name="T18" fmla="*/ 872 h 8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5" h="872">
                    <a:moveTo>
                      <a:pt x="764" y="635"/>
                    </a:moveTo>
                    <a:lnTo>
                      <a:pt x="313" y="0"/>
                    </a:lnTo>
                    <a:lnTo>
                      <a:pt x="0" y="325"/>
                    </a:lnTo>
                    <a:lnTo>
                      <a:pt x="545" y="871"/>
                    </a:lnTo>
                    <a:lnTo>
                      <a:pt x="764" y="635"/>
                    </a:lnTo>
                  </a:path>
                </a:pathLst>
              </a:custGeom>
              <a:solidFill>
                <a:srgbClr val="BF5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20" name="Freeform 10"/>
              <p:cNvSpPr>
                <a:spLocks/>
              </p:cNvSpPr>
              <p:nvPr/>
            </p:nvSpPr>
            <p:spPr bwMode="auto">
              <a:xfrm>
                <a:off x="2036" y="2338"/>
                <a:ext cx="2315" cy="235"/>
              </a:xfrm>
              <a:custGeom>
                <a:avLst/>
                <a:gdLst>
                  <a:gd name="T0" fmla="*/ 2314 w 2315"/>
                  <a:gd name="T1" fmla="*/ 0 h 235"/>
                  <a:gd name="T2" fmla="*/ 219 w 2315"/>
                  <a:gd name="T3" fmla="*/ 0 h 235"/>
                  <a:gd name="T4" fmla="*/ 0 w 2315"/>
                  <a:gd name="T5" fmla="*/ 234 h 235"/>
                  <a:gd name="T6" fmla="*/ 1730 w 2315"/>
                  <a:gd name="T7" fmla="*/ 234 h 235"/>
                  <a:gd name="T8" fmla="*/ 2314 w 2315"/>
                  <a:gd name="T9" fmla="*/ 0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15"/>
                  <a:gd name="T16" fmla="*/ 0 h 235"/>
                  <a:gd name="T17" fmla="*/ 2315 w 2315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15" h="235">
                    <a:moveTo>
                      <a:pt x="2314" y="0"/>
                    </a:moveTo>
                    <a:lnTo>
                      <a:pt x="219" y="0"/>
                    </a:lnTo>
                    <a:lnTo>
                      <a:pt x="0" y="234"/>
                    </a:lnTo>
                    <a:lnTo>
                      <a:pt x="1730" y="234"/>
                    </a:lnTo>
                    <a:lnTo>
                      <a:pt x="2314" y="0"/>
                    </a:lnTo>
                  </a:path>
                </a:pathLst>
              </a:custGeom>
              <a:solidFill>
                <a:srgbClr val="5F009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21" name="Freeform 11"/>
              <p:cNvSpPr>
                <a:spLocks/>
              </p:cNvSpPr>
              <p:nvPr/>
            </p:nvSpPr>
            <p:spPr bwMode="auto">
              <a:xfrm>
                <a:off x="1802" y="1699"/>
                <a:ext cx="2999" cy="640"/>
              </a:xfrm>
              <a:custGeom>
                <a:avLst/>
                <a:gdLst>
                  <a:gd name="T0" fmla="*/ 2998 w 2999"/>
                  <a:gd name="T1" fmla="*/ 0 h 640"/>
                  <a:gd name="T2" fmla="*/ 0 w 2999"/>
                  <a:gd name="T3" fmla="*/ 0 h 640"/>
                  <a:gd name="T4" fmla="*/ 453 w 2999"/>
                  <a:gd name="T5" fmla="*/ 639 h 640"/>
                  <a:gd name="T6" fmla="*/ 2549 w 2999"/>
                  <a:gd name="T7" fmla="*/ 639 h 640"/>
                  <a:gd name="T8" fmla="*/ 2998 w 2999"/>
                  <a:gd name="T9" fmla="*/ 0 h 6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9"/>
                  <a:gd name="T16" fmla="*/ 0 h 640"/>
                  <a:gd name="T17" fmla="*/ 2999 w 2999"/>
                  <a:gd name="T18" fmla="*/ 640 h 6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9" h="640">
                    <a:moveTo>
                      <a:pt x="2998" y="0"/>
                    </a:moveTo>
                    <a:lnTo>
                      <a:pt x="0" y="0"/>
                    </a:lnTo>
                    <a:lnTo>
                      <a:pt x="453" y="639"/>
                    </a:lnTo>
                    <a:lnTo>
                      <a:pt x="2549" y="639"/>
                    </a:lnTo>
                    <a:lnTo>
                      <a:pt x="2998" y="0"/>
                    </a:lnTo>
                  </a:path>
                </a:pathLst>
              </a:custGeom>
              <a:solidFill>
                <a:srgbClr val="9F3FD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118" y="2445"/>
              <a:ext cx="2157" cy="766"/>
              <a:chOff x="2118" y="2445"/>
              <a:chExt cx="2157" cy="766"/>
            </a:xfrm>
          </p:grpSpPr>
          <p:sp>
            <p:nvSpPr>
              <p:cNvPr id="47116" name="Freeform 13"/>
              <p:cNvSpPr>
                <a:spLocks/>
              </p:cNvSpPr>
              <p:nvPr/>
            </p:nvSpPr>
            <p:spPr bwMode="auto">
              <a:xfrm>
                <a:off x="2118" y="2445"/>
                <a:ext cx="659" cy="765"/>
              </a:xfrm>
              <a:custGeom>
                <a:avLst/>
                <a:gdLst>
                  <a:gd name="T0" fmla="*/ 208 w 659"/>
                  <a:gd name="T1" fmla="*/ 0 h 765"/>
                  <a:gd name="T2" fmla="*/ 0 w 659"/>
                  <a:gd name="T3" fmla="*/ 218 h 765"/>
                  <a:gd name="T4" fmla="*/ 544 w 659"/>
                  <a:gd name="T5" fmla="*/ 764 h 765"/>
                  <a:gd name="T6" fmla="*/ 658 w 659"/>
                  <a:gd name="T7" fmla="*/ 649 h 765"/>
                  <a:gd name="T8" fmla="*/ 208 w 659"/>
                  <a:gd name="T9" fmla="*/ 0 h 7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9"/>
                  <a:gd name="T16" fmla="*/ 0 h 765"/>
                  <a:gd name="T17" fmla="*/ 659 w 659"/>
                  <a:gd name="T18" fmla="*/ 765 h 7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9" h="765">
                    <a:moveTo>
                      <a:pt x="208" y="0"/>
                    </a:moveTo>
                    <a:lnTo>
                      <a:pt x="0" y="218"/>
                    </a:lnTo>
                    <a:lnTo>
                      <a:pt x="544" y="764"/>
                    </a:lnTo>
                    <a:lnTo>
                      <a:pt x="658" y="649"/>
                    </a:lnTo>
                    <a:lnTo>
                      <a:pt x="208" y="0"/>
                    </a:lnTo>
                  </a:path>
                </a:pathLst>
              </a:custGeom>
              <a:solidFill>
                <a:srgbClr val="FF9F7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17" name="Freeform 14"/>
              <p:cNvSpPr>
                <a:spLocks/>
              </p:cNvSpPr>
              <p:nvPr/>
            </p:nvSpPr>
            <p:spPr bwMode="auto">
              <a:xfrm>
                <a:off x="2665" y="3095"/>
                <a:ext cx="1156" cy="116"/>
              </a:xfrm>
              <a:custGeom>
                <a:avLst/>
                <a:gdLst>
                  <a:gd name="T0" fmla="*/ 1155 w 1156"/>
                  <a:gd name="T1" fmla="*/ 0 h 116"/>
                  <a:gd name="T2" fmla="*/ 114 w 1156"/>
                  <a:gd name="T3" fmla="*/ 0 h 116"/>
                  <a:gd name="T4" fmla="*/ 0 w 1156"/>
                  <a:gd name="T5" fmla="*/ 115 h 116"/>
                  <a:gd name="T6" fmla="*/ 794 w 1156"/>
                  <a:gd name="T7" fmla="*/ 115 h 116"/>
                  <a:gd name="T8" fmla="*/ 1155 w 1156"/>
                  <a:gd name="T9" fmla="*/ 0 h 1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6"/>
                  <a:gd name="T16" fmla="*/ 0 h 116"/>
                  <a:gd name="T17" fmla="*/ 1156 w 1156"/>
                  <a:gd name="T18" fmla="*/ 116 h 1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6" h="116">
                    <a:moveTo>
                      <a:pt x="1155" y="0"/>
                    </a:moveTo>
                    <a:lnTo>
                      <a:pt x="114" y="0"/>
                    </a:lnTo>
                    <a:lnTo>
                      <a:pt x="0" y="115"/>
                    </a:lnTo>
                    <a:lnTo>
                      <a:pt x="794" y="115"/>
                    </a:lnTo>
                    <a:lnTo>
                      <a:pt x="1155" y="0"/>
                    </a:lnTo>
                  </a:path>
                </a:pathLst>
              </a:custGeom>
              <a:solidFill>
                <a:srgbClr val="BF3F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18" name="Freeform 15"/>
              <p:cNvSpPr>
                <a:spLocks/>
              </p:cNvSpPr>
              <p:nvPr/>
            </p:nvSpPr>
            <p:spPr bwMode="auto">
              <a:xfrm>
                <a:off x="2325" y="2445"/>
                <a:ext cx="1950" cy="651"/>
              </a:xfrm>
              <a:custGeom>
                <a:avLst/>
                <a:gdLst>
                  <a:gd name="T0" fmla="*/ 1949 w 1950"/>
                  <a:gd name="T1" fmla="*/ 0 h 651"/>
                  <a:gd name="T2" fmla="*/ 0 w 1950"/>
                  <a:gd name="T3" fmla="*/ 0 h 651"/>
                  <a:gd name="T4" fmla="*/ 453 w 1950"/>
                  <a:gd name="T5" fmla="*/ 650 h 651"/>
                  <a:gd name="T6" fmla="*/ 1496 w 1950"/>
                  <a:gd name="T7" fmla="*/ 650 h 651"/>
                  <a:gd name="T8" fmla="*/ 1949 w 1950"/>
                  <a:gd name="T9" fmla="*/ 0 h 6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50"/>
                  <a:gd name="T16" fmla="*/ 0 h 651"/>
                  <a:gd name="T17" fmla="*/ 1950 w 1950"/>
                  <a:gd name="T18" fmla="*/ 651 h 6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50" h="651">
                    <a:moveTo>
                      <a:pt x="1949" y="0"/>
                    </a:moveTo>
                    <a:lnTo>
                      <a:pt x="0" y="0"/>
                    </a:lnTo>
                    <a:lnTo>
                      <a:pt x="453" y="650"/>
                    </a:lnTo>
                    <a:lnTo>
                      <a:pt x="1496" y="650"/>
                    </a:lnTo>
                    <a:lnTo>
                      <a:pt x="1949" y="0"/>
                    </a:lnTo>
                  </a:path>
                </a:pathLst>
              </a:custGeom>
              <a:solidFill>
                <a:srgbClr val="FF5F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>
              <a:off x="2747" y="3194"/>
              <a:ext cx="1008" cy="646"/>
              <a:chOff x="2747" y="3194"/>
              <a:chExt cx="1008" cy="646"/>
            </a:xfrm>
          </p:grpSpPr>
          <p:sp>
            <p:nvSpPr>
              <p:cNvPr id="47114" name="Freeform 17"/>
              <p:cNvSpPr>
                <a:spLocks/>
              </p:cNvSpPr>
              <p:nvPr/>
            </p:nvSpPr>
            <p:spPr bwMode="auto">
              <a:xfrm>
                <a:off x="2747" y="3194"/>
                <a:ext cx="556" cy="646"/>
              </a:xfrm>
              <a:custGeom>
                <a:avLst/>
                <a:gdLst>
                  <a:gd name="T0" fmla="*/ 104 w 556"/>
                  <a:gd name="T1" fmla="*/ 0 h 646"/>
                  <a:gd name="T2" fmla="*/ 0 w 556"/>
                  <a:gd name="T3" fmla="*/ 100 h 646"/>
                  <a:gd name="T4" fmla="*/ 555 w 556"/>
                  <a:gd name="T5" fmla="*/ 645 h 646"/>
                  <a:gd name="T6" fmla="*/ 104 w 556"/>
                  <a:gd name="T7" fmla="*/ 0 h 6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6"/>
                  <a:gd name="T13" fmla="*/ 0 h 646"/>
                  <a:gd name="T14" fmla="*/ 556 w 556"/>
                  <a:gd name="T15" fmla="*/ 646 h 6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6" h="646">
                    <a:moveTo>
                      <a:pt x="104" y="0"/>
                    </a:moveTo>
                    <a:lnTo>
                      <a:pt x="0" y="100"/>
                    </a:lnTo>
                    <a:lnTo>
                      <a:pt x="555" y="645"/>
                    </a:lnTo>
                    <a:lnTo>
                      <a:pt x="104" y="0"/>
                    </a:lnTo>
                  </a:path>
                </a:pathLst>
              </a:custGeom>
              <a:solidFill>
                <a:srgbClr val="FFBF1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7115" name="Freeform 18"/>
              <p:cNvSpPr>
                <a:spLocks/>
              </p:cNvSpPr>
              <p:nvPr/>
            </p:nvSpPr>
            <p:spPr bwMode="auto">
              <a:xfrm>
                <a:off x="2852" y="3194"/>
                <a:ext cx="903" cy="646"/>
              </a:xfrm>
              <a:custGeom>
                <a:avLst/>
                <a:gdLst>
                  <a:gd name="T0" fmla="*/ 902 w 903"/>
                  <a:gd name="T1" fmla="*/ 0 h 646"/>
                  <a:gd name="T2" fmla="*/ 0 w 903"/>
                  <a:gd name="T3" fmla="*/ 0 h 646"/>
                  <a:gd name="T4" fmla="*/ 450 w 903"/>
                  <a:gd name="T5" fmla="*/ 645 h 646"/>
                  <a:gd name="T6" fmla="*/ 902 w 903"/>
                  <a:gd name="T7" fmla="*/ 0 h 6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3"/>
                  <a:gd name="T13" fmla="*/ 0 h 646"/>
                  <a:gd name="T14" fmla="*/ 903 w 903"/>
                  <a:gd name="T15" fmla="*/ 646 h 6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3" h="646">
                    <a:moveTo>
                      <a:pt x="902" y="0"/>
                    </a:moveTo>
                    <a:lnTo>
                      <a:pt x="0" y="0"/>
                    </a:lnTo>
                    <a:lnTo>
                      <a:pt x="450" y="645"/>
                    </a:lnTo>
                    <a:lnTo>
                      <a:pt x="902" y="0"/>
                    </a:lnTo>
                  </a:path>
                </a:pathLst>
              </a:custGeom>
              <a:solidFill>
                <a:srgbClr val="FF9F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402451" name="Rectangle 19"/>
          <p:cNvSpPr>
            <a:spLocks noChangeArrowheads="1"/>
          </p:cNvSpPr>
          <p:nvPr/>
        </p:nvSpPr>
        <p:spPr bwMode="auto">
          <a:xfrm>
            <a:off x="2993782" y="1371600"/>
            <a:ext cx="3127139" cy="4660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defTabSz="762000" eaLnBrk="0" hangingPunct="0">
              <a:lnSpc>
                <a:spcPct val="90000"/>
              </a:lnSpc>
              <a:defRPr/>
            </a:pPr>
            <a:r>
              <a:rPr lang="it-IT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Ciò che vogliamo significare</a:t>
            </a:r>
          </a:p>
          <a:p>
            <a:pPr defTabSz="762000" eaLnBrk="0" hangingPunct="0">
              <a:lnSpc>
                <a:spcPct val="90000"/>
              </a:lnSpc>
              <a:defRPr/>
            </a:pPr>
            <a:endParaRPr lang="it-IT" sz="2000" b="1"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</a:endParaRPr>
          </a:p>
          <a:p>
            <a:pPr defTabSz="762000" eaLnBrk="0" hangingPunct="0">
              <a:lnSpc>
                <a:spcPct val="90000"/>
              </a:lnSpc>
              <a:defRPr/>
            </a:pPr>
            <a:endParaRPr lang="it-IT" sz="2000" b="1"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</a:endParaRPr>
          </a:p>
          <a:p>
            <a:pPr defTabSz="762000" eaLnBrk="0" hangingPunct="0">
              <a:lnSpc>
                <a:spcPct val="90000"/>
              </a:lnSpc>
              <a:defRPr/>
            </a:pPr>
            <a:endParaRPr lang="it-IT" sz="2000" b="1"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</a:endParaRPr>
          </a:p>
          <a:p>
            <a:pPr defTabSz="762000" eaLnBrk="0" hangingPunct="0">
              <a:lnSpc>
                <a:spcPct val="90000"/>
              </a:lnSpc>
              <a:defRPr/>
            </a:pPr>
            <a:endParaRPr lang="it-IT" sz="2000" b="1"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</a:endParaRPr>
          </a:p>
          <a:p>
            <a:pPr defTabSz="762000" eaLnBrk="0" hangingPunct="0">
              <a:lnSpc>
                <a:spcPct val="90000"/>
              </a:lnSpc>
              <a:defRPr/>
            </a:pPr>
            <a:r>
              <a:rPr lang="it-IT" sz="2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Ciò che realmente diciamo</a:t>
            </a:r>
          </a:p>
          <a:p>
            <a:pPr defTabSz="762000" eaLnBrk="0" hangingPunct="0">
              <a:lnSpc>
                <a:spcPct val="90000"/>
              </a:lnSpc>
              <a:defRPr/>
            </a:pPr>
            <a:endParaRPr lang="it-IT" sz="2000" b="1"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</a:endParaRPr>
          </a:p>
          <a:p>
            <a:pPr defTabSz="762000" eaLnBrk="0" hangingPunct="0">
              <a:lnSpc>
                <a:spcPct val="90000"/>
              </a:lnSpc>
              <a:defRPr/>
            </a:pPr>
            <a:endParaRPr lang="it-IT" sz="2000" b="1"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</a:endParaRPr>
          </a:p>
          <a:p>
            <a:pPr defTabSz="762000" eaLnBrk="0" hangingPunct="0">
              <a:lnSpc>
                <a:spcPct val="90000"/>
              </a:lnSpc>
              <a:defRPr/>
            </a:pPr>
            <a:endParaRPr lang="it-IT" sz="2000" b="1"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</a:endParaRPr>
          </a:p>
          <a:p>
            <a:pPr defTabSz="762000" eaLnBrk="0" hangingPunct="0">
              <a:lnSpc>
                <a:spcPct val="90000"/>
              </a:lnSpc>
              <a:defRPr/>
            </a:pPr>
            <a:endParaRPr lang="it-IT" sz="2000" b="1"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</a:endParaRPr>
          </a:p>
          <a:p>
            <a:pPr defTabSz="762000" eaLnBrk="0" hangingPunct="0">
              <a:lnSpc>
                <a:spcPct val="90000"/>
              </a:lnSpc>
              <a:defRPr/>
            </a:pPr>
            <a:endParaRPr lang="it-IT" sz="2000" b="1"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</a:endParaRPr>
          </a:p>
          <a:p>
            <a:pPr defTabSz="762000" eaLnBrk="0" hangingPunct="0">
              <a:lnSpc>
                <a:spcPct val="90000"/>
              </a:lnSpc>
              <a:defRPr/>
            </a:pPr>
            <a:r>
              <a:rPr lang="it-IT" sz="2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Ciò che l’altro sente</a:t>
            </a:r>
            <a:endParaRPr lang="it-IT" sz="2000" b="1"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</a:endParaRPr>
          </a:p>
          <a:p>
            <a:pPr defTabSz="762000" eaLnBrk="0" hangingPunct="0">
              <a:lnSpc>
                <a:spcPct val="90000"/>
              </a:lnSpc>
              <a:defRPr/>
            </a:pPr>
            <a:endParaRPr lang="it-IT" sz="2000" b="1"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</a:endParaRPr>
          </a:p>
          <a:p>
            <a:pPr defTabSz="762000" eaLnBrk="0" hangingPunct="0">
              <a:lnSpc>
                <a:spcPct val="90000"/>
              </a:lnSpc>
              <a:defRPr/>
            </a:pPr>
            <a:endParaRPr lang="it-IT" sz="2000" b="1"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</a:endParaRPr>
          </a:p>
          <a:p>
            <a:pPr defTabSz="762000" eaLnBrk="0" hangingPunct="0">
              <a:lnSpc>
                <a:spcPct val="90000"/>
              </a:lnSpc>
              <a:defRPr/>
            </a:pPr>
            <a:endParaRPr lang="it-IT" sz="2000" b="1"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</a:endParaRPr>
          </a:p>
          <a:p>
            <a:pPr defTabSz="762000" eaLnBrk="0" hangingPunct="0">
              <a:lnSpc>
                <a:spcPct val="90000"/>
              </a:lnSpc>
              <a:defRPr/>
            </a:pPr>
            <a:r>
              <a:rPr lang="it-IT" sz="1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Ciò che l’altro</a:t>
            </a:r>
          </a:p>
          <a:p>
            <a:pPr defTabSz="762000" eaLnBrk="0" hangingPunct="0">
              <a:lnSpc>
                <a:spcPct val="90000"/>
              </a:lnSpc>
              <a:defRPr/>
            </a:pPr>
            <a:r>
              <a:rPr lang="it-IT" sz="1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ritiene di </a:t>
            </a:r>
          </a:p>
          <a:p>
            <a:pPr defTabSz="762000" eaLnBrk="0" hangingPunct="0">
              <a:lnSpc>
                <a:spcPct val="90000"/>
              </a:lnSpc>
              <a:defRPr/>
            </a:pPr>
            <a:r>
              <a:rPr lang="it-IT" sz="10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</a:rPr>
              <a:t>aver capito</a:t>
            </a:r>
          </a:p>
        </p:txBody>
      </p:sp>
      <p:sp>
        <p:nvSpPr>
          <p:cNvPr id="47109" name="Segnaposto numero diapositiva 1"/>
          <p:cNvSpPr txBox="1">
            <a:spLocks noGrp="1"/>
          </p:cNvSpPr>
          <p:nvPr/>
        </p:nvSpPr>
        <p:spPr bwMode="auto">
          <a:xfrm>
            <a:off x="7297615" y="6483350"/>
            <a:ext cx="1758462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0F037D9-3548-4E87-B53E-21FBBAC92AE6}" type="slidenum">
              <a:rPr lang="it-IT" sz="2000">
                <a:latin typeface="Arial Black" pitchFamily="34" charset="0"/>
              </a:rPr>
              <a:pPr algn="r"/>
              <a:t>60</a:t>
            </a:fld>
            <a:endParaRPr lang="it-IT" sz="1400"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sp>
        <p:nvSpPr>
          <p:cNvPr id="8601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6020" name="Picture 2" descr="http://image.slidesharecdn.com/comunicazionecinesica-131026052027-phpapp01/95/comunicazionecinesica-2-1024.jpg?cb=138278294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14375" y="214313"/>
            <a:ext cx="10396538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2560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it-IT"/>
              <a:t>un costrutto. Abbiamo 6 direzioni principali:</a:t>
            </a:r>
          </a:p>
          <a:p>
            <a:pPr algn="ctr" eaLnBrk="0" hangingPunct="0"/>
            <a:r>
              <a:rPr lang="it-IT"/>
              <a:t>  </a:t>
            </a:r>
            <a:endParaRPr lang="it-IT" sz="12000"/>
          </a:p>
        </p:txBody>
      </p:sp>
      <p:pic>
        <p:nvPicPr>
          <p:cNvPr id="25605" name="Picture 2" descr="movimento degli occ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40788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2662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2662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/>
              <a:t>mentre per i </a:t>
            </a:r>
            <a:r>
              <a:rPr lang="it-IT" u="sng"/>
              <a:t>mancini deve essere invertito</a:t>
            </a:r>
            <a:r>
              <a:rPr lang="it-IT"/>
              <a:t>.</a:t>
            </a:r>
          </a:p>
          <a:p>
            <a:pPr eaLnBrk="0" hangingPunct="0"/>
            <a:r>
              <a:rPr lang="it-IT"/>
              <a:t> </a:t>
            </a:r>
            <a:r>
              <a:rPr lang="it-IT">
                <a:hlinkClick r:id="rId2"/>
              </a:rPr>
              <a:t>  </a:t>
            </a:r>
            <a:endParaRPr lang="it-IT" sz="15400"/>
          </a:p>
          <a:p>
            <a:pPr eaLnBrk="0" fontAlgn="t" hangingPunct="0"/>
            <a:r>
              <a:rPr lang="it-IT" sz="15400"/>
              <a:t> </a:t>
            </a:r>
          </a:p>
        </p:txBody>
      </p:sp>
      <p:pic>
        <p:nvPicPr>
          <p:cNvPr id="26629" name="Picture 2" descr="la posizione degli occh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34463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2355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23556" name="Picture 2" descr="https://encrypted-tbn2.gstatic.com/images?q=tbn:ANd9GcQPxvFq6pNZZE-2j3s_J41JDiOuIlBVgkRtbKQLHIBz3FghKv9ML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3557" name="Picture 4" descr="F:\Pendrive\Fijlkam Comunicazione\Corsi monotematici\Test e materiale corso\logo corso comunicazione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0"/>
            <a:ext cx="11874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2476500" y="1600200"/>
          <a:ext cx="4191425" cy="4525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91425"/>
              </a:tblGrid>
              <a:tr h="4525963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it-IT" sz="400" dirty="0">
                          <a:effectLst/>
                        </a:rPr>
                        <a:t>In management si distinguono tre stili di leadership:</a:t>
                      </a:r>
                      <a:endParaRPr lang="it-IT" sz="600" dirty="0">
                        <a:effectLst/>
                      </a:endParaRPr>
                    </a:p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it-IT" sz="400" dirty="0">
                          <a:effectLst/>
                        </a:rPr>
                        <a:t>- lo stile autocratico;</a:t>
                      </a:r>
                      <a:br>
                        <a:rPr lang="it-IT" sz="400" dirty="0">
                          <a:effectLst/>
                        </a:rPr>
                      </a:br>
                      <a:r>
                        <a:rPr lang="it-IT" sz="400" dirty="0">
                          <a:effectLst/>
                        </a:rPr>
                        <a:t>- lo stile democratico;</a:t>
                      </a:r>
                      <a:br>
                        <a:rPr lang="it-IT" sz="400" dirty="0">
                          <a:effectLst/>
                        </a:rPr>
                      </a:br>
                      <a:r>
                        <a:rPr lang="it-IT" sz="400" dirty="0">
                          <a:effectLst/>
                        </a:rPr>
                        <a:t>- lo stile di delega o </a:t>
                      </a:r>
                      <a:r>
                        <a:rPr lang="it-IT" sz="400" dirty="0" err="1">
                          <a:effectLst/>
                        </a:rPr>
                        <a:t>laissez</a:t>
                      </a:r>
                      <a:r>
                        <a:rPr lang="it-IT" sz="400" dirty="0">
                          <a:effectLst/>
                        </a:rPr>
                        <a:t> </a:t>
                      </a:r>
                      <a:r>
                        <a:rPr lang="it-IT" sz="400" dirty="0" err="1">
                          <a:effectLst/>
                        </a:rPr>
                        <a:t>faire</a:t>
                      </a:r>
                      <a:r>
                        <a:rPr lang="it-IT" sz="400" dirty="0">
                          <a:effectLst/>
                        </a:rPr>
                        <a:t>.</a:t>
                      </a:r>
                      <a:endParaRPr lang="it-IT" sz="600" dirty="0">
                        <a:effectLst/>
                      </a:endParaRPr>
                    </a:p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it-IT" sz="400" dirty="0">
                          <a:effectLst/>
                        </a:rPr>
                        <a:t>Con lo stile autocratico il leader impone le proprie decisioni, egli decide cosa fare, come farla e quali sono i tempi necessari per farla. In questo modo, il leader non chiede e non ascolta il parere di altri, ma segue il proprio istinto e la propria volontà.</a:t>
                      </a:r>
                      <a:endParaRPr lang="it-IT" sz="600" dirty="0">
                        <a:effectLst/>
                      </a:endParaRPr>
                    </a:p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it-IT" sz="400" dirty="0">
                          <a:effectLst/>
                        </a:rPr>
                        <a:t>Con lo stile democratico il leader chiede al proprio team di partecipare alla risoluzione di un problema, le decisioni sono prese in maniera democratica, il parere di tutti viene ascoltato e tenuto in considerazione per la soluzione del problema.</a:t>
                      </a:r>
                      <a:endParaRPr lang="it-IT" sz="600" dirty="0">
                        <a:effectLst/>
                      </a:endParaRPr>
                    </a:p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it-IT" sz="400" dirty="0">
                          <a:effectLst/>
                        </a:rPr>
                        <a:t>In questo modo, i componenti del team prendono parte al processo decisionale, si sentono coinvolti nel progetto e questo aiuta il leader a fare in modo che gli obiettivi di ciascun individuo coincidano con quelli dell'azienda.</a:t>
                      </a:r>
                      <a:endParaRPr lang="it-IT" sz="600" dirty="0">
                        <a:effectLst/>
                      </a:endParaRPr>
                    </a:p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it-IT" sz="400" dirty="0">
                          <a:effectLst/>
                        </a:rPr>
                        <a:t>Un approccio democratico consente poi al leader di avviare una migliore comunicazione con il proprio staff e di conoscere meglio le singole persone; inoltre, l'approccio democratico del leader motiva il team, rende il lavoro più difficile ma sicuramente più entusiasmante e più «</a:t>
                      </a:r>
                      <a:r>
                        <a:rPr lang="it-IT" sz="400" dirty="0" err="1">
                          <a:effectLst/>
                        </a:rPr>
                        <a:t>challenging</a:t>
                      </a:r>
                      <a:r>
                        <a:rPr lang="it-IT" sz="400" dirty="0">
                          <a:effectLst/>
                        </a:rPr>
                        <a:t>».</a:t>
                      </a:r>
                      <a:endParaRPr lang="it-IT" sz="600" dirty="0">
                        <a:effectLst/>
                      </a:endParaRPr>
                    </a:p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it-IT" sz="400" dirty="0">
                          <a:effectLst/>
                        </a:rPr>
                        <a:t>Sicuramente, l'individuo che lavora in un approccio democratico è un individuo motivato e soddisfatto, che raggiunge gli obiettivi con più facilità ed entusiasmo.</a:t>
                      </a:r>
                      <a:endParaRPr lang="it-IT" sz="600" dirty="0">
                        <a:effectLst/>
                      </a:endParaRPr>
                    </a:p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it-IT" sz="400" dirty="0">
                          <a:effectLst/>
                        </a:rPr>
                        <a:t>Proprio per questo, in un approccio democratico, il rendimento, la performance in generale, è migliore che in caso di approccio autocratico.</a:t>
                      </a:r>
                      <a:endParaRPr lang="it-IT" sz="600" dirty="0">
                        <a:effectLst/>
                      </a:endParaRPr>
                    </a:p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it-IT" sz="400" dirty="0">
                          <a:effectLst/>
                        </a:rPr>
                        <a:t>Infine, lo stile </a:t>
                      </a:r>
                      <a:r>
                        <a:rPr lang="it-IT" sz="400" dirty="0" err="1">
                          <a:effectLst/>
                        </a:rPr>
                        <a:t>laissez</a:t>
                      </a:r>
                      <a:r>
                        <a:rPr lang="it-IT" sz="400" dirty="0">
                          <a:effectLst/>
                        </a:rPr>
                        <a:t> </a:t>
                      </a:r>
                      <a:r>
                        <a:rPr lang="it-IT" sz="400" dirty="0" err="1">
                          <a:effectLst/>
                        </a:rPr>
                        <a:t>faire</a:t>
                      </a:r>
                      <a:r>
                        <a:rPr lang="it-IT" sz="400" dirty="0">
                          <a:effectLst/>
                        </a:rPr>
                        <a:t> viene adottato quando il team sa cosa fare e come fare, e, pur restando il leader il vero responsabile delle decisioni che saranno prese, è il team che agisce.</a:t>
                      </a:r>
                      <a:endParaRPr lang="it-IT" sz="600" dirty="0">
                        <a:effectLst/>
                      </a:endParaRPr>
                    </a:p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it-IT" sz="400" dirty="0">
                          <a:effectLst/>
                        </a:rPr>
                        <a:t>In questo caso, il leader si fa da parte e fa decidere il team, probabilmente perché la maggior parte delle informazioni necessarie alla soluzione del problema è nelle mani del team.</a:t>
                      </a:r>
                      <a:endParaRPr lang="it-IT" sz="600" dirty="0">
                        <a:effectLst/>
                      </a:endParaRPr>
                    </a:p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it-IT" sz="400" dirty="0">
                          <a:effectLst/>
                        </a:rPr>
                        <a:t>Non esiste uno stile «universale» e giusto di leadership; voglio dire, che non esiste uno stile che va sempre bene e che il leader può adottare in qualsiasi circostanza, ma il bravo leader è colui che sa adottare uno stile diverso in base alle situazioni che si creano.</a:t>
                      </a:r>
                      <a:endParaRPr lang="it-IT" sz="600" dirty="0">
                        <a:effectLst/>
                      </a:endParaRPr>
                    </a:p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it-IT" sz="400" dirty="0">
                          <a:effectLst/>
                        </a:rPr>
                        <a:t>Lo stile che il leader deve adottare cambia ogni volta che il leader si trova ad affrontare una situazione diversa, e questo significa che egli adotterà uno stile contingente alla situazione.</a:t>
                      </a:r>
                      <a:endParaRPr lang="it-IT" sz="600" dirty="0">
                        <a:effectLst/>
                      </a:endParaRPr>
                    </a:p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it-IT" sz="400" dirty="0">
                          <a:effectLst/>
                        </a:rPr>
                        <a:t>Laddove il leader si trova ad affrontare una situazione di emergenza, laddove c'è la necessità di trovare una soluzione immediata è opportuno che il leader adotti uno stile autocratico, cioè che decida rapidamente e senza dare ascolto a troppe voci perché non ha il tempo di farlo.</a:t>
                      </a:r>
                      <a:endParaRPr lang="it-IT" sz="600" dirty="0">
                        <a:effectLst/>
                      </a:endParaRPr>
                    </a:p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it-IT" sz="400" dirty="0">
                          <a:effectLst/>
                        </a:rPr>
                        <a:t>Se invece si deve adottare la soluzione per un problema complesso ma vi è un tempo per farlo, il bravo leader saprà ascoltare il parere del suo gruppo, saprà valutare le opinioni dei suoi collaboratori adottando così uno stile democratico.</a:t>
                      </a:r>
                      <a:endParaRPr lang="it-IT" sz="600" dirty="0">
                        <a:effectLst/>
                      </a:endParaRPr>
                    </a:p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it-IT" sz="400" dirty="0">
                          <a:effectLst/>
                        </a:rPr>
                        <a:t>Quindi, il bravo leader è colui che cambia stile in base ai problemi da fronteggiare e tenendo in considerazione che la soluzione dipende dai seguenti fattori:</a:t>
                      </a:r>
                      <a:endParaRPr lang="it-IT" sz="600" dirty="0">
                        <a:effectLst/>
                      </a:endParaRPr>
                    </a:p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it-IT" sz="400" dirty="0">
                          <a:effectLst/>
                        </a:rPr>
                        <a:t>- tempo a disposizione;</a:t>
                      </a:r>
                      <a:br>
                        <a:rPr lang="it-IT" sz="400" dirty="0">
                          <a:effectLst/>
                        </a:rPr>
                      </a:br>
                      <a:r>
                        <a:rPr lang="it-IT" sz="400" dirty="0">
                          <a:effectLst/>
                        </a:rPr>
                        <a:t>- livello di fiducia nel team;</a:t>
                      </a:r>
                      <a:br>
                        <a:rPr lang="it-IT" sz="400" dirty="0">
                          <a:effectLst/>
                        </a:rPr>
                      </a:br>
                      <a:r>
                        <a:rPr lang="it-IT" sz="400" dirty="0">
                          <a:effectLst/>
                        </a:rPr>
                        <a:t>- preparazione e competenze del team;</a:t>
                      </a:r>
                      <a:br>
                        <a:rPr lang="it-IT" sz="400" dirty="0">
                          <a:effectLst/>
                        </a:rPr>
                      </a:br>
                      <a:r>
                        <a:rPr lang="it-IT" sz="400" dirty="0">
                          <a:effectLst/>
                        </a:rPr>
                        <a:t>- capire chi possiede le informazioni necessarie per risolvere il problema e prendere le decisioni;</a:t>
                      </a:r>
                      <a:br>
                        <a:rPr lang="it-IT" sz="400" dirty="0">
                          <a:effectLst/>
                        </a:rPr>
                      </a:br>
                      <a:r>
                        <a:rPr lang="it-IT" sz="400" dirty="0">
                          <a:effectLst/>
                        </a:rPr>
                        <a:t>- esistenza di eventuali conflitti tra i membri del team o con individui al di fuori del proprio gruppo.</a:t>
                      </a:r>
                      <a:endParaRPr lang="it-IT" sz="600" dirty="0">
                        <a:effectLst/>
                      </a:endParaRPr>
                    </a:p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it-IT" sz="400" dirty="0">
                          <a:effectLst/>
                        </a:rPr>
                        <a:t>Lo schema sottostante meglio ci aiuta a comprendere le diversità tra i tre stili di leadership.</a:t>
                      </a:r>
                      <a:endParaRPr lang="it-IT" sz="600" dirty="0">
                        <a:effectLst/>
                      </a:endParaRPr>
                    </a:p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it-IT" sz="400" dirty="0">
                          <a:effectLst/>
                        </a:rPr>
                        <a:t>Nel primo caso è il leader che impone la propria volontà e che prevale sul team; nel secondo caso leader e </a:t>
                      </a:r>
                      <a:r>
                        <a:rPr lang="it-IT" sz="400" dirty="0" err="1">
                          <a:effectLst/>
                        </a:rPr>
                        <a:t>followers</a:t>
                      </a:r>
                      <a:r>
                        <a:rPr lang="it-IT" sz="400" dirty="0">
                          <a:effectLst/>
                        </a:rPr>
                        <a:t> sono posti sullo stesso piano mentre nel caso di </a:t>
                      </a:r>
                      <a:r>
                        <a:rPr lang="it-IT" sz="400" dirty="0" err="1">
                          <a:effectLst/>
                        </a:rPr>
                        <a:t>laissez</a:t>
                      </a:r>
                      <a:r>
                        <a:rPr lang="it-IT" sz="400" dirty="0">
                          <a:effectLst/>
                        </a:rPr>
                        <a:t> </a:t>
                      </a:r>
                      <a:r>
                        <a:rPr lang="it-IT" sz="400" dirty="0" err="1">
                          <a:effectLst/>
                        </a:rPr>
                        <a:t>faire</a:t>
                      </a:r>
                      <a:r>
                        <a:rPr lang="it-IT" sz="400" dirty="0">
                          <a:effectLst/>
                        </a:rPr>
                        <a:t> c'è supremazia del team sulla volontà del leader.</a:t>
                      </a:r>
                      <a:endParaRPr lang="it-IT" sz="600" dirty="0">
                        <a:effectLst/>
                      </a:endParaRPr>
                    </a:p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it-IT" sz="400" dirty="0">
                          <a:effectLst/>
                        </a:rPr>
                        <a:t>Questo semplice concetto dei tre stili di leadership viene ampiamente trattato dagli studiosi </a:t>
                      </a:r>
                      <a:r>
                        <a:rPr lang="it-IT" sz="400" dirty="0" err="1">
                          <a:effectLst/>
                        </a:rPr>
                        <a:t>Kotter</a:t>
                      </a:r>
                      <a:r>
                        <a:rPr lang="it-IT" sz="400" dirty="0">
                          <a:effectLst/>
                        </a:rPr>
                        <a:t> e </a:t>
                      </a:r>
                      <a:r>
                        <a:rPr lang="it-IT" sz="400" dirty="0" err="1">
                          <a:effectLst/>
                        </a:rPr>
                        <a:t>Schlesinger</a:t>
                      </a:r>
                      <a:r>
                        <a:rPr lang="it-IT" sz="400" dirty="0">
                          <a:effectLst/>
                        </a:rPr>
                        <a:t>, i quali evidenziano diversi stili di leadership, legati a come i leader introducono il cambiamento e a come prendono le decisioni.</a:t>
                      </a:r>
                      <a:endParaRPr lang="it-IT" sz="600" dirty="0">
                        <a:effectLst/>
                      </a:endParaRPr>
                    </a:p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it-IT" sz="400" dirty="0">
                          <a:effectLst/>
                        </a:rPr>
                        <a:t>Esaminiamo insieme:</a:t>
                      </a:r>
                      <a:endParaRPr lang="it-IT" sz="600" dirty="0">
                        <a:effectLst/>
                      </a:endParaRPr>
                    </a:p>
                    <a:p>
                      <a:pPr>
                        <a:lnSpc>
                          <a:spcPct val="140000"/>
                        </a:lnSpc>
                        <a:spcAft>
                          <a:spcPts val="0"/>
                        </a:spcAft>
                      </a:pPr>
                      <a:r>
                        <a:rPr lang="it-IT" sz="400" dirty="0">
                          <a:effectLst/>
                        </a:rPr>
                        <a:t>- coinvolgere: i </a:t>
                      </a:r>
                      <a:r>
                        <a:rPr lang="it-IT" sz="400" dirty="0" err="1">
                          <a:effectLst/>
                        </a:rPr>
                        <a:t>followers</a:t>
                      </a:r>
                      <a:r>
                        <a:rPr lang="it-IT" sz="400" dirty="0">
                          <a:effectLst/>
                        </a:rPr>
                        <a:t> vengono coinvolti nel processo decisionale, partecipano alla scelta delle decisioni;</a:t>
                      </a:r>
                      <a:br>
                        <a:rPr lang="it-IT" sz="400" dirty="0">
                          <a:effectLst/>
                        </a:rPr>
                      </a:br>
                      <a:r>
                        <a:rPr lang="it-IT" sz="400" dirty="0">
                          <a:effectLst/>
                        </a:rPr>
                        <a:t>- negoziare: il leader cerca di trovare un accordo con le altre parti che hanno interesse nell'azienda;</a:t>
                      </a:r>
                      <a:br>
                        <a:rPr lang="it-IT" sz="400" dirty="0">
                          <a:effectLst/>
                        </a:rPr>
                      </a:br>
                      <a:r>
                        <a:rPr lang="it-IT" sz="400" dirty="0">
                          <a:effectLst/>
                        </a:rPr>
                        <a:t>- educare: tutti coloro che hanno interesse nell'azienda vengono educati a capire che la comunicazione con i </a:t>
                      </a:r>
                      <a:r>
                        <a:rPr lang="it-IT" sz="400" dirty="0" err="1">
                          <a:effectLst/>
                        </a:rPr>
                        <a:t>followers</a:t>
                      </a:r>
                      <a:r>
                        <a:rPr lang="it-IT" sz="400" dirty="0">
                          <a:effectLst/>
                        </a:rPr>
                        <a:t> può portare al raggiungimento della decisione;</a:t>
                      </a:r>
                      <a:br>
                        <a:rPr lang="it-IT" sz="400" dirty="0">
                          <a:effectLst/>
                        </a:rPr>
                      </a:br>
                      <a:r>
                        <a:rPr lang="it-IT" sz="400" dirty="0">
                          <a:effectLst/>
                        </a:rPr>
                        <a:t>- supportare: il leader supporta le persone che hanno interesse nell'azienda, affinché si raggiunga la decisione finale;</a:t>
                      </a:r>
                      <a:br>
                        <a:rPr lang="it-IT" sz="400" dirty="0">
                          <a:effectLst/>
                        </a:rPr>
                      </a:br>
                      <a:r>
                        <a:rPr lang="it-IT" sz="400" dirty="0">
                          <a:effectLst/>
                        </a:rPr>
                        <a:t>- manipolare: il leader manipola le altre parti dell'azienda al solo scopo di ottenere le informazioni necessarie per prendere le decisioni;</a:t>
                      </a:r>
                      <a:br>
                        <a:rPr lang="it-IT" sz="400" dirty="0">
                          <a:effectLst/>
                        </a:rPr>
                      </a:br>
                      <a:r>
                        <a:rPr lang="it-IT" sz="400" dirty="0">
                          <a:effectLst/>
                        </a:rPr>
                        <a:t>- minacciare: ad esempio il leader obbliga una persona del proprio staff a fare determinate cose o a fornire determinate informazioni dietro minaccia di mancata promozione;</a:t>
                      </a:r>
                      <a:br>
                        <a:rPr lang="it-IT" sz="400" dirty="0">
                          <a:effectLst/>
                        </a:rPr>
                      </a:br>
                      <a:r>
                        <a:rPr lang="it-IT" sz="400" dirty="0">
                          <a:effectLst/>
                        </a:rPr>
                        <a:t>- cooptare: il leader dà illusione, fa credere agli altri di coinvolgerli, in realtà, pensa solo al suo tornaconto personale.</a:t>
                      </a:r>
                      <a:endParaRPr lang="it-IT" sz="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0" marR="72768" marT="0" marB="0"/>
                </a:tc>
              </a:tr>
            </a:tbl>
          </a:graphicData>
        </a:graphic>
      </p:graphicFrame>
      <p:pic>
        <p:nvPicPr>
          <p:cNvPr id="7177" name="Immagine 2" descr="Stile autocratico - Stile Democratico - Stile Laissez-fa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975" y="0"/>
            <a:ext cx="9324975" cy="835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47107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47108" name="Picture 2" descr="http://www.gandalf.it/offline/img/empatia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500" y="2000250"/>
            <a:ext cx="557212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4" descr="http://bp0.blogger.com/_T0aMviylHA4/R7Hb7HS5b1I/AAAAAAAAAVY/2eP1AIVZd8A/s400/empati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25" y="0"/>
            <a:ext cx="5500688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4" descr="F:\Pendrive\Fijlkam Comunicazione\Corsi monotematici\Test e materiale corso\logo corso comunicazione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38" y="0"/>
            <a:ext cx="1643062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Titolo 1"/>
          <p:cNvSpPr>
            <a:spLocks noGrp="1"/>
          </p:cNvSpPr>
          <p:nvPr>
            <p:ph type="ctrTitle"/>
          </p:nvPr>
        </p:nvSpPr>
        <p:spPr>
          <a:xfrm>
            <a:off x="755650" y="0"/>
            <a:ext cx="7772400" cy="1470025"/>
          </a:xfrm>
        </p:spPr>
        <p:txBody>
          <a:bodyPr/>
          <a:lstStyle/>
          <a:p>
            <a:pPr eaLnBrk="1" hangingPunct="1"/>
            <a:r>
              <a:rPr lang="it-IT" smtClean="0"/>
              <a:t>Competenze per stabilire una buona relazione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03350" y="2636838"/>
            <a:ext cx="6400800" cy="42211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</a:rPr>
              <a:t>Ascolto </a:t>
            </a:r>
            <a:r>
              <a:rPr lang="it-IT" b="1" dirty="0">
                <a:solidFill>
                  <a:srgbClr val="FF0000"/>
                </a:solidFill>
              </a:rPr>
              <a:t>empatico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</a:rPr>
              <a:t>Cura </a:t>
            </a:r>
            <a:r>
              <a:rPr lang="it-IT" b="1" dirty="0">
                <a:solidFill>
                  <a:srgbClr val="FF0000"/>
                </a:solidFill>
              </a:rPr>
              <a:t>rispettosa degli </a:t>
            </a:r>
            <a:r>
              <a:rPr lang="it-IT" b="1" dirty="0" smtClean="0">
                <a:solidFill>
                  <a:srgbClr val="FF0000"/>
                </a:solidFill>
              </a:rPr>
              <a:t>altri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b="1" dirty="0" smtClean="0">
                <a:solidFill>
                  <a:srgbClr val="FF0000"/>
                </a:solidFill>
              </a:rPr>
              <a:t>Cordialità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solidFill>
                  <a:srgbClr val="FF0000"/>
                </a:solidFill>
              </a:rPr>
              <a:t>Disponibilità </a:t>
            </a:r>
            <a:r>
              <a:rPr lang="it-IT" dirty="0">
                <a:solidFill>
                  <a:srgbClr val="FF0000"/>
                </a:solidFill>
              </a:rPr>
              <a:t>e cortesia sono sempre gradite</a:t>
            </a:r>
            <a:endParaRPr lang="it-IT" b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it-IT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it-IT" b="1" dirty="0"/>
          </a:p>
        </p:txBody>
      </p:sp>
      <p:pic>
        <p:nvPicPr>
          <p:cNvPr id="179204" name="Picture 2" descr="http://www.empaticamente.it/wp-content/uploads/2011/01/ascolto-attiv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513"/>
            <a:ext cx="23812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b="1" smtClean="0"/>
              <a:t>lo stile relazionale dell'operatore </a:t>
            </a:r>
            <a:endParaRPr lang="it-IT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dirty="0" smtClean="0"/>
              <a:t>deve </a:t>
            </a:r>
            <a:r>
              <a:rPr lang="it-IT" b="1" dirty="0"/>
              <a:t>essere caratterizzato da</a:t>
            </a:r>
            <a:endParaRPr lang="it-IT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cap="all" dirty="0"/>
              <a:t>empatia, </a:t>
            </a:r>
            <a:endParaRPr lang="it-IT" b="1" cap="al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cap="all" dirty="0" smtClean="0"/>
              <a:t>capacità </a:t>
            </a:r>
            <a:r>
              <a:rPr lang="it-IT" b="1" cap="all" dirty="0"/>
              <a:t>di ascolto, </a:t>
            </a:r>
            <a:endParaRPr lang="it-IT" b="1" cap="all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cap="all" dirty="0" smtClean="0"/>
              <a:t>attenzione </a:t>
            </a:r>
            <a:r>
              <a:rPr lang="it-IT" b="1" cap="all" dirty="0"/>
              <a:t>alla comunicazione verbale</a:t>
            </a:r>
            <a:endParaRPr lang="it-IT" cap="all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cap="all" dirty="0"/>
              <a:t>e non verbale</a:t>
            </a:r>
            <a:endParaRPr lang="it-IT" cap="all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b="1" cap="all" dirty="0" smtClean="0"/>
              <a:t>Saper accogliere</a:t>
            </a:r>
            <a:r>
              <a:rPr lang="it-IT" b="1" cap="all" dirty="0"/>
              <a:t>, decodificare le richieste e le aspettative della persona</a:t>
            </a:r>
            <a:endParaRPr lang="it-IT" cap="all" dirty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/>
          </a:p>
        </p:txBody>
      </p:sp>
      <p:pic>
        <p:nvPicPr>
          <p:cNvPr id="180228" name="Picture 2" descr="http://www.academytimes.eu/wp-content/uploads/brain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13" y="5500688"/>
            <a:ext cx="2643187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81251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 la capacità di ascolto dell’operatore,</a:t>
            </a:r>
          </a:p>
          <a:p>
            <a:pPr eaLnBrk="1" hangingPunct="1"/>
            <a:r>
              <a:rPr lang="it-IT" smtClean="0"/>
              <a:t> la comunicazione non verbale, 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it-IT" smtClean="0"/>
              <a:t>determinano</a:t>
            </a:r>
          </a:p>
          <a:p>
            <a:pPr eaLnBrk="1" hangingPunct="1">
              <a:buFont typeface="Arial" pitchFamily="34" charset="0"/>
              <a:buNone/>
            </a:pPr>
            <a:r>
              <a:rPr lang="it-IT" smtClean="0"/>
              <a:t> il clima che consentirà o no</a:t>
            </a:r>
          </a:p>
          <a:p>
            <a:pPr eaLnBrk="1" hangingPunct="1">
              <a:buFont typeface="Arial" pitchFamily="34" charset="0"/>
              <a:buNone/>
            </a:pPr>
            <a:r>
              <a:rPr lang="it-IT" smtClean="0"/>
              <a:t> di creare con l’operatore e con il servizio</a:t>
            </a:r>
          </a:p>
          <a:p>
            <a:pPr algn="ctr" eaLnBrk="1" hangingPunct="1">
              <a:buFont typeface="Arial" pitchFamily="34" charset="0"/>
              <a:buNone/>
            </a:pPr>
            <a:r>
              <a:rPr lang="it-IT" smtClean="0"/>
              <a:t> quella vicinanza tale </a:t>
            </a:r>
          </a:p>
          <a:p>
            <a:pPr eaLnBrk="1" hangingPunct="1">
              <a:buFont typeface="Arial" pitchFamily="34" charset="0"/>
              <a:buNone/>
            </a:pPr>
            <a:r>
              <a:rPr lang="it-IT" smtClean="0"/>
              <a:t>da permettere la costruzione della </a:t>
            </a:r>
            <a:r>
              <a:rPr lang="it-IT" smtClean="0">
                <a:solidFill>
                  <a:srgbClr val="FF0000"/>
                </a:solidFill>
              </a:rPr>
              <a:t>fiducia </a:t>
            </a:r>
          </a:p>
          <a:p>
            <a:pPr eaLnBrk="1" hangingPunct="1">
              <a:buFont typeface="Arial" pitchFamily="34" charset="0"/>
              <a:buNone/>
            </a:pPr>
            <a:endParaRPr lang="it-IT" smtClean="0"/>
          </a:p>
        </p:txBody>
      </p:sp>
      <p:sp>
        <p:nvSpPr>
          <p:cNvPr id="181252" name="Rectangle 3"/>
          <p:cNvSpPr>
            <a:spLocks noChangeArrowheads="1"/>
          </p:cNvSpPr>
          <p:nvPr/>
        </p:nvSpPr>
        <p:spPr bwMode="auto">
          <a:xfrm>
            <a:off x="952500" y="2836863"/>
            <a:ext cx="15017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81253" name="Rectangle 4"/>
          <p:cNvSpPr>
            <a:spLocks noChangeArrowheads="1"/>
          </p:cNvSpPr>
          <p:nvPr/>
        </p:nvSpPr>
        <p:spPr bwMode="auto">
          <a:xfrm>
            <a:off x="952500" y="2836863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81254" name="Rectangle 5"/>
          <p:cNvSpPr>
            <a:spLocks noChangeArrowheads="1"/>
          </p:cNvSpPr>
          <p:nvPr/>
        </p:nvSpPr>
        <p:spPr bwMode="auto">
          <a:xfrm>
            <a:off x="952500" y="2836863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81255" name="Rectangle 8"/>
          <p:cNvSpPr>
            <a:spLocks noChangeArrowheads="1"/>
          </p:cNvSpPr>
          <p:nvPr/>
        </p:nvSpPr>
        <p:spPr bwMode="auto">
          <a:xfrm>
            <a:off x="952500" y="2836863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81256" name="Rectangle 9"/>
          <p:cNvSpPr>
            <a:spLocks noChangeArrowheads="1"/>
          </p:cNvSpPr>
          <p:nvPr/>
        </p:nvSpPr>
        <p:spPr bwMode="auto">
          <a:xfrm>
            <a:off x="952500" y="2836863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81257" name="Rectangle 10"/>
          <p:cNvSpPr>
            <a:spLocks noChangeArrowheads="1"/>
          </p:cNvSpPr>
          <p:nvPr/>
        </p:nvSpPr>
        <p:spPr bwMode="auto">
          <a:xfrm>
            <a:off x="952500" y="2836863"/>
            <a:ext cx="0" cy="0"/>
          </a:xfrm>
          <a:prstGeom prst="rect">
            <a:avLst/>
          </a:prstGeom>
          <a:solidFill>
            <a:srgbClr val="333333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81258" name="Rectangle 11"/>
          <p:cNvSpPr>
            <a:spLocks noChangeArrowheads="1"/>
          </p:cNvSpPr>
          <p:nvPr/>
        </p:nvSpPr>
        <p:spPr bwMode="auto">
          <a:xfrm>
            <a:off x="952500" y="2836863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lIns="0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81259" name="Rectangle 12"/>
          <p:cNvSpPr>
            <a:spLocks noChangeArrowheads="1"/>
          </p:cNvSpPr>
          <p:nvPr/>
        </p:nvSpPr>
        <p:spPr bwMode="auto">
          <a:xfrm>
            <a:off x="952500" y="2836863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81260" name="Rectangle 13"/>
          <p:cNvSpPr>
            <a:spLocks noChangeArrowheads="1"/>
          </p:cNvSpPr>
          <p:nvPr/>
        </p:nvSpPr>
        <p:spPr bwMode="auto">
          <a:xfrm>
            <a:off x="952500" y="2836863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81261" name="Rectangle 14"/>
          <p:cNvSpPr>
            <a:spLocks noChangeArrowheads="1"/>
          </p:cNvSpPr>
          <p:nvPr/>
        </p:nvSpPr>
        <p:spPr bwMode="auto">
          <a:xfrm>
            <a:off x="952500" y="2836863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81262" name="Rectangle 15"/>
          <p:cNvSpPr>
            <a:spLocks noChangeArrowheads="1"/>
          </p:cNvSpPr>
          <p:nvPr/>
        </p:nvSpPr>
        <p:spPr bwMode="auto">
          <a:xfrm>
            <a:off x="952500" y="2836863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81263" name="Rectangle 16"/>
          <p:cNvSpPr>
            <a:spLocks noChangeArrowheads="1"/>
          </p:cNvSpPr>
          <p:nvPr/>
        </p:nvSpPr>
        <p:spPr bwMode="auto">
          <a:xfrm>
            <a:off x="952500" y="2836863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81264" name="Rectangle 17"/>
          <p:cNvSpPr>
            <a:spLocks noChangeArrowheads="1"/>
          </p:cNvSpPr>
          <p:nvPr/>
        </p:nvSpPr>
        <p:spPr bwMode="auto">
          <a:xfrm>
            <a:off x="952500" y="2836863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81265" name="Rectangle 18"/>
          <p:cNvSpPr>
            <a:spLocks noChangeArrowheads="1"/>
          </p:cNvSpPr>
          <p:nvPr/>
        </p:nvSpPr>
        <p:spPr bwMode="auto">
          <a:xfrm>
            <a:off x="952500" y="2836863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81266" name="Rectangle 19">
            <a:hlinkClick r:id="rId3"/>
          </p:cNvPr>
          <p:cNvSpPr>
            <a:spLocks noChangeArrowheads="1"/>
          </p:cNvSpPr>
          <p:nvPr/>
        </p:nvSpPr>
        <p:spPr bwMode="auto">
          <a:xfrm>
            <a:off x="952500" y="2836863"/>
            <a:ext cx="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81267" name="Rectangle 20"/>
          <p:cNvSpPr>
            <a:spLocks noChangeArrowheads="1"/>
          </p:cNvSpPr>
          <p:nvPr/>
        </p:nvSpPr>
        <p:spPr bwMode="auto">
          <a:xfrm>
            <a:off x="952500" y="2836863"/>
            <a:ext cx="1501775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alibri" pitchFamily="34" charset="0"/>
            </a:endParaRPr>
          </a:p>
        </p:txBody>
      </p:sp>
      <p:sp>
        <p:nvSpPr>
          <p:cNvPr id="181268" name="AutoShape 2" descr="data:image/jpeg;base64,/9j/4AAQSkZJRgABAQAAAQABAAD/2wBDAAkGBwgHBgkIBwgKCgkLDRYPDQwMDRsUFRAWIB0iIiAdHx8kKDQsJCYxJx8fLT0tMTU3Ojo6Iys/RD84QzQ5Ojf/2wBDAQoKCg0MDRoPDxo3JR8lNzc3Nzc3Nzc3Nzc3Nzc3Nzc3Nzc3Nzc3Nzc3Nzc3Nzc3Nzc3Nzc3Nzc3Nzc3Nzc3Nzf/wAARCACDAMYDASIAAhEBAxEB/8QAHAAAAgIDAQEAAAAAAAAAAAAAAAcFBgEECAMC/8QAThAAAQMDAQQEBwwGBwgDAAAAAQIDBAAFEQYHEiExE0FRYQgiN3F0gZEUFTI1NnN1obKzwcI0QlJysdEWIyUzQ2KUGFNUVmNkgoOi0vD/xAAUAQEAAAAAAAAAAAAAAAAAAAAA/8QAFBEBAAAAAAAAAAAAAAAAAAAAAP/aAAwDAQACEQMRAD8ARtFFTOkLCrU2o4VmRIEdUpSh0qkbwThJVyyM8qCGop1/7P0n/mNr/Rn/AO9aGoNiMiy2OfdFX5p4Q463i2IpTv7ozjO9w5UCjoq2bPdFL1tc5EJqcmGWWelK1N7+eOMYyK+NoOj16JvTVsdmomFyMl8OJbKMAqUnGMn9n66CrUUydlezqHrW3T5MqdIjLjuhtAaSkg5GeOakL7sKvcJouWm4RriR/hFPQrPmySD7aBTUVtXG3yrZKciT47seS2cLadSUqHq/GtWgKKv+zvZo7reBKltXRENMd4NFKmCsq4ZzzGOdVfVdlVp3UE20LeD6orm4XQndC+AOcdXOgiKKvezrZ05rmPMeauaIQjLSghTJXvZGe0YqA1np5WltQSbQuSJKmN3+tCN0KyM8smgg6KKsOltGXvVT25aIZW0DhchzxGkedXX5hk0Feop4WnYFkBV3voGRxbis8j+8o/hSn1haWrDqe5WphxbjUV4tpW5jeUB24oIeimpetjT9q0vJvhvbToZje6Oh9zFJIxnGd78KVhxnhQYooqeuOmZMHS1pv68li4OOtgYxulJwPbhXsoIGisngaxQFFFFAVddjXlLsn77v3S6pVXTY15S7J++590ugbe3HVd80szZ12KeYpkLeDv8AVIXvABGPhJOMZPLtpQ3DaZrG5wZECdeukjSGy26j3MyN5JGCMhAI9VOPbXpC86tYtCLJHbeMZTxd33UoxvbuOZ48jSK1Xo+86SXGRe2G2lSQothDoXkJxnl5xQX7wc+Oqbif+z/MK1vCM+W8P6Mb+9drY8HD5UXH0T8wrX8Iz5cQ/oxv7xygtfg2fEd39KT9ms3va3L01r25We5RESbW08lKFN+K60ClJJ7Fc+XDz1jwbPiO8elJ+yKWO1/yk3v51H3aaB9al07p/aZptEqK40txSCqJObHjNq5YV2jPApPZXMV7tcuzXWVbZ7XRyYyyhaRy7iO4jBHcaYGw/V7tm1I1Z5Dqve+4rDYSo8EPH4JHnPD1jsqyeEVYkJ97b+0kBRUYsggc+G8gk+pQ9lBI+Dbx05ds/wDGD7ApU7WPKLffSPyimv4N3ydu/po+wKVG1jyi330j8ooGb4Nnxbevn2/sml/tq8o1z/8AX9gUwPBr+LL18+39k1QNtJxtGuZIzwR9kUBsr0GvWV0UuWFN2uKoGQ4OBcP+7B6iRzPUPVTu1drGw7OrSzDYYbL4bxGt7BCTjqJP6o7zz769tPxImgNnCXHEAqiRFSZGObrhG8R6zgD1VzDfbvKvl2l3OesrkSVlaj2DqA7gMD1UFtvu1vVt1kLUxcPe+MrgliKkDA71EbxPrHmqkTZcifLdlTHlvSHVbzjizlSj2k14UUHWOtfJVcvor8grk8866w1r5Krl9FfkFcnnmaD3gRnZs6PEYG87IdS0gdqlHA/jXTO0LSTD+y5y1RW8qtcdLsbCSo5bHHHXkjeHrpSbC7J7564bkutks29kvlXUFfBT6+JPqroSHeYlwvV1sqFJU/AS10ye5xJIHsoONlHJzWKnNaWX+j2qbnaxkIjvkNg/sEBSf/iRUHQFFFFAVddjXlLsn77v3S6pVXTY15S7J++590ugeO1HXknQ6baqPb2pgmF0K6Rwo3d3dxjA/wAx9lIzaLrp/XDsF1+C1E9yJWkBtwr3t7B6wOymJ4S36Jp/5yR/BukTQNzwcPlRcfRPzCtfwjPlxD+jG/vHK2PBw+VFx9E/MK1/CM+XEP6Mb+8coLX4NnxHePSk/ZFLHa/5SL586j7tNM7wbPiO8elJ+yKWO1/jtJvfzqPu00Ff04tTd/tq2/hJltEHvCxXR+3VIOziYVcFB5kjz74pJ7JdPO3/AFtBTun3PCcTKfV2BBBA5dZwPNmmj4RF5THsEC0IX/Wy3+lUMZwhA6//ACKfYaD58G35OXb0wfYFKnax5Rb76R+UU1vBt4adu/pg+wKVO1nyi330j8ooGb4NfxZevn2/smqZtPQlzbAttYCkqkR0qB6wd2rn4NfxZefn2/smqFtkWtvaXcHGzhaS2pJ7CEg0Dm24qU3s3uPRkpytlJxw4dInhXLp411hdUI13s1d9xbilz4O+0CeAdAyAezxhiuUnmlsuradQpDjailaFDBSRwINB50UUUHWOtfJVcvor8grk88zXWGtfJVcvor8grlaHGdmy2YsdO88+4lptPapRAA9pFB0LsBs6bdo566vJCXJzxXvFOCG0ZSPVnePrqn7NtX+6tr06WpxQYvCltpT1HHFvPqT9dOKZcLPoPS0MXB4swoqG46SlJUScYHAcTyJqAO2LRJH6e//AKRz+VBRvCLs3Q3G23ptvxZCFR3lA8N5PFOR2kFXspMV1XtDgs6v2by3YBLyVxxMiqSOKsDeGPOOHrrlUjhmgxRRRQFXTY15S7J++590uqXVn2a3aHY9bWu53JwtxY61lxYSTjLagOA7yKBn+Et+iaf+ckfwbpE02tuGq7VqeJZjaFvuJYW6VLcjrbSQoIxgqAB5HlSloG54OHyouPon5hWv4Rny4h/Rjf3jlR+xjUls0ve5cq8OrZZejbiFBsqyQrJ5CvHbLqO2ao1RHnWd5T0duChlSlIKSFhazjB7lCgYPg2fEd49KT9mqvrHQ1+1VtPu/vbCWmKp9G9LdG60kbicnPX5hmpDYRqey2CzXRu8XKPEW5ISpCXVYKhu9VW6/wC2jTVubItgeub/AFJbTuIHnUfwBoJrTtksuzXSz63X8IQkvS5TnwnVY5AfUAP41zhrnU0jVeo5F1fBQhWEMNn/AA2xyHn5k95Ne+tdb3nWEkOXJ5KIzassxWuDbff3nvPfjFVnBPUaB++DdIa95rzGCh0qJKHCnrwU4B9oNLrbNb34W0C5uvtqS3KUl1lZHBad0A48xBqP0BrGVo29JnMI6aO4NyUxnBcR3HqI5in/AAdoeh77Cadl3CG2SM9BPSEqQezjkew0Fb8HOBJj2C5SnWlIakSUhorSRvgJGSO0cefnpXbX5SJO0W7qbwQ24lvIPMhIB+vNN7V+16w2iCqPp1xE+apOGui4NN95OMcOwCudpC35b7sh0rdccWVuOYzlROST5zQNnYbrtq2PHT12eS3FkLKorqjhLbh5pPYDzHf56s+1TZWL849edPBKLmvxn46lYS/gYynqSrgOwGueFBSTuqBB7DTP0Pteu1hZbhXZtVzgowlBUsJdaHYFfreY8e+gXt1tM60SjGucOREeBIKXkFOcc8do7xWkefCuooG0rRV9h78p9DSB8NE1jggnqJwR9dc9a8dgv6wuztpUyqCuQSyWRhBT3d1B0nrXyVXL6K/IKSuwuyG6a3blLb3mLe0X1HqCj4qR9ZPqNXzVO0nTE3QEy2Rpq1SnoHQto6BQyrdAxnGOdV/Y1q7TGlLJMN2ndHNlSMlKWVHdQkADiO/JoPfwjb2FyrbYmlZ6IGU8OwnKU/Vve2ksDg5qxa+vR1Fqu5XRAc6B1zda30kYQkYT5uX11XKDpPYJem7noo21xW89bXC2pJ57iyVJ9Xwh6qRmvLIdPasudt3d1tp4lnAwOjV4yceo49VWTY1qZvS97kyJ4eRbH2Sh91DSlBC0nKSSPOR66+9tF+sGpLpAuFhkF5zoVNyctlOMEFPPnzV7KBcUUUUBW/Y5jVvusSZIiImNMPJcVHWcB0A8jWhUrpkwxe4ouUcSIZKg82p7osp3Tx3+ojn6qBj3e4QtoSzbrdqmREVJXli03GGhLe+PgpQ6jgO7tpWXGDIts6RCmNluRHcLbiCOSgcGmLaho20T259lZl3S5MqCosaZLZDYcByDwxvY51Qr/KmzrvMl3QETXnit4FON1R6sdnZQMfZReri3pHVjSJGEW23KfiDcSeicO+SocOPEddK6XKdmSXpMhW+8+4pxxRAG8onJPDvNW/QN2FusWrI5jrdM22lsKSoDc4K4nPPn1VSiOOM8KBsbM3Lo1s5v7lgRm5+72EsYbSokkpBThXDiMiora8zAZuNtDbUWPfFRt67MxP7tDpwRy4BXPI83dWrpq7ribOL/AAWWXS65JZdQ+hQHRFJSQe3OQMEV9a6uSL5ZrdcLpCVF1AB0bziCnEpsDgtSQchXLif5UFFSMn+VOtrZ+Ds795jBe9/FMG6h8NHd6TkGN7lnd4YzjPGlboxyEzqe3PXNpTsVt8LU0CBvqHFIJPDBVjPdVie1Zqf+nXvoFTUOe7QsQg4ro9zOOjxndwU8M+ugoigUqIUCCCcg8xTU2N3acIGoIiJBEeLb3JDKNxPiOftAkZ6qpeu1wXtUXF62MLYZcdLimlqSrcWeKgCOrPV1VK7Mrr72e/qBHW+qVbltgJWlO738edBUJ8yRcJr0yY50kh5W+4sgDePbgcKauyJfQaI1TJRNbt7jamymYtrf6Hhzxg5pR9dMbZzdILGldQ2u5syDElhPSvMuISWxj/N/Kgpup7hJuV6kPy7gm4LB3EykthAcSOAISAMVYtnFlt81q93q7R/dceyxBJEPJAfXxKQo/s+Kc+eq7qRm1sXRTdjcfch7icKfcStWcceKQBW5oy8XOz3bpLTHRK6dBakRHE7zb7R+ElY5Y76C73Z+66g0NcbjB1BAbtkZloyLRDg9ElneIw3vY447j1UqDTYk3ays6I1HEtFqchPzg2uTHbmIeaYUlXVxyAePDu6qU/X3d9AwtoSUp0FoMpSAVRX8kDGeKOdUW2n+0Io/6yOfnFWzWNzE/Rmko4jLb9xMutlxSgQskp5Dn+r11UYbgZksvKGQ24lWO3BFA2NuFylMXCdbmb+2uM462F2lMcJLQ3Are393iMgHGeulEjieymZtSk6eu0yfc0pmsXlwIHQreaLYA3R8EcTwHb10toxAeQSgOAKBKCcb3HlmgaS9XWi+2OLaGbzK0w2I4jPRUw0PRXAcgq3k4UM54k8uzrqh6s05N0xczCnFCwpIcYeaOW3mzyUk/hVs9xbP3JaX3RPZUrxlwUzmeiSrrT0nMCoLaFeLhebs27cISITTTKWojDSt5CWhywr9bz0FVooooCveG2XZDTYTvFa0p3c4zkjrrwr1iudFIbXnG6tKs9mDQW+6w/eeKZke2tsbhSEFxKXCk9uSeeevFVCS+7JfW8+4px1Z3lLUeJNXrVT5lWZ9JUT8FX1iqBQWLSEppiQ4wlp1x6Sgt4BSE4xnPHr4VoXm0v21SS4nDa+CMqBVw7cV5WR3obpGczjC/wADU1qt3pobR5lLn4Gg+dHLW41cIaN4dMhJCkr3Sgg8x38RW1qG2XCY2yG4aXFNDCny6lTrn73AVD6We6G5E54KbI/gfwqQv1zlRpLC4r60DcOQOIPHs9dBX34kiKsoksrbPLxk4FTUXVMpm3qYWVKkoT0bL5JyhJ55HWR1GvSJqESUBi4NJWk8N4Dh6xWnd7W22kyIf93zUjPLvHdQRSEuPOgI3nHFq4DmVGrlpa0SoDrkiS2ErcbLe4XAPFOOeM4NQGmFpbuZUoDIbOD2HhW1qedID7KW3lob3D4qVEAnPdQYuGl5zClKjJDrQ+CA4CrHmwK8LHdG7UJzMthaxIbCCnA4EdoPnr005cpCZpaceWptST4q1E8eqsapCVymnk8CtOFdmRyoI24OsvyS5GCkpXzCkgYPcBwxW3YX5rDrqYcYyUPILbzZHBSTzGeo1iy25uSrppIPRJPwc/CqUnX9MNJjQG0J3eG8U8PUOugkGLdKNtfjR4yonTN7ikrU2rPZkgZ6z31U7nb3rbL9zyCguboUCg5BrMi7TpBy5KdI7AopA9QrUW4pw5Wok9pOaC0KhTLhpaFHbZB6JSnAsuDBSc8MVCWy1Sbn0iYhaJRxUFL3Tjtqx2CX/ZLSM/BBTVYiyHLfO6RkkKbUR5xniDQT2q5zDzympMV1mUEJ44QQogftc8VV8jq7Ktd1Dd5gIeaI6RIyg59qTVe965p5R1e0fzoJW0OwJCY0OPbiuaoEFSkhYWrt4ngOFfOpYV2bDcm7FsDHRtISoAJA6gOyt/SkRcJ1yRITuu4CUDPEDmfwqL1TdVXK4EbxLLGUNj+J/wD3ZQQtFFFAVkdffWKKC3vuiTbd1SsBxoZV6qrz8SOhtSkSkqI5AY41IxnCq3tj/JuioxUZ3ByU+2g12VbjyFcsKBzUzdXOkhqx2g1CuNltW6rGe6t+Q5vRjx4YoNe2udFMbV349tbl7XvpbV2Eioxo4dSew1vSsvIAyOec0EeCRU7CeUISUu8sH2VFttNtneWsE9lZdl7yShOQmgzbnNyehQ5ZIrZvS+kS0o8xkVHMK3XkK7DW1OXvtDJ4g0Hlb3OjmtqzgZxW9eXN9po9iuI9VRTfBxPnFbs1W+zk/tZoN61PgQwjIynPXUM+lSXVhWc5rLLymjlJrYU60+nx/FPVQaVFe5j54oUCK+FMrQMkcKCWsz5THUjPJX4VFzP0p3vWTXtAc3QoZ6xXjK4vqPbxoNq2TVR3NxR8RXPu763pz7++lTDit04Sd3qqCBwcipCDJ3gGl9XEUEtOnGLCwlRKyMAnr76rJJNbM+QXniM5SOArVoCiiigKKKKD2Q4Uo4OKHdk15la/21e2vmigySTzOazvqxjPDsr5ooM1krUes180UGck8zWKKKDIODkUFRPM1iigK+t5WMEkivmigKKKKDOT2mgqJGCSaxRQZCiORxQSSck5rFFAVkEg5HA1iigyTk5rFFFAUUUUBRRRQFFFFAUUUUBRRRQFFFFAUUUUBRRRQFFFFAUUUUBRRRQFFFFAUUUUBRRRQ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28588" y="0"/>
            <a:ext cx="1619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it-IT">
              <a:latin typeface="Calibri" pitchFamily="34" charset="0"/>
            </a:endParaRPr>
          </a:p>
        </p:txBody>
      </p:sp>
      <p:pic>
        <p:nvPicPr>
          <p:cNvPr id="181269" name="Picture 7" descr="http://t1.gstatic.com/images?q=tbn:ANd9GcQZjD-B-aOLBr3TqirGKaI7b_ATd-Uep3S3MtH2v19mEQyj5UWod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5100" y="2349500"/>
            <a:ext cx="26289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i="1" smtClean="0">
                <a:solidFill>
                  <a:srgbClr val="9BBB59"/>
                </a:solidFill>
              </a:rPr>
              <a:t>Saper agire </a:t>
            </a:r>
            <a:endParaRPr lang="it-IT" smtClean="0">
              <a:solidFill>
                <a:srgbClr val="9BBB59"/>
              </a:solidFill>
            </a:endParaRPr>
          </a:p>
        </p:txBody>
      </p:sp>
      <p:sp>
        <p:nvSpPr>
          <p:cNvPr id="96259" name="Segnaposto contenuto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9144000" cy="4525963"/>
          </a:xfrm>
          <a:solidFill>
            <a:srgbClr val="FFC000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it-IT" sz="4000" i="1" smtClean="0"/>
              <a:t>significa </a:t>
            </a:r>
          </a:p>
          <a:p>
            <a:pPr eaLnBrk="1" hangingPunct="1">
              <a:buFontTx/>
              <a:buNone/>
            </a:pPr>
            <a:r>
              <a:rPr lang="it-IT" sz="3600" i="1" smtClean="0"/>
              <a:t>SAPER COSA FARE, </a:t>
            </a:r>
          </a:p>
          <a:p>
            <a:pPr eaLnBrk="1" hangingPunct="1">
              <a:buFontTx/>
              <a:buNone/>
            </a:pPr>
            <a:r>
              <a:rPr lang="it-IT" sz="3600" i="1" smtClean="0"/>
              <a:t>QUANDO FARLO E</a:t>
            </a:r>
          </a:p>
          <a:p>
            <a:pPr eaLnBrk="1" hangingPunct="1">
              <a:buFontTx/>
              <a:buNone/>
            </a:pPr>
            <a:r>
              <a:rPr lang="it-IT" sz="3600" i="1" smtClean="0"/>
              <a:t> PERCHÉ FARLO,</a:t>
            </a:r>
          </a:p>
          <a:p>
            <a:pPr eaLnBrk="1" hangingPunct="1">
              <a:buFontTx/>
              <a:buNone/>
            </a:pPr>
            <a:r>
              <a:rPr lang="it-IT" sz="3600" i="1" smtClean="0"/>
              <a:t> ANCHE IN SITUAZIONI NUOVE O IMPREVISTE</a:t>
            </a:r>
            <a:endParaRPr lang="it-IT" sz="3600" smtClean="0"/>
          </a:p>
          <a:p>
            <a:pPr eaLnBrk="1" hangingPunct="1"/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olo 1"/>
          <p:cNvSpPr>
            <a:spLocks noGrp="1"/>
          </p:cNvSpPr>
          <p:nvPr>
            <p:ph type="title"/>
          </p:nvPr>
        </p:nvSpPr>
        <p:spPr>
          <a:xfrm>
            <a:off x="0" y="333375"/>
            <a:ext cx="6753225" cy="1143000"/>
          </a:xfrm>
        </p:spPr>
        <p:txBody>
          <a:bodyPr/>
          <a:lstStyle/>
          <a:p>
            <a:pPr eaLnBrk="1" hangingPunct="1"/>
            <a:r>
              <a:rPr lang="it-IT" smtClean="0"/>
              <a:t>RACCOMANDAZIONII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it-IT" b="1" cap="all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it-IT" b="1" cap="all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b="1" cap="all" dirty="0" smtClean="0"/>
              <a:t>manifestare </a:t>
            </a:r>
            <a:r>
              <a:rPr lang="it-IT" b="1" cap="all" dirty="0"/>
              <a:t>le proprie idee e desideri in modo chiaro </a:t>
            </a:r>
            <a:r>
              <a:rPr lang="it-IT" b="1" cap="all" dirty="0" smtClean="0"/>
              <a:t>e rispettoso</a:t>
            </a:r>
            <a:r>
              <a:rPr lang="it-IT" b="1" cap="all" dirty="0"/>
              <a:t>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b="1" cap="all" dirty="0" smtClean="0"/>
              <a:t>saper </a:t>
            </a:r>
            <a:r>
              <a:rPr lang="it-IT" b="1" cap="all" dirty="0"/>
              <a:t>ricevere critiche e formularle in modo </a:t>
            </a:r>
            <a:r>
              <a:rPr lang="it-IT" b="1" cap="all" dirty="0" smtClean="0"/>
              <a:t>costruttivo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b="1" cap="all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b="1" cap="all" dirty="0"/>
              <a:t>gestione delle tensioni e delle conflittualità.</a:t>
            </a:r>
            <a:endParaRPr lang="it-IT" cap="all" dirty="0"/>
          </a:p>
        </p:txBody>
      </p:sp>
      <p:pic>
        <p:nvPicPr>
          <p:cNvPr id="182276" name="Picture 4" descr="http://www.iovalgo.com/wp-content/uploads/2010/03/confli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0"/>
            <a:ext cx="34226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83299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EQUILIBRIO</a:t>
            </a:r>
          </a:p>
          <a:p>
            <a:pPr eaLnBrk="1" hangingPunct="1"/>
            <a:r>
              <a:rPr lang="it-IT" smtClean="0"/>
              <a:t>Saper controllare gli impulsi</a:t>
            </a:r>
          </a:p>
          <a:p>
            <a:pPr eaLnBrk="1" hangingPunct="1"/>
            <a:endParaRPr lang="it-IT" smtClean="0"/>
          </a:p>
        </p:txBody>
      </p:sp>
      <p:pic>
        <p:nvPicPr>
          <p:cNvPr id="183300" name="Picture 2" descr="http://digilander.libero.it/fish00/neuro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2852738"/>
            <a:ext cx="46672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8964613" cy="792163"/>
          </a:xfrm>
          <a:effectLst>
            <a:outerShdw dist="35921" dir="2700000" algn="ctr" rotWithShape="0">
              <a:schemeClr val="bg2"/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b="1" dirty="0" smtClean="0">
                <a:solidFill>
                  <a:srgbClr val="005782"/>
                </a:solidFill>
                <a:latin typeface="Arial Narrow" pitchFamily="34" charset="0"/>
              </a:rPr>
              <a:t>Metodi per appassionare, motivare, ottenendo risultati:</a:t>
            </a:r>
            <a:endParaRPr lang="it-IT" sz="3200" b="1" dirty="0">
              <a:solidFill>
                <a:srgbClr val="005782"/>
              </a:solidFill>
              <a:latin typeface="Arial Narrow" pitchFamily="34" charset="0"/>
            </a:endParaRPr>
          </a:p>
        </p:txBody>
      </p:sp>
      <p:sp>
        <p:nvSpPr>
          <p:cNvPr id="237571" name="AutoShape 3"/>
          <p:cNvSpPr>
            <a:spLocks noChangeArrowheads="1"/>
          </p:cNvSpPr>
          <p:nvPr/>
        </p:nvSpPr>
        <p:spPr bwMode="auto">
          <a:xfrm>
            <a:off x="0" y="1844675"/>
            <a:ext cx="8181975" cy="792163"/>
          </a:xfrm>
          <a:prstGeom prst="rightArrow">
            <a:avLst>
              <a:gd name="adj1" fmla="val 68519"/>
              <a:gd name="adj2" fmla="val 133173"/>
            </a:avLst>
          </a:prstGeom>
          <a:solidFill>
            <a:srgbClr val="FF0000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800" b="1">
                <a:solidFill>
                  <a:schemeClr val="bg1"/>
                </a:solidFill>
                <a:latin typeface="Arial Narrow" pitchFamily="34" charset="0"/>
              </a:rPr>
              <a:t>Attenzione alla diversità</a:t>
            </a:r>
          </a:p>
        </p:txBody>
      </p:sp>
      <p:sp>
        <p:nvSpPr>
          <p:cNvPr id="237572" name="AutoShape 4"/>
          <p:cNvSpPr>
            <a:spLocks noChangeArrowheads="1"/>
          </p:cNvSpPr>
          <p:nvPr/>
        </p:nvSpPr>
        <p:spPr bwMode="auto">
          <a:xfrm>
            <a:off x="0" y="1123950"/>
            <a:ext cx="8550275" cy="792163"/>
          </a:xfrm>
          <a:prstGeom prst="rightArrow">
            <a:avLst>
              <a:gd name="adj1" fmla="val 68519"/>
              <a:gd name="adj2" fmla="val 139167"/>
            </a:avLst>
          </a:prstGeom>
          <a:solidFill>
            <a:srgbClr val="FFFF00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800" b="1">
                <a:solidFill>
                  <a:schemeClr val="accent1"/>
                </a:solidFill>
                <a:latin typeface="Arial Narrow" pitchFamily="34" charset="0"/>
              </a:rPr>
              <a:t>Valorizzazione dell’esperienza</a:t>
            </a:r>
          </a:p>
        </p:txBody>
      </p:sp>
      <p:sp>
        <p:nvSpPr>
          <p:cNvPr id="237573" name="AutoShape 5"/>
          <p:cNvSpPr>
            <a:spLocks noChangeArrowheads="1"/>
          </p:cNvSpPr>
          <p:nvPr/>
        </p:nvSpPr>
        <p:spPr bwMode="auto">
          <a:xfrm>
            <a:off x="0" y="2565400"/>
            <a:ext cx="7302500" cy="792163"/>
          </a:xfrm>
          <a:prstGeom prst="rightArrow">
            <a:avLst>
              <a:gd name="adj1" fmla="val 68519"/>
              <a:gd name="adj2" fmla="val 118858"/>
            </a:avLst>
          </a:prstGeom>
          <a:solidFill>
            <a:srgbClr val="000066"/>
          </a:solidFill>
          <a:ln w="12700">
            <a:solidFill>
              <a:srgbClr val="0000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it-IT" sz="2800" b="1">
                <a:solidFill>
                  <a:srgbClr val="FFFF00"/>
                </a:solidFill>
                <a:latin typeface="Arial Narrow" pitchFamily="34" charset="0"/>
              </a:rPr>
              <a:t>Apprendimento</a:t>
            </a:r>
            <a:r>
              <a:rPr lang="it-IT" sz="2800" b="1">
                <a:solidFill>
                  <a:schemeClr val="bg1"/>
                </a:solidFill>
                <a:latin typeface="Arial Narrow" pitchFamily="34" charset="0"/>
              </a:rPr>
              <a:t> esplorativo</a:t>
            </a:r>
          </a:p>
        </p:txBody>
      </p:sp>
      <p:sp>
        <p:nvSpPr>
          <p:cNvPr id="237574" name="AutoShape 6"/>
          <p:cNvSpPr>
            <a:spLocks noChangeArrowheads="1"/>
          </p:cNvSpPr>
          <p:nvPr/>
        </p:nvSpPr>
        <p:spPr bwMode="auto">
          <a:xfrm>
            <a:off x="0" y="5357813"/>
            <a:ext cx="4440238" cy="792162"/>
          </a:xfrm>
          <a:prstGeom prst="rightArrow">
            <a:avLst>
              <a:gd name="adj1" fmla="val 68519"/>
              <a:gd name="adj2" fmla="val 72271"/>
            </a:avLst>
          </a:prstGeom>
          <a:solidFill>
            <a:schemeClr val="bg2">
              <a:lumMod val="50000"/>
            </a:schemeClr>
          </a:solidFill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+mn-cs"/>
              </a:rPr>
              <a:t>Percorsi </a:t>
            </a:r>
            <a:r>
              <a:rPr lang="it-IT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+mn-cs"/>
              </a:rPr>
              <a:t>laboratoriali</a:t>
            </a:r>
            <a:endParaRPr lang="it-IT" sz="28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37575" name="AutoShape 7"/>
          <p:cNvSpPr>
            <a:spLocks noChangeArrowheads="1"/>
          </p:cNvSpPr>
          <p:nvPr/>
        </p:nvSpPr>
        <p:spPr bwMode="auto">
          <a:xfrm>
            <a:off x="0" y="4076700"/>
            <a:ext cx="5724525" cy="1293813"/>
          </a:xfrm>
          <a:prstGeom prst="rightArrow">
            <a:avLst>
              <a:gd name="adj1" fmla="val 68519"/>
              <a:gd name="adj2" fmla="val 57048"/>
            </a:avLst>
          </a:prstGeom>
          <a:solidFill>
            <a:schemeClr val="accent6">
              <a:lumMod val="75000"/>
            </a:schemeClr>
          </a:solidFill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Consapevolezza del proprio modo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002060"/>
                </a:solidFill>
                <a:latin typeface="Arial Narrow" pitchFamily="34" charset="0"/>
                <a:cs typeface="+mn-cs"/>
              </a:rPr>
              <a:t>di apprendere</a:t>
            </a:r>
          </a:p>
        </p:txBody>
      </p:sp>
      <p:sp>
        <p:nvSpPr>
          <p:cNvPr id="237576" name="AutoShape 8"/>
          <p:cNvSpPr>
            <a:spLocks noChangeArrowheads="1"/>
          </p:cNvSpPr>
          <p:nvPr/>
        </p:nvSpPr>
        <p:spPr bwMode="auto">
          <a:xfrm>
            <a:off x="0" y="3286125"/>
            <a:ext cx="5614988" cy="790575"/>
          </a:xfrm>
          <a:prstGeom prst="rightArrow">
            <a:avLst>
              <a:gd name="adj1" fmla="val 68519"/>
              <a:gd name="adj2" fmla="val 91575"/>
            </a:avLst>
          </a:prstGeom>
          <a:solidFill>
            <a:schemeClr val="accent4">
              <a:lumMod val="75000"/>
            </a:schemeClr>
          </a:solidFill>
          <a:ln w="127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srgbClr val="FFFF00"/>
                </a:solidFill>
                <a:latin typeface="Arial Narrow" pitchFamily="34" charset="0"/>
                <a:cs typeface="+mn-cs"/>
              </a:rPr>
              <a:t>Apprendimento collaborativo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7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/>
      <p:bldP spid="237571" grpId="0" animBg="1"/>
      <p:bldP spid="237572" grpId="0" animBg="1"/>
      <p:bldP spid="237573" grpId="0" animBg="1"/>
      <p:bldP spid="237574" grpId="0" animBg="1"/>
      <p:bldP spid="237575" grpId="0" animBg="1"/>
      <p:bldP spid="237576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Immagine 5" descr="karate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071563"/>
            <a:ext cx="4929188" cy="4714875"/>
          </a:xfrm>
        </p:spPr>
      </p:pic>
      <p:sp>
        <p:nvSpPr>
          <p:cNvPr id="6" name="Rettangolo 5"/>
          <p:cNvSpPr/>
          <p:nvPr/>
        </p:nvSpPr>
        <p:spPr>
          <a:xfrm>
            <a:off x="5500688" y="1428750"/>
            <a:ext cx="3409950" cy="2400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5000" dirty="0">
                <a:solidFill>
                  <a:srgbClr val="FF0000"/>
                </a:solidFill>
                <a:latin typeface="Calibri"/>
                <a:ea typeface="+mj-ea"/>
                <a:cs typeface="+mj-cs"/>
              </a:rPr>
              <a:t>UN CALCIO ALLA VIOLENZA</a:t>
            </a:r>
          </a:p>
        </p:txBody>
      </p:sp>
      <p:sp>
        <p:nvSpPr>
          <p:cNvPr id="8" name="Segnaposto numero diapositiva 7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D59FE57-11FF-4896-A519-D14C92963BA7}" type="slidenum">
              <a:rPr lang="it-IT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73</a:t>
            </a:fld>
            <a:endParaRPr lang="it-IT" sz="120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Segnaposto data 9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5A1F207B-B3C2-4A44-801D-63480EAA9F3B}" type="datetime1">
              <a:rPr lang="it-IT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02/02/2016</a:t>
            </a:fld>
            <a:endParaRPr lang="it-IT" sz="1200">
              <a:solidFill>
                <a:schemeClr val="tx2">
                  <a:shade val="9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it-IT" dirty="0" smtClean="0"/>
              <a:t>E NON FINISCE QUI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/>
          <a:lstStyle/>
          <a:p>
            <a:pPr algn="ctr">
              <a:buFont typeface="Arial" pitchFamily="34" charset="0"/>
              <a:buNone/>
              <a:defRPr/>
            </a:pPr>
            <a:endParaRPr lang="it-IT" dirty="0" smtClean="0"/>
          </a:p>
          <a:p>
            <a:pPr algn="ctr">
              <a:buFont typeface="Arial" pitchFamily="34" charset="0"/>
              <a:buNone/>
              <a:defRPr/>
            </a:pPr>
            <a:endParaRPr lang="it-IT" dirty="0" smtClean="0"/>
          </a:p>
          <a:p>
            <a:pPr algn="ctr">
              <a:buFont typeface="Arial" pitchFamily="34" charset="0"/>
              <a:buNone/>
              <a:defRPr/>
            </a:pPr>
            <a:endParaRPr lang="it-IT" dirty="0" smtClean="0"/>
          </a:p>
          <a:p>
            <a:pPr algn="ctr">
              <a:buFont typeface="Arial" pitchFamily="34" charset="0"/>
              <a:buNone/>
              <a:defRPr/>
            </a:pPr>
            <a:r>
              <a:rPr lang="it-IT" dirty="0" smtClean="0">
                <a:solidFill>
                  <a:schemeClr val="accent3">
                    <a:lumMod val="75000"/>
                  </a:schemeClr>
                </a:solidFill>
              </a:rPr>
              <a:t>A PRESTO</a:t>
            </a:r>
          </a:p>
          <a:p>
            <a:pPr algn="ctr">
              <a:buFont typeface="Arial" pitchFamily="34" charset="0"/>
              <a:buNone/>
              <a:defRPr/>
            </a:pPr>
            <a:endParaRPr lang="it-IT" dirty="0" smtClean="0"/>
          </a:p>
          <a:p>
            <a:pPr algn="ctr">
              <a:buFont typeface="Arial" pitchFamily="34" charset="0"/>
              <a:buNone/>
              <a:defRPr/>
            </a:pPr>
            <a:r>
              <a:rPr lang="it-IT" dirty="0" smtClean="0">
                <a:solidFill>
                  <a:srgbClr val="FF0000"/>
                </a:solidFill>
              </a:rPr>
              <a:t>Roberto </a:t>
            </a:r>
            <a:r>
              <a:rPr lang="it-IT" dirty="0" err="1" smtClean="0">
                <a:solidFill>
                  <a:srgbClr val="FF0000"/>
                </a:solidFill>
              </a:rPr>
              <a:t>Tasciotti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4000" i="1" smtClean="0"/>
              <a:t>I  componenti del saper agire:</a:t>
            </a:r>
            <a:r>
              <a:rPr lang="it-IT" sz="4000" smtClean="0"/>
              <a:t/>
            </a:r>
            <a:br>
              <a:rPr lang="it-IT" sz="4000" smtClean="0"/>
            </a:br>
            <a:endParaRPr lang="it-IT" sz="4000" smtClean="0"/>
          </a:p>
        </p:txBody>
      </p:sp>
      <p:sp>
        <p:nvSpPr>
          <p:cNvPr id="7171" name="Segnaposto contenuto 2"/>
          <p:cNvSpPr>
            <a:spLocks noGrp="1"/>
          </p:cNvSpPr>
          <p:nvPr>
            <p:ph idx="4294967295"/>
          </p:nvPr>
        </p:nvSpPr>
        <p:spPr>
          <a:xfrm>
            <a:off x="0" y="785813"/>
            <a:ext cx="9144000" cy="6072187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endParaRPr lang="it-IT" sz="4000" i="1" dirty="0" smtClean="0"/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it-IT" sz="4000" i="1" dirty="0" smtClean="0">
                <a:solidFill>
                  <a:srgbClr val="FFFF00"/>
                </a:solidFill>
              </a:rPr>
              <a:t>saper mobilitare ossia recuperare e mettere in campo le risorse necessarie, anche trasformandole per adattarle alla nuova situazione</a:t>
            </a:r>
            <a:endParaRPr lang="it-IT" sz="40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buFontTx/>
              <a:buNone/>
              <a:defRPr/>
            </a:pPr>
            <a:endParaRPr lang="it-IT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i="1" smtClean="0"/>
              <a:t>I  componenti del saper agire:</a:t>
            </a:r>
            <a:endParaRPr lang="it-IT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1428750"/>
            <a:ext cx="9144000" cy="542925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endParaRPr lang="it-IT" smtClean="0">
              <a:solidFill>
                <a:srgbClr val="92D050"/>
              </a:solidFill>
            </a:endParaRPr>
          </a:p>
        </p:txBody>
      </p:sp>
      <p:sp>
        <p:nvSpPr>
          <p:cNvPr id="98308" name="Rettangolo 3"/>
          <p:cNvSpPr>
            <a:spLocks noChangeArrowheads="1"/>
          </p:cNvSpPr>
          <p:nvPr/>
        </p:nvSpPr>
        <p:spPr bwMode="auto">
          <a:xfrm>
            <a:off x="500063" y="1643063"/>
            <a:ext cx="82867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it-IT" sz="4000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 pitchFamily="34" charset="0"/>
              </a:rPr>
              <a:t>3.saper trasferire: saper utilizzare le risorse acquisite in situazioni nuove e mai affrontate prima. </a:t>
            </a:r>
            <a:endParaRPr lang="it-IT" sz="4000" dirty="0">
              <a:solidFill>
                <a:schemeClr val="accent3">
                  <a:lumMod val="20000"/>
                  <a:lumOff val="8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1447</Words>
  <Application>Microsoft Office PowerPoint</Application>
  <PresentationFormat>Presentazione su schermo (4:3)</PresentationFormat>
  <Paragraphs>538</Paragraphs>
  <Slides>74</Slides>
  <Notes>42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74</vt:i4>
      </vt:variant>
    </vt:vector>
  </HeadingPairs>
  <TitlesOfParts>
    <vt:vector size="75" baseType="lpstr">
      <vt:lpstr>Tema di Office</vt:lpstr>
      <vt:lpstr>Lo stile comunicativo e relazionale  </vt:lpstr>
      <vt:lpstr>La situazione oggi</vt:lpstr>
      <vt:lpstr>Diapositiva 3</vt:lpstr>
      <vt:lpstr>LE RICHIESTE PSICOLOGICHE DEL MERCATO DEL LAVORO</vt:lpstr>
      <vt:lpstr>Avvertenze</vt:lpstr>
      <vt:lpstr>Diapositiva 6</vt:lpstr>
      <vt:lpstr>Saper agire </vt:lpstr>
      <vt:lpstr>I  componenti del saper agire: </vt:lpstr>
      <vt:lpstr>I  componenti del saper agire:</vt:lpstr>
      <vt:lpstr>gli aspetti che caratterizzano la competenza</vt:lpstr>
      <vt:lpstr>Gli aspetti che caratterizzano la competenza</vt:lpstr>
      <vt:lpstr>Un soggetto competente </vt:lpstr>
      <vt:lpstr>Un soggetto competente </vt:lpstr>
      <vt:lpstr>Diapositiva 14</vt:lpstr>
      <vt:lpstr>Ambito etico</vt:lpstr>
      <vt:lpstr>Ambito etico</vt:lpstr>
      <vt:lpstr>Ambito etico</vt:lpstr>
      <vt:lpstr>Principi ispiratori</vt:lpstr>
      <vt:lpstr>Obiettivi specifici  di  apprendimento</vt:lpstr>
      <vt:lpstr>Obiettivi specifici  di  apprendimento</vt:lpstr>
      <vt:lpstr>Ambito delle diversità’ e dei rischi di insuccesso </vt:lpstr>
      <vt:lpstr>Diapositiva 22</vt:lpstr>
      <vt:lpstr>Diapositiva 23</vt:lpstr>
      <vt:lpstr>Diapositiva 24</vt:lpstr>
      <vt:lpstr>Un assioma della comunicazione umana</vt:lpstr>
      <vt:lpstr>Diapositiva 26</vt:lpstr>
      <vt:lpstr>Diapositiva 27</vt:lpstr>
      <vt:lpstr>Diapositiva 28</vt:lpstr>
      <vt:lpstr>  Nella comunicazione esiste anche un Codice cioè la modalità con cui si esprime il messaggio affinché venga recepito da ricevente </vt:lpstr>
      <vt:lpstr>Diapositiva 30</vt:lpstr>
      <vt:lpstr> La comunicazione è efficace SOLO se emittente e ricevente danno lo stesso significato al messaggio.  </vt:lpstr>
      <vt:lpstr>Diapositiva 32</vt:lpstr>
      <vt:lpstr>I livelli della comunicazione In ogni comunicazione è presente: </vt:lpstr>
      <vt:lpstr>Nell'80% dei casi, il livello EMOZIONALE prevale su quello RAZIONALE </vt:lpstr>
      <vt:lpstr>Diapositiva 35</vt:lpstr>
      <vt:lpstr>Diapositiva 36</vt:lpstr>
      <vt:lpstr>  E ne ricorda solo 20.     </vt:lpstr>
      <vt:lpstr>2) La comunicazione Paraverbale</vt:lpstr>
      <vt:lpstr>3) La comunicazione Non Verbale </vt:lpstr>
      <vt:lpstr>Diapositiva 40</vt:lpstr>
      <vt:lpstr>La comunicazione non verbale Il linguaggio del corpo  </vt:lpstr>
      <vt:lpstr>Diapositiva 42</vt:lpstr>
      <vt:lpstr>I 4 CANALI DELLA  COMUNICAZIONE NON VERABLE</vt:lpstr>
      <vt:lpstr>I 4 CANALI DELLA  COMUNICAZIONE NON VERABLE</vt:lpstr>
      <vt:lpstr>I 4 CANALI DELLA  COMUNICAZIONE NON VERABLE</vt:lpstr>
      <vt:lpstr>I 4 CANALI DELLA  COMUNICAZIONE NON VERABLE</vt:lpstr>
      <vt:lpstr>LA PROSSEMICA </vt:lpstr>
      <vt:lpstr>I 4 CANALI DELLA  COMUNICAZIONE NON VERABLE</vt:lpstr>
      <vt:lpstr>Diapositiva 49</vt:lpstr>
      <vt:lpstr>I 4 CANALI DELLA  COMUNICAZIONE NON VERABLE</vt:lpstr>
      <vt:lpstr>I 4 CANALI DELLA  COMUNICAZIONE NON VERABLE</vt:lpstr>
      <vt:lpstr>I 4 CANALI DELLA  COMUNICAZIONE NON VERABLE</vt:lpstr>
      <vt:lpstr>Diapositiva 53</vt:lpstr>
      <vt:lpstr>Diapositiva 54</vt:lpstr>
      <vt:lpstr>Diapositiva 55</vt:lpstr>
      <vt:lpstr>Diapositiva 56</vt:lpstr>
      <vt:lpstr>Diapositiva 57</vt:lpstr>
      <vt:lpstr>Elementi fondamentali di ogni processo comunicativo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Competenze per stabilire una buona relazione</vt:lpstr>
      <vt:lpstr>lo stile relazionale dell'operatore </vt:lpstr>
      <vt:lpstr>Diapositiva 69</vt:lpstr>
      <vt:lpstr>RACCOMANDAZIONII</vt:lpstr>
      <vt:lpstr>Diapositiva 71</vt:lpstr>
      <vt:lpstr>Metodi per appassionare, motivare, ottenendo risultati:</vt:lpstr>
      <vt:lpstr>Diapositiva 73</vt:lpstr>
      <vt:lpstr>E NON FINISCE QUI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736418</cp:lastModifiedBy>
  <cp:revision>11</cp:revision>
  <dcterms:created xsi:type="dcterms:W3CDTF">2015-10-25T08:14:16Z</dcterms:created>
  <dcterms:modified xsi:type="dcterms:W3CDTF">2016-02-02T08:23:18Z</dcterms:modified>
</cp:coreProperties>
</file>