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48" r:id="rId2"/>
    <p:sldMasterId id="2147483691" r:id="rId3"/>
    <p:sldMasterId id="2147483699" r:id="rId4"/>
    <p:sldMasterId id="2147483709" r:id="rId5"/>
  </p:sldMasterIdLst>
  <p:notesMasterIdLst>
    <p:notesMasterId r:id="rId16"/>
  </p:notesMasterIdLst>
  <p:sldIdLst>
    <p:sldId id="2147376291" r:id="rId6"/>
    <p:sldId id="262" r:id="rId7"/>
    <p:sldId id="270" r:id="rId8"/>
    <p:sldId id="268" r:id="rId9"/>
    <p:sldId id="2147375881" r:id="rId10"/>
    <p:sldId id="2147375882" r:id="rId11"/>
    <p:sldId id="2147376293" r:id="rId12"/>
    <p:sldId id="2147376294" r:id="rId13"/>
    <p:sldId id="2147376292" r:id="rId14"/>
    <p:sldId id="265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ADA107-2470-4DB9-FF68-9ED5E9FCCD84}" v="9" dt="2024-07-11T16:37:16.701"/>
    <p1510:client id="{27F392A8-F024-A3B1-BEF7-DFB532D7B033}" v="2" dt="2024-07-11T14:30:31.305"/>
    <p1510:client id="{ECCA7DBE-5637-00AB-A497-196CB9F66753}" v="2" dt="2024-07-12T10:08:16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reditosportivo.sharepoint.com/sites/CDG-controllodigestione/Documenti%20condivisi/General/Presentazioni%20istituzionali/20231231/Supporto%20Istituzionale_2023123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947474524040478E-2"/>
          <c:y val="5.7026478864701594E-2"/>
          <c:w val="0.9484949652091238"/>
          <c:h val="0.801533619456366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'[Supporto Istituzionale_20231231.xlsx]storico erogazioni'!$B$79</c:f>
              <c:strCache>
                <c:ptCount val="1"/>
                <c:pt idx="0">
                  <c:v>Sport </c:v>
                </c:pt>
              </c:strCache>
            </c:strRef>
          </c:tx>
          <c:spPr>
            <a:solidFill>
              <a:srgbClr val="BBC7CD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5C717C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'[1]storico erogazioni'!$C$78:$O$78</c:f>
              <c:numCache>
                <c:formatCode>0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'[1]storico erogazioni'!$C$79:$O$79</c:f>
              <c:numCache>
                <c:formatCode>0.0</c:formatCode>
                <c:ptCount val="13"/>
                <c:pt idx="0">
                  <c:v>296.06511934000002</c:v>
                </c:pt>
                <c:pt idx="1">
                  <c:v>145.04923205</c:v>
                </c:pt>
                <c:pt idx="2">
                  <c:v>83.605678709999992</c:v>
                </c:pt>
                <c:pt idx="3">
                  <c:v>136.26709424000001</c:v>
                </c:pt>
                <c:pt idx="4">
                  <c:v>129.945694</c:v>
                </c:pt>
                <c:pt idx="5">
                  <c:v>271.41291727999999</c:v>
                </c:pt>
                <c:pt idx="6">
                  <c:v>253.24452966000001</c:v>
                </c:pt>
                <c:pt idx="7">
                  <c:v>270.77507912000004</c:v>
                </c:pt>
                <c:pt idx="8">
                  <c:v>294.65661327999999</c:v>
                </c:pt>
                <c:pt idx="9">
                  <c:v>319.60000000000002</c:v>
                </c:pt>
                <c:pt idx="10">
                  <c:v>295.95737507000001</c:v>
                </c:pt>
                <c:pt idx="11">
                  <c:v>286.57000000000005</c:v>
                </c:pt>
                <c:pt idx="12">
                  <c:v>388.64005536000002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4-42E3-A87E-25FFE4DD8AC5}"/>
            </c:ext>
          </c:extLst>
        </c:ser>
        <c:ser>
          <c:idx val="1"/>
          <c:order val="1"/>
          <c:tx>
            <c:strRef>
              <c:f>'[Supporto Istituzionale_20231231.xlsx]storico erogazioni'!$B$80</c:f>
              <c:strCache>
                <c:ptCount val="1"/>
                <c:pt idx="0">
                  <c:v>Cultura </c:v>
                </c:pt>
              </c:strCache>
            </c:strRef>
          </c:tx>
          <c:spPr>
            <a:solidFill>
              <a:srgbClr val="00883F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D4-42E3-A87E-25FFE4DD8AC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D4-42E3-A87E-25FFE4DD8AC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D4-42E3-A87E-25FFE4DD8AC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D4-42E3-A87E-25FFE4DD8AC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D4-42E3-A87E-25FFE4DD8AC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D4-42E3-A87E-25FFE4DD8AC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D4-42E3-A87E-25FFE4DD8AC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D4-42E3-A87E-25FFE4DD8AC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D4-42E3-A87E-25FFE4DD8AC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D4-42E3-A87E-25FFE4DD8AC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'[1]storico erogazioni'!$C$78:$O$78</c:f>
              <c:numCache>
                <c:formatCode>0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'[1]storico erogazioni'!$C$80:$O$80</c:f>
              <c:numCache>
                <c:formatCode>0.0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3.5</c:v>
                </c:pt>
                <c:pt idx="7">
                  <c:v>5.95</c:v>
                </c:pt>
                <c:pt idx="8">
                  <c:v>2.0700000000000003</c:v>
                </c:pt>
                <c:pt idx="9">
                  <c:v>0.8</c:v>
                </c:pt>
                <c:pt idx="10">
                  <c:v>43</c:v>
                </c:pt>
                <c:pt idx="11">
                  <c:v>72.400000000000006</c:v>
                </c:pt>
                <c:pt idx="12">
                  <c:v>88.797956360000001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7D4-42E3-A87E-25FFE4DD8A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2092707327"/>
        <c:axId val="1931354031"/>
      </c:barChart>
      <c:catAx>
        <c:axId val="2092707327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it-IT"/>
          </a:p>
        </c:txPr>
        <c:crossAx val="1931354031"/>
        <c:crosses val="autoZero"/>
        <c:auto val="1"/>
        <c:lblAlgn val="ctr"/>
        <c:lblOffset val="100"/>
        <c:noMultiLvlLbl val="0"/>
      </c:catAx>
      <c:valAx>
        <c:axId val="1931354031"/>
        <c:scaling>
          <c:orientation val="minMax"/>
        </c:scaling>
        <c:delete val="1"/>
        <c:axPos val="l"/>
        <c:numFmt formatCode="0" sourceLinked="0"/>
        <c:majorTickMark val="none"/>
        <c:minorTickMark val="none"/>
        <c:tickLblPos val="nextTo"/>
        <c:crossAx val="2092707327"/>
        <c:crosses val="autoZero"/>
        <c:crossBetween val="between"/>
        <c:majorUnit val="7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rebuchet MS" panose="020B0603020202020204" pitchFamily="34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s://th.boell.org/index.php/en/2020/09/04/sport-southeast-asia-more-medals-its-we-feeling" TargetMode="External"/><Relationship Id="rId1" Type="http://schemas.openxmlformats.org/officeDocument/2006/relationships/image" Target="../media/image27.jpeg"/><Relationship Id="rId6" Type="http://schemas.openxmlformats.org/officeDocument/2006/relationships/hyperlink" Target="https://www.flickr.com/photos/davegriffiths/33311888101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s://www.quoteinspector.com/images/money/money-qi04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s://th.boell.org/index.php/en/2020/09/04/sport-southeast-asia-more-medals-its-we-feeling" TargetMode="External"/><Relationship Id="rId1" Type="http://schemas.openxmlformats.org/officeDocument/2006/relationships/image" Target="../media/image27.jpeg"/><Relationship Id="rId6" Type="http://schemas.openxmlformats.org/officeDocument/2006/relationships/hyperlink" Target="https://www.flickr.com/photos/davegriffiths/33311888101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s://www.quoteinspector.com/images/money/money-qi04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E02E9-8C84-4259-9599-46D4231406E0}" type="doc">
      <dgm:prSet loTypeId="urn:microsoft.com/office/officeart/2005/8/layout/hList7" loCatId="relationship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E9F914A4-B7EF-41E6-802F-7A7AEE78DB19}">
      <dgm:prSet phldrT="[Testo]" custT="1"/>
      <dgm:spPr/>
      <dgm:t>
        <a:bodyPr/>
        <a:lstStyle/>
        <a:p>
          <a:r>
            <a:rPr lang="it-IT" sz="1200" b="1"/>
            <a:t>Mutui a MLT</a:t>
          </a:r>
        </a:p>
        <a:p>
          <a:r>
            <a:rPr lang="it-IT" sz="1200" b="1"/>
            <a:t>Project</a:t>
          </a:r>
        </a:p>
      </dgm:t>
    </dgm:pt>
    <dgm:pt modelId="{1599BA73-5DE5-4F0F-A207-2B7D943DAF36}" type="parTrans" cxnId="{E65F35E3-3BC3-492E-96C4-A69289039A54}">
      <dgm:prSet/>
      <dgm:spPr/>
      <dgm:t>
        <a:bodyPr/>
        <a:lstStyle/>
        <a:p>
          <a:endParaRPr lang="it-IT"/>
        </a:p>
      </dgm:t>
    </dgm:pt>
    <dgm:pt modelId="{CAA85F9B-F801-4515-9FBB-A86BD4CDFFC4}" type="sibTrans" cxnId="{E65F35E3-3BC3-492E-96C4-A69289039A54}">
      <dgm:prSet/>
      <dgm:spPr/>
      <dgm:t>
        <a:bodyPr/>
        <a:lstStyle/>
        <a:p>
          <a:endParaRPr lang="it-IT"/>
        </a:p>
      </dgm:t>
    </dgm:pt>
    <dgm:pt modelId="{CAC6EE59-F279-4B4F-A6D2-E366C054FABD}">
      <dgm:prSet phldrT="[Testo]" custT="1"/>
      <dgm:spPr/>
      <dgm:t>
        <a:bodyPr/>
        <a:lstStyle/>
        <a:p>
          <a:pPr rtl="0"/>
          <a:r>
            <a:rPr lang="it-IT" sz="1200" b="1"/>
            <a:t>Factoring e Anticipi</a:t>
          </a:r>
          <a:r>
            <a:rPr lang="it-IT" sz="1200" b="1">
              <a:latin typeface="Trebuchet MS"/>
            </a:rPr>
            <a:t> </a:t>
          </a:r>
          <a:endParaRPr lang="it-IT" sz="1200" b="1"/>
        </a:p>
      </dgm:t>
    </dgm:pt>
    <dgm:pt modelId="{ABD81BEC-5C3C-4399-9279-483252809437}" type="parTrans" cxnId="{FE403EAC-5FA7-49B9-BB1B-7D1F235EA865}">
      <dgm:prSet/>
      <dgm:spPr/>
      <dgm:t>
        <a:bodyPr/>
        <a:lstStyle/>
        <a:p>
          <a:endParaRPr lang="it-IT"/>
        </a:p>
      </dgm:t>
    </dgm:pt>
    <dgm:pt modelId="{512C4E8D-E4F7-44C0-9A35-71766A95D374}" type="sibTrans" cxnId="{FE403EAC-5FA7-49B9-BB1B-7D1F235EA865}">
      <dgm:prSet/>
      <dgm:spPr/>
      <dgm:t>
        <a:bodyPr/>
        <a:lstStyle/>
        <a:p>
          <a:endParaRPr lang="it-IT"/>
        </a:p>
      </dgm:t>
    </dgm:pt>
    <dgm:pt modelId="{7F355E3F-6D2A-490B-B88C-A02E1ECBDDC1}">
      <dgm:prSet phldrT="[Testo]" custT="1"/>
      <dgm:spPr/>
      <dgm:t>
        <a:bodyPr/>
        <a:lstStyle/>
        <a:p>
          <a:r>
            <a:rPr lang="it-IT" sz="1100" b="1" err="1"/>
            <a:t>Advisory</a:t>
          </a:r>
          <a:endParaRPr lang="it-IT" sz="1000" b="1"/>
        </a:p>
      </dgm:t>
    </dgm:pt>
    <dgm:pt modelId="{B882E390-C7B1-4ACA-8D77-3EC106D66C44}" type="parTrans" cxnId="{D2793F91-2E38-4B5F-B7E0-9C31358E4E13}">
      <dgm:prSet/>
      <dgm:spPr/>
      <dgm:t>
        <a:bodyPr/>
        <a:lstStyle/>
        <a:p>
          <a:endParaRPr lang="it-IT"/>
        </a:p>
      </dgm:t>
    </dgm:pt>
    <dgm:pt modelId="{415EB1A6-9689-418F-89FC-A621ACE4D2F9}" type="sibTrans" cxnId="{D2793F91-2E38-4B5F-B7E0-9C31358E4E13}">
      <dgm:prSet/>
      <dgm:spPr/>
      <dgm:t>
        <a:bodyPr/>
        <a:lstStyle/>
        <a:p>
          <a:endParaRPr lang="it-IT"/>
        </a:p>
      </dgm:t>
    </dgm:pt>
    <dgm:pt modelId="{25B46E09-71CD-42AA-960F-69E1C08F914F}">
      <dgm:prSet phldrT="[Testo]" custT="1"/>
      <dgm:spPr/>
      <dgm:t>
        <a:bodyPr/>
        <a:lstStyle/>
        <a:p>
          <a:r>
            <a:rPr lang="it-IT" sz="1050" b="1"/>
            <a:t>Gestione Fondi Speciali</a:t>
          </a:r>
        </a:p>
        <a:p>
          <a:r>
            <a:rPr lang="it-IT" sz="1050" b="1"/>
            <a:t>Agevolativi</a:t>
          </a:r>
        </a:p>
      </dgm:t>
    </dgm:pt>
    <dgm:pt modelId="{DCFB16B6-9816-4A51-976E-611D7FC9258B}" type="parTrans" cxnId="{6F96B750-09BC-432F-8508-0477656D85D3}">
      <dgm:prSet/>
      <dgm:spPr/>
      <dgm:t>
        <a:bodyPr/>
        <a:lstStyle/>
        <a:p>
          <a:endParaRPr lang="it-IT"/>
        </a:p>
      </dgm:t>
    </dgm:pt>
    <dgm:pt modelId="{4691181C-2B6A-48A2-B0F4-CBC0F4AA5575}" type="sibTrans" cxnId="{6F96B750-09BC-432F-8508-0477656D85D3}">
      <dgm:prSet/>
      <dgm:spPr/>
      <dgm:t>
        <a:bodyPr/>
        <a:lstStyle/>
        <a:p>
          <a:endParaRPr lang="it-IT"/>
        </a:p>
      </dgm:t>
    </dgm:pt>
    <dgm:pt modelId="{88F9501C-56E2-45FE-A513-690DE3F6FE98}" type="pres">
      <dgm:prSet presAssocID="{E38E02E9-8C84-4259-9599-46D4231406E0}" presName="Name0" presStyleCnt="0">
        <dgm:presLayoutVars>
          <dgm:dir/>
          <dgm:resizeHandles val="exact"/>
        </dgm:presLayoutVars>
      </dgm:prSet>
      <dgm:spPr/>
    </dgm:pt>
    <dgm:pt modelId="{9A6B3A5E-CB89-428C-B7F5-EF476FCD7F6C}" type="pres">
      <dgm:prSet presAssocID="{E38E02E9-8C84-4259-9599-46D4231406E0}" presName="fgShape" presStyleLbl="fgShp" presStyleIdx="0" presStyleCnt="1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</dgm:pt>
    <dgm:pt modelId="{454AA57C-4324-4301-B84D-24EF4ADBAA66}" type="pres">
      <dgm:prSet presAssocID="{E38E02E9-8C84-4259-9599-46D4231406E0}" presName="linComp" presStyleCnt="0"/>
      <dgm:spPr/>
    </dgm:pt>
    <dgm:pt modelId="{B3B5C7C5-A76F-4F61-8EBD-696B4B917900}" type="pres">
      <dgm:prSet presAssocID="{E9F914A4-B7EF-41E6-802F-7A7AEE78DB19}" presName="compNode" presStyleCnt="0"/>
      <dgm:spPr/>
    </dgm:pt>
    <dgm:pt modelId="{DB3770F3-30E4-4AF0-A786-B9667F155375}" type="pres">
      <dgm:prSet presAssocID="{E9F914A4-B7EF-41E6-802F-7A7AEE78DB19}" presName="bkgdShape" presStyleLbl="node1" presStyleIdx="0" presStyleCnt="4"/>
      <dgm:spPr/>
    </dgm:pt>
    <dgm:pt modelId="{A030CD18-0B73-4052-98B7-79A41342DCAE}" type="pres">
      <dgm:prSet presAssocID="{E9F914A4-B7EF-41E6-802F-7A7AEE78DB19}" presName="nodeTx" presStyleLbl="node1" presStyleIdx="0" presStyleCnt="4">
        <dgm:presLayoutVars>
          <dgm:bulletEnabled val="1"/>
        </dgm:presLayoutVars>
      </dgm:prSet>
      <dgm:spPr/>
    </dgm:pt>
    <dgm:pt modelId="{CA4DB84C-5612-4901-A5D4-CE94B0F90A29}" type="pres">
      <dgm:prSet presAssocID="{E9F914A4-B7EF-41E6-802F-7A7AEE78DB19}" presName="invisiNode" presStyleLbl="node1" presStyleIdx="0" presStyleCnt="4"/>
      <dgm:spPr/>
    </dgm:pt>
    <dgm:pt modelId="{36DB5272-C1D9-467E-9A48-A7F94A86202D}" type="pres">
      <dgm:prSet presAssocID="{E9F914A4-B7EF-41E6-802F-7A7AEE78DB19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45000" r="-45000"/>
          </a:stretch>
        </a:blipFill>
      </dgm:spPr>
    </dgm:pt>
    <dgm:pt modelId="{FA5DAC89-364D-4B0E-8C49-70EAF4860764}" type="pres">
      <dgm:prSet presAssocID="{CAA85F9B-F801-4515-9FBB-A86BD4CDFFC4}" presName="sibTrans" presStyleLbl="sibTrans2D1" presStyleIdx="0" presStyleCnt="0"/>
      <dgm:spPr/>
    </dgm:pt>
    <dgm:pt modelId="{E7B07787-4BDF-4910-A020-EB728EFC5493}" type="pres">
      <dgm:prSet presAssocID="{CAC6EE59-F279-4B4F-A6D2-E366C054FABD}" presName="compNode" presStyleCnt="0"/>
      <dgm:spPr/>
    </dgm:pt>
    <dgm:pt modelId="{6F180CB3-3D72-4BAC-B5CE-819A9586F2C8}" type="pres">
      <dgm:prSet presAssocID="{CAC6EE59-F279-4B4F-A6D2-E366C054FABD}" presName="bkgdShape" presStyleLbl="node1" presStyleIdx="1" presStyleCnt="4"/>
      <dgm:spPr/>
    </dgm:pt>
    <dgm:pt modelId="{77A54759-5CA2-40EE-930C-364FF50B098E}" type="pres">
      <dgm:prSet presAssocID="{CAC6EE59-F279-4B4F-A6D2-E366C054FABD}" presName="nodeTx" presStyleLbl="node1" presStyleIdx="1" presStyleCnt="4">
        <dgm:presLayoutVars>
          <dgm:bulletEnabled val="1"/>
        </dgm:presLayoutVars>
      </dgm:prSet>
      <dgm:spPr/>
    </dgm:pt>
    <dgm:pt modelId="{8C36E85D-2120-4CCD-BC53-285ED6F3B41B}" type="pres">
      <dgm:prSet presAssocID="{CAC6EE59-F279-4B4F-A6D2-E366C054FABD}" presName="invisiNode" presStyleLbl="node1" presStyleIdx="1" presStyleCnt="4"/>
      <dgm:spPr/>
    </dgm:pt>
    <dgm:pt modelId="{FC73A87D-7046-4F93-A5FF-C39FC84FBCD2}" type="pres">
      <dgm:prSet presAssocID="{CAC6EE59-F279-4B4F-A6D2-E366C054FABD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5000" r="-25000"/>
          </a:stretch>
        </a:blipFill>
      </dgm:spPr>
    </dgm:pt>
    <dgm:pt modelId="{65C09750-0285-4F54-8B2A-FACBF6D85D89}" type="pres">
      <dgm:prSet presAssocID="{512C4E8D-E4F7-44C0-9A35-71766A95D374}" presName="sibTrans" presStyleLbl="sibTrans2D1" presStyleIdx="0" presStyleCnt="0"/>
      <dgm:spPr/>
    </dgm:pt>
    <dgm:pt modelId="{34D10FEF-1E36-4A19-84A7-D6564CD88DC1}" type="pres">
      <dgm:prSet presAssocID="{7F355E3F-6D2A-490B-B88C-A02E1ECBDDC1}" presName="compNode" presStyleCnt="0"/>
      <dgm:spPr/>
    </dgm:pt>
    <dgm:pt modelId="{92AAA7E6-344F-4A76-B0A6-A61679496D0D}" type="pres">
      <dgm:prSet presAssocID="{7F355E3F-6D2A-490B-B88C-A02E1ECBDDC1}" presName="bkgdShape" presStyleLbl="node1" presStyleIdx="2" presStyleCnt="4"/>
      <dgm:spPr/>
    </dgm:pt>
    <dgm:pt modelId="{16FF79ED-942A-40AB-8950-2A31E71E9EEE}" type="pres">
      <dgm:prSet presAssocID="{7F355E3F-6D2A-490B-B88C-A02E1ECBDDC1}" presName="nodeTx" presStyleLbl="node1" presStyleIdx="2" presStyleCnt="4">
        <dgm:presLayoutVars>
          <dgm:bulletEnabled val="1"/>
        </dgm:presLayoutVars>
      </dgm:prSet>
      <dgm:spPr/>
    </dgm:pt>
    <dgm:pt modelId="{E8B03E20-F418-4082-BF97-AAA0112177D3}" type="pres">
      <dgm:prSet presAssocID="{7F355E3F-6D2A-490B-B88C-A02E1ECBDDC1}" presName="invisiNode" presStyleLbl="node1" presStyleIdx="2" presStyleCnt="4"/>
      <dgm:spPr/>
    </dgm:pt>
    <dgm:pt modelId="{4D6C302D-3DB1-40B6-8F80-291466713E31}" type="pres">
      <dgm:prSet presAssocID="{7F355E3F-6D2A-490B-B88C-A02E1ECBDDC1}" presName="imagNode" presStyleLbl="fgImgPlace1" presStyleIdx="2" presStyleCnt="4"/>
      <dgm:spPr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3000" r="-23000"/>
          </a:stretch>
        </a:blipFill>
      </dgm:spPr>
    </dgm:pt>
    <dgm:pt modelId="{AEA3F29C-8287-488C-BDFB-C9C2EEC54080}" type="pres">
      <dgm:prSet presAssocID="{415EB1A6-9689-418F-89FC-A621ACE4D2F9}" presName="sibTrans" presStyleLbl="sibTrans2D1" presStyleIdx="0" presStyleCnt="0"/>
      <dgm:spPr/>
    </dgm:pt>
    <dgm:pt modelId="{87BC4D84-B56F-4D44-BE56-DF08969C803E}" type="pres">
      <dgm:prSet presAssocID="{25B46E09-71CD-42AA-960F-69E1C08F914F}" presName="compNode" presStyleCnt="0"/>
      <dgm:spPr/>
    </dgm:pt>
    <dgm:pt modelId="{CA5AA58C-7679-41B3-971D-9DD0D9B4532E}" type="pres">
      <dgm:prSet presAssocID="{25B46E09-71CD-42AA-960F-69E1C08F914F}" presName="bkgdShape" presStyleLbl="node1" presStyleIdx="3" presStyleCnt="4"/>
      <dgm:spPr/>
    </dgm:pt>
    <dgm:pt modelId="{8A3C948D-E2B7-412F-A6DD-A461F6F8B6D1}" type="pres">
      <dgm:prSet presAssocID="{25B46E09-71CD-42AA-960F-69E1C08F914F}" presName="nodeTx" presStyleLbl="node1" presStyleIdx="3" presStyleCnt="4">
        <dgm:presLayoutVars>
          <dgm:bulletEnabled val="1"/>
        </dgm:presLayoutVars>
      </dgm:prSet>
      <dgm:spPr/>
    </dgm:pt>
    <dgm:pt modelId="{E8B45FDA-C721-45B0-BC43-62861BE43E94}" type="pres">
      <dgm:prSet presAssocID="{25B46E09-71CD-42AA-960F-69E1C08F914F}" presName="invisiNode" presStyleLbl="node1" presStyleIdx="3" presStyleCnt="4"/>
      <dgm:spPr/>
    </dgm:pt>
    <dgm:pt modelId="{D852E59C-0CFD-418B-BACA-20532957CB57}" type="pres">
      <dgm:prSet presAssocID="{25B46E09-71CD-42AA-960F-69E1C08F914F}" presName="imagNode" presStyleLbl="fgImgPlac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extLst>
        <a:ext uri="{E40237B7-FDA0-4F09-8148-C483321AD2D9}">
          <dgm14:cNvPr xmlns:dgm14="http://schemas.microsoft.com/office/drawing/2010/diagram" id="0" name="" descr="Compilazione di moduli su un tavolo"/>
        </a:ext>
      </dgm:extLst>
    </dgm:pt>
  </dgm:ptLst>
  <dgm:cxnLst>
    <dgm:cxn modelId="{83A40703-F47D-4571-A7B6-E3E07EC7BA18}" type="presOf" srcId="{E9F914A4-B7EF-41E6-802F-7A7AEE78DB19}" destId="{A030CD18-0B73-4052-98B7-79A41342DCAE}" srcOrd="1" destOrd="0" presId="urn:microsoft.com/office/officeart/2005/8/layout/hList7"/>
    <dgm:cxn modelId="{58776B21-1E96-42BA-8AC0-26E9750D28C7}" type="presOf" srcId="{415EB1A6-9689-418F-89FC-A621ACE4D2F9}" destId="{AEA3F29C-8287-488C-BDFB-C9C2EEC54080}" srcOrd="0" destOrd="0" presId="urn:microsoft.com/office/officeart/2005/8/layout/hList7"/>
    <dgm:cxn modelId="{1D7FD443-F1BA-4A61-A451-2ED3279E5835}" type="presOf" srcId="{7F355E3F-6D2A-490B-B88C-A02E1ECBDDC1}" destId="{92AAA7E6-344F-4A76-B0A6-A61679496D0D}" srcOrd="0" destOrd="0" presId="urn:microsoft.com/office/officeart/2005/8/layout/hList7"/>
    <dgm:cxn modelId="{269C0A4A-4EF3-454E-8AA5-1A0596CFEEAF}" type="presOf" srcId="{CAC6EE59-F279-4B4F-A6D2-E366C054FABD}" destId="{77A54759-5CA2-40EE-930C-364FF50B098E}" srcOrd="1" destOrd="0" presId="urn:microsoft.com/office/officeart/2005/8/layout/hList7"/>
    <dgm:cxn modelId="{6F96B750-09BC-432F-8508-0477656D85D3}" srcId="{E38E02E9-8C84-4259-9599-46D4231406E0}" destId="{25B46E09-71CD-42AA-960F-69E1C08F914F}" srcOrd="3" destOrd="0" parTransId="{DCFB16B6-9816-4A51-976E-611D7FC9258B}" sibTransId="{4691181C-2B6A-48A2-B0F4-CBC0F4AA5575}"/>
    <dgm:cxn modelId="{36C5E755-B609-4FBD-B49A-C6DE480D01E3}" type="presOf" srcId="{7F355E3F-6D2A-490B-B88C-A02E1ECBDDC1}" destId="{16FF79ED-942A-40AB-8950-2A31E71E9EEE}" srcOrd="1" destOrd="0" presId="urn:microsoft.com/office/officeart/2005/8/layout/hList7"/>
    <dgm:cxn modelId="{03C93959-03ED-4273-89D9-61135A5079F7}" type="presOf" srcId="{CAA85F9B-F801-4515-9FBB-A86BD4CDFFC4}" destId="{FA5DAC89-364D-4B0E-8C49-70EAF4860764}" srcOrd="0" destOrd="0" presId="urn:microsoft.com/office/officeart/2005/8/layout/hList7"/>
    <dgm:cxn modelId="{D716C083-4245-48C8-A3FB-4A5169878E9C}" type="presOf" srcId="{512C4E8D-E4F7-44C0-9A35-71766A95D374}" destId="{65C09750-0285-4F54-8B2A-FACBF6D85D89}" srcOrd="0" destOrd="0" presId="urn:microsoft.com/office/officeart/2005/8/layout/hList7"/>
    <dgm:cxn modelId="{528C9C86-F415-461D-B500-24342831759E}" type="presOf" srcId="{25B46E09-71CD-42AA-960F-69E1C08F914F}" destId="{CA5AA58C-7679-41B3-971D-9DD0D9B4532E}" srcOrd="0" destOrd="0" presId="urn:microsoft.com/office/officeart/2005/8/layout/hList7"/>
    <dgm:cxn modelId="{D2793F91-2E38-4B5F-B7E0-9C31358E4E13}" srcId="{E38E02E9-8C84-4259-9599-46D4231406E0}" destId="{7F355E3F-6D2A-490B-B88C-A02E1ECBDDC1}" srcOrd="2" destOrd="0" parTransId="{B882E390-C7B1-4ACA-8D77-3EC106D66C44}" sibTransId="{415EB1A6-9689-418F-89FC-A621ACE4D2F9}"/>
    <dgm:cxn modelId="{3E0FC6AA-401B-44DE-B7D8-543671DA7B58}" type="presOf" srcId="{E9F914A4-B7EF-41E6-802F-7A7AEE78DB19}" destId="{DB3770F3-30E4-4AF0-A786-B9667F155375}" srcOrd="0" destOrd="0" presId="urn:microsoft.com/office/officeart/2005/8/layout/hList7"/>
    <dgm:cxn modelId="{FE403EAC-5FA7-49B9-BB1B-7D1F235EA865}" srcId="{E38E02E9-8C84-4259-9599-46D4231406E0}" destId="{CAC6EE59-F279-4B4F-A6D2-E366C054FABD}" srcOrd="1" destOrd="0" parTransId="{ABD81BEC-5C3C-4399-9279-483252809437}" sibTransId="{512C4E8D-E4F7-44C0-9A35-71766A95D374}"/>
    <dgm:cxn modelId="{9A517CAF-567E-4BE1-BA0E-2B154E532C6E}" type="presOf" srcId="{E38E02E9-8C84-4259-9599-46D4231406E0}" destId="{88F9501C-56E2-45FE-A513-690DE3F6FE98}" srcOrd="0" destOrd="0" presId="urn:microsoft.com/office/officeart/2005/8/layout/hList7"/>
    <dgm:cxn modelId="{531388DA-605E-46FC-9D3D-93A772F1BEF6}" type="presOf" srcId="{CAC6EE59-F279-4B4F-A6D2-E366C054FABD}" destId="{6F180CB3-3D72-4BAC-B5CE-819A9586F2C8}" srcOrd="0" destOrd="0" presId="urn:microsoft.com/office/officeart/2005/8/layout/hList7"/>
    <dgm:cxn modelId="{A15882DC-8680-4943-84E6-6385A9AF5541}" type="presOf" srcId="{25B46E09-71CD-42AA-960F-69E1C08F914F}" destId="{8A3C948D-E2B7-412F-A6DD-A461F6F8B6D1}" srcOrd="1" destOrd="0" presId="urn:microsoft.com/office/officeart/2005/8/layout/hList7"/>
    <dgm:cxn modelId="{E65F35E3-3BC3-492E-96C4-A69289039A54}" srcId="{E38E02E9-8C84-4259-9599-46D4231406E0}" destId="{E9F914A4-B7EF-41E6-802F-7A7AEE78DB19}" srcOrd="0" destOrd="0" parTransId="{1599BA73-5DE5-4F0F-A207-2B7D943DAF36}" sibTransId="{CAA85F9B-F801-4515-9FBB-A86BD4CDFFC4}"/>
    <dgm:cxn modelId="{123AB9B1-D5D9-42FF-A77D-ED597365E954}" type="presParOf" srcId="{88F9501C-56E2-45FE-A513-690DE3F6FE98}" destId="{9A6B3A5E-CB89-428C-B7F5-EF476FCD7F6C}" srcOrd="0" destOrd="0" presId="urn:microsoft.com/office/officeart/2005/8/layout/hList7"/>
    <dgm:cxn modelId="{D7F22AF0-F954-4893-B2CF-0D1A6A36002A}" type="presParOf" srcId="{88F9501C-56E2-45FE-A513-690DE3F6FE98}" destId="{454AA57C-4324-4301-B84D-24EF4ADBAA66}" srcOrd="1" destOrd="0" presId="urn:microsoft.com/office/officeart/2005/8/layout/hList7"/>
    <dgm:cxn modelId="{B462D447-6EEC-4F31-B1AF-74CCD274AC73}" type="presParOf" srcId="{454AA57C-4324-4301-B84D-24EF4ADBAA66}" destId="{B3B5C7C5-A76F-4F61-8EBD-696B4B917900}" srcOrd="0" destOrd="0" presId="urn:microsoft.com/office/officeart/2005/8/layout/hList7"/>
    <dgm:cxn modelId="{8F91827D-B3DF-4D0F-9BF9-8CC35B5C345F}" type="presParOf" srcId="{B3B5C7C5-A76F-4F61-8EBD-696B4B917900}" destId="{DB3770F3-30E4-4AF0-A786-B9667F155375}" srcOrd="0" destOrd="0" presId="urn:microsoft.com/office/officeart/2005/8/layout/hList7"/>
    <dgm:cxn modelId="{18D67D35-F84E-4F03-879C-C92FB0400156}" type="presParOf" srcId="{B3B5C7C5-A76F-4F61-8EBD-696B4B917900}" destId="{A030CD18-0B73-4052-98B7-79A41342DCAE}" srcOrd="1" destOrd="0" presId="urn:microsoft.com/office/officeart/2005/8/layout/hList7"/>
    <dgm:cxn modelId="{0621FCC8-F579-4547-A112-625EBAAD21B9}" type="presParOf" srcId="{B3B5C7C5-A76F-4F61-8EBD-696B4B917900}" destId="{CA4DB84C-5612-4901-A5D4-CE94B0F90A29}" srcOrd="2" destOrd="0" presId="urn:microsoft.com/office/officeart/2005/8/layout/hList7"/>
    <dgm:cxn modelId="{47F8B4B8-ECB5-4E93-94A4-9A0C0937A5A8}" type="presParOf" srcId="{B3B5C7C5-A76F-4F61-8EBD-696B4B917900}" destId="{36DB5272-C1D9-467E-9A48-A7F94A86202D}" srcOrd="3" destOrd="0" presId="urn:microsoft.com/office/officeart/2005/8/layout/hList7"/>
    <dgm:cxn modelId="{45C64208-50F6-4DEF-B521-E904080A2CEC}" type="presParOf" srcId="{454AA57C-4324-4301-B84D-24EF4ADBAA66}" destId="{FA5DAC89-364D-4B0E-8C49-70EAF4860764}" srcOrd="1" destOrd="0" presId="urn:microsoft.com/office/officeart/2005/8/layout/hList7"/>
    <dgm:cxn modelId="{EF440362-933C-4C40-BA41-B4BCC549FC2E}" type="presParOf" srcId="{454AA57C-4324-4301-B84D-24EF4ADBAA66}" destId="{E7B07787-4BDF-4910-A020-EB728EFC5493}" srcOrd="2" destOrd="0" presId="urn:microsoft.com/office/officeart/2005/8/layout/hList7"/>
    <dgm:cxn modelId="{BD8DD230-8DDA-4FB9-97E2-7F359D74F908}" type="presParOf" srcId="{E7B07787-4BDF-4910-A020-EB728EFC5493}" destId="{6F180CB3-3D72-4BAC-B5CE-819A9586F2C8}" srcOrd="0" destOrd="0" presId="urn:microsoft.com/office/officeart/2005/8/layout/hList7"/>
    <dgm:cxn modelId="{0B8C2A7B-91A2-4957-8DAF-2CA773D08821}" type="presParOf" srcId="{E7B07787-4BDF-4910-A020-EB728EFC5493}" destId="{77A54759-5CA2-40EE-930C-364FF50B098E}" srcOrd="1" destOrd="0" presId="urn:microsoft.com/office/officeart/2005/8/layout/hList7"/>
    <dgm:cxn modelId="{EB8820C4-B2F0-4B45-BEF2-96FA72909B15}" type="presParOf" srcId="{E7B07787-4BDF-4910-A020-EB728EFC5493}" destId="{8C36E85D-2120-4CCD-BC53-285ED6F3B41B}" srcOrd="2" destOrd="0" presId="urn:microsoft.com/office/officeart/2005/8/layout/hList7"/>
    <dgm:cxn modelId="{0EBD1638-2615-4519-ACCF-91A97EA75F28}" type="presParOf" srcId="{E7B07787-4BDF-4910-A020-EB728EFC5493}" destId="{FC73A87D-7046-4F93-A5FF-C39FC84FBCD2}" srcOrd="3" destOrd="0" presId="urn:microsoft.com/office/officeart/2005/8/layout/hList7"/>
    <dgm:cxn modelId="{47D0AA1F-FD3E-441B-8B6C-6EF6A60BEE8A}" type="presParOf" srcId="{454AA57C-4324-4301-B84D-24EF4ADBAA66}" destId="{65C09750-0285-4F54-8B2A-FACBF6D85D89}" srcOrd="3" destOrd="0" presId="urn:microsoft.com/office/officeart/2005/8/layout/hList7"/>
    <dgm:cxn modelId="{1D385087-021E-4ECC-948D-2C48C51183DB}" type="presParOf" srcId="{454AA57C-4324-4301-B84D-24EF4ADBAA66}" destId="{34D10FEF-1E36-4A19-84A7-D6564CD88DC1}" srcOrd="4" destOrd="0" presId="urn:microsoft.com/office/officeart/2005/8/layout/hList7"/>
    <dgm:cxn modelId="{F2A5FC9F-9AF0-48C7-9AA2-3F766A399DE9}" type="presParOf" srcId="{34D10FEF-1E36-4A19-84A7-D6564CD88DC1}" destId="{92AAA7E6-344F-4A76-B0A6-A61679496D0D}" srcOrd="0" destOrd="0" presId="urn:microsoft.com/office/officeart/2005/8/layout/hList7"/>
    <dgm:cxn modelId="{B73F71B2-B85B-4401-8A23-D70EE0F4FA0F}" type="presParOf" srcId="{34D10FEF-1E36-4A19-84A7-D6564CD88DC1}" destId="{16FF79ED-942A-40AB-8950-2A31E71E9EEE}" srcOrd="1" destOrd="0" presId="urn:microsoft.com/office/officeart/2005/8/layout/hList7"/>
    <dgm:cxn modelId="{9C960ECA-A319-475E-B220-C4B4198A2EA5}" type="presParOf" srcId="{34D10FEF-1E36-4A19-84A7-D6564CD88DC1}" destId="{E8B03E20-F418-4082-BF97-AAA0112177D3}" srcOrd="2" destOrd="0" presId="urn:microsoft.com/office/officeart/2005/8/layout/hList7"/>
    <dgm:cxn modelId="{4F588547-438D-4483-A69A-2597B64807BC}" type="presParOf" srcId="{34D10FEF-1E36-4A19-84A7-D6564CD88DC1}" destId="{4D6C302D-3DB1-40B6-8F80-291466713E31}" srcOrd="3" destOrd="0" presId="urn:microsoft.com/office/officeart/2005/8/layout/hList7"/>
    <dgm:cxn modelId="{BC3A0A5C-1455-4144-825C-219B4F3EB70A}" type="presParOf" srcId="{454AA57C-4324-4301-B84D-24EF4ADBAA66}" destId="{AEA3F29C-8287-488C-BDFB-C9C2EEC54080}" srcOrd="5" destOrd="0" presId="urn:microsoft.com/office/officeart/2005/8/layout/hList7"/>
    <dgm:cxn modelId="{54BB5ADD-77AB-404B-A4FD-B5989DE29517}" type="presParOf" srcId="{454AA57C-4324-4301-B84D-24EF4ADBAA66}" destId="{87BC4D84-B56F-4D44-BE56-DF08969C803E}" srcOrd="6" destOrd="0" presId="urn:microsoft.com/office/officeart/2005/8/layout/hList7"/>
    <dgm:cxn modelId="{3BF3C9A6-F304-4022-A6F0-F903657EAC2F}" type="presParOf" srcId="{87BC4D84-B56F-4D44-BE56-DF08969C803E}" destId="{CA5AA58C-7679-41B3-971D-9DD0D9B4532E}" srcOrd="0" destOrd="0" presId="urn:microsoft.com/office/officeart/2005/8/layout/hList7"/>
    <dgm:cxn modelId="{1B25AABB-8837-4847-A3E6-3C193DC996E4}" type="presParOf" srcId="{87BC4D84-B56F-4D44-BE56-DF08969C803E}" destId="{8A3C948D-E2B7-412F-A6DD-A461F6F8B6D1}" srcOrd="1" destOrd="0" presId="urn:microsoft.com/office/officeart/2005/8/layout/hList7"/>
    <dgm:cxn modelId="{4BECB8E1-D460-417A-B676-CCBAEE14EDA1}" type="presParOf" srcId="{87BC4D84-B56F-4D44-BE56-DF08969C803E}" destId="{E8B45FDA-C721-45B0-BC43-62861BE43E94}" srcOrd="2" destOrd="0" presId="urn:microsoft.com/office/officeart/2005/8/layout/hList7"/>
    <dgm:cxn modelId="{15C8AC5C-8B37-421A-97A1-0F2E2A1A023F}" type="presParOf" srcId="{87BC4D84-B56F-4D44-BE56-DF08969C803E}" destId="{D852E59C-0CFD-418B-BACA-20532957CB5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770F3-30E4-4AF0-A786-B9667F155375}">
      <dsp:nvSpPr>
        <dsp:cNvPr id="0" name=""/>
        <dsp:cNvSpPr/>
      </dsp:nvSpPr>
      <dsp:spPr>
        <a:xfrm>
          <a:off x="1043" y="0"/>
          <a:ext cx="1093735" cy="1513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/>
            <a:t>Mutui a MLT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/>
            <a:t>Project</a:t>
          </a:r>
        </a:p>
      </dsp:txBody>
      <dsp:txXfrm>
        <a:off x="1043" y="605373"/>
        <a:ext cx="1093735" cy="605373"/>
      </dsp:txXfrm>
    </dsp:sp>
    <dsp:sp modelId="{36DB5272-C1D9-467E-9A48-A7F94A86202D}">
      <dsp:nvSpPr>
        <dsp:cNvPr id="0" name=""/>
        <dsp:cNvSpPr/>
      </dsp:nvSpPr>
      <dsp:spPr>
        <a:xfrm>
          <a:off x="295924" y="90805"/>
          <a:ext cx="503973" cy="50397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45000" r="-45000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180CB3-3D72-4BAC-B5CE-819A9586F2C8}">
      <dsp:nvSpPr>
        <dsp:cNvPr id="0" name=""/>
        <dsp:cNvSpPr/>
      </dsp:nvSpPr>
      <dsp:spPr>
        <a:xfrm>
          <a:off x="1127591" y="0"/>
          <a:ext cx="1093735" cy="1513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/>
            <a:t>Factoring e Anticipi</a:t>
          </a:r>
          <a:r>
            <a:rPr lang="it-IT" sz="1200" b="1" kern="1200">
              <a:latin typeface="Trebuchet MS"/>
            </a:rPr>
            <a:t> </a:t>
          </a:r>
          <a:endParaRPr lang="it-IT" sz="1200" b="1" kern="1200"/>
        </a:p>
      </dsp:txBody>
      <dsp:txXfrm>
        <a:off x="1127591" y="605373"/>
        <a:ext cx="1093735" cy="605373"/>
      </dsp:txXfrm>
    </dsp:sp>
    <dsp:sp modelId="{FC73A87D-7046-4F93-A5FF-C39FC84FBCD2}">
      <dsp:nvSpPr>
        <dsp:cNvPr id="0" name=""/>
        <dsp:cNvSpPr/>
      </dsp:nvSpPr>
      <dsp:spPr>
        <a:xfrm>
          <a:off x="1422472" y="90805"/>
          <a:ext cx="503973" cy="50397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AAA7E6-344F-4A76-B0A6-A61679496D0D}">
      <dsp:nvSpPr>
        <dsp:cNvPr id="0" name=""/>
        <dsp:cNvSpPr/>
      </dsp:nvSpPr>
      <dsp:spPr>
        <a:xfrm>
          <a:off x="2254138" y="0"/>
          <a:ext cx="1093735" cy="1513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1" kern="1200" err="1"/>
            <a:t>Advisory</a:t>
          </a:r>
          <a:endParaRPr lang="it-IT" sz="1000" b="1" kern="1200"/>
        </a:p>
      </dsp:txBody>
      <dsp:txXfrm>
        <a:off x="2254138" y="605373"/>
        <a:ext cx="1093735" cy="605373"/>
      </dsp:txXfrm>
    </dsp:sp>
    <dsp:sp modelId="{4D6C302D-3DB1-40B6-8F80-291466713E31}">
      <dsp:nvSpPr>
        <dsp:cNvPr id="0" name=""/>
        <dsp:cNvSpPr/>
      </dsp:nvSpPr>
      <dsp:spPr>
        <a:xfrm>
          <a:off x="2549019" y="90805"/>
          <a:ext cx="503973" cy="50397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3000" r="-23000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5AA58C-7679-41B3-971D-9DD0D9B4532E}">
      <dsp:nvSpPr>
        <dsp:cNvPr id="0" name=""/>
        <dsp:cNvSpPr/>
      </dsp:nvSpPr>
      <dsp:spPr>
        <a:xfrm>
          <a:off x="3380686" y="0"/>
          <a:ext cx="1093735" cy="1513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b="1" kern="1200"/>
            <a:t>Gestione Fondi Speciali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b="1" kern="1200"/>
            <a:t>Agevolativi</a:t>
          </a:r>
        </a:p>
      </dsp:txBody>
      <dsp:txXfrm>
        <a:off x="3380686" y="605373"/>
        <a:ext cx="1093735" cy="605373"/>
      </dsp:txXfrm>
    </dsp:sp>
    <dsp:sp modelId="{D852E59C-0CFD-418B-BACA-20532957CB57}">
      <dsp:nvSpPr>
        <dsp:cNvPr id="0" name=""/>
        <dsp:cNvSpPr/>
      </dsp:nvSpPr>
      <dsp:spPr>
        <a:xfrm>
          <a:off x="3675567" y="90805"/>
          <a:ext cx="503973" cy="503973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6B3A5E-CB89-428C-B7F5-EF476FCD7F6C}">
      <dsp:nvSpPr>
        <dsp:cNvPr id="0" name=""/>
        <dsp:cNvSpPr/>
      </dsp:nvSpPr>
      <dsp:spPr>
        <a:xfrm>
          <a:off x="179018" y="1210746"/>
          <a:ext cx="4117427" cy="227014"/>
        </a:xfrm>
        <a:prstGeom prst="leftRightArrow">
          <a:avLst/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7E8C8-6041-4028-A30A-3ABD29B6154D}" type="datetimeFigureOut">
              <a:t>19/02/2025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1EC84-2BC4-4FEF-9A32-D22D8EFD9CE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73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59351-3B5A-4034-82E1-FE6D6ECD0B4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4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59351-3B5A-4034-82E1-FE6D6ECD0B4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67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684035"/>
            <a:ext cx="9144000" cy="399838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5C707B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Inserire Ufficio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82"/>
            <a:ext cx="12192000" cy="2800349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0" y="5988676"/>
            <a:ext cx="12192000" cy="86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23002"/>
            <a:ext cx="1224818" cy="1713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3" y="6423002"/>
            <a:ext cx="1136159" cy="168551"/>
          </a:xfrm>
          <a:prstGeom prst="rect">
            <a:avLst/>
          </a:prstGeom>
        </p:spPr>
      </p:pic>
      <p:sp>
        <p:nvSpPr>
          <p:cNvPr id="5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646567"/>
            <a:ext cx="9242425" cy="288974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it-IT"/>
              <a:t>Inserire Luogo e Data</a:t>
            </a:r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1524000" y="3269674"/>
            <a:ext cx="10515600" cy="1236598"/>
          </a:xfrm>
          <a:noFill/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98556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803697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ICSC in Pillole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619220-D121-4E8E-A124-5AF02D367B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6625" y="1662113"/>
            <a:ext cx="10031413" cy="3419734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8B240D5-5D10-4180-A262-78835B6DA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205" y="5563657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4733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CC0ACF9-2CD3-4A46-8F07-8ADA5641DD38}"/>
              </a:ext>
            </a:extLst>
          </p:cNvPr>
          <p:cNvSpPr/>
          <p:nvPr userDrawn="1"/>
        </p:nvSpPr>
        <p:spPr>
          <a:xfrm>
            <a:off x="753687" y="1052946"/>
            <a:ext cx="10773295" cy="4516582"/>
          </a:xfrm>
          <a:prstGeom prst="roundRect">
            <a:avLst>
              <a:gd name="adj" fmla="val 452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1088825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ICSC in Pillole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DF53F4F-87E3-4A3F-AC50-ED4C1D6CB972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1391278"/>
            <a:ext cx="10515600" cy="432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B8FB7765-9C58-4AD7-B5B7-5F2E8A5209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1388" y="1657350"/>
            <a:ext cx="10358437" cy="366236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00495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del docu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236415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Contenuto del documento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ICSC in Pillole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B935F54-C9AD-4C0C-ADB1-FD5780F91331}"/>
              </a:ext>
            </a:extLst>
          </p:cNvPr>
          <p:cNvSpPr/>
          <p:nvPr userDrawn="1"/>
        </p:nvSpPr>
        <p:spPr>
          <a:xfrm>
            <a:off x="1056926" y="1506772"/>
            <a:ext cx="9478069" cy="435609"/>
          </a:xfrm>
          <a:prstGeom prst="rect">
            <a:avLst/>
          </a:prstGeom>
          <a:solidFill>
            <a:srgbClr val="5E727B"/>
          </a:solidFill>
          <a:ln>
            <a:solidFill>
              <a:srgbClr val="536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7F717753-CE5C-465D-A3BE-6E33BC9978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8875" y="1601788"/>
            <a:ext cx="9166225" cy="3413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C3FCFF63-3DC3-4C49-AA74-4E440D7134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8875" y="2042970"/>
            <a:ext cx="5153025" cy="145732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26229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cc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803697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ICSC in Pillole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8B240D5-5D10-4180-A262-78835B6DA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205" y="5563657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23DA227-56B9-4DB4-9934-65C43F75C16F}"/>
              </a:ext>
            </a:extLst>
          </p:cNvPr>
          <p:cNvCxnSpPr>
            <a:cxnSpLocks/>
          </p:cNvCxnSpPr>
          <p:nvPr userDrawn="1"/>
        </p:nvCxnSpPr>
        <p:spPr>
          <a:xfrm flipV="1">
            <a:off x="925005" y="1976867"/>
            <a:ext cx="2245990" cy="127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99B51A4-BE4A-476E-AD3A-D0175056A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3300366" y="1947972"/>
            <a:ext cx="3440162" cy="288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566D19FC-B536-410C-B0AF-567878F6834F}"/>
              </a:ext>
            </a:extLst>
          </p:cNvPr>
          <p:cNvCxnSpPr>
            <a:cxnSpLocks/>
          </p:cNvCxnSpPr>
          <p:nvPr userDrawn="1"/>
        </p:nvCxnSpPr>
        <p:spPr>
          <a:xfrm flipV="1">
            <a:off x="6872258" y="1917276"/>
            <a:ext cx="5212109" cy="306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9CC0B9-5AEA-426C-B38D-EDF1AF0006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705" y="1559557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err="1"/>
              <a:t>Xxxxxx</a:t>
            </a:r>
            <a:endParaRPr lang="it-IT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47FFCDC8-06A2-4962-AFD3-F2CFE075BF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0366" y="1547388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err="1"/>
              <a:t>Xxxxxx</a:t>
            </a:r>
            <a:endParaRPr lang="it-IT"/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F7EE97E5-B72F-4F4D-B830-7DCFDB5BEF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2258" y="1544209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err="1"/>
              <a:t>Xxxxxx</a:t>
            </a:r>
            <a:endParaRPr lang="it-IT"/>
          </a:p>
        </p:txBody>
      </p:sp>
      <p:sp>
        <p:nvSpPr>
          <p:cNvPr id="6" name="Freccia a pentagono 5">
            <a:extLst>
              <a:ext uri="{FF2B5EF4-FFF2-40B4-BE49-F238E27FC236}">
                <a16:creationId xmlns:a16="http://schemas.microsoft.com/office/drawing/2014/main" id="{4F55F310-F669-44AA-8A42-A006CC5E88D1}"/>
              </a:ext>
            </a:extLst>
          </p:cNvPr>
          <p:cNvSpPr/>
          <p:nvPr userDrawn="1"/>
        </p:nvSpPr>
        <p:spPr>
          <a:xfrm>
            <a:off x="933854" y="2240844"/>
            <a:ext cx="2178413" cy="1199241"/>
          </a:xfrm>
          <a:prstGeom prst="homePlate">
            <a:avLst>
              <a:gd name="adj" fmla="val 15042"/>
            </a:avLst>
          </a:prstGeom>
          <a:solidFill>
            <a:srgbClr val="5E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40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4FC57061-8DBA-4AF9-8454-2A3D52180C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00413" y="2230438"/>
            <a:ext cx="3440112" cy="1111250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22" name="Segnaposto testo 20">
            <a:extLst>
              <a:ext uri="{FF2B5EF4-FFF2-40B4-BE49-F238E27FC236}">
                <a16:creationId xmlns:a16="http://schemas.microsoft.com/office/drawing/2014/main" id="{925CEE6C-26E5-4BFD-B9D8-09003E2C7C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72258" y="2162022"/>
            <a:ext cx="3440112" cy="1111250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23" name="Freccia a pentagono 22">
            <a:extLst>
              <a:ext uri="{FF2B5EF4-FFF2-40B4-BE49-F238E27FC236}">
                <a16:creationId xmlns:a16="http://schemas.microsoft.com/office/drawing/2014/main" id="{045393A7-25F5-4C39-9079-4E78D9E8A437}"/>
              </a:ext>
            </a:extLst>
          </p:cNvPr>
          <p:cNvSpPr/>
          <p:nvPr userDrawn="1"/>
        </p:nvSpPr>
        <p:spPr>
          <a:xfrm>
            <a:off x="925005" y="3800816"/>
            <a:ext cx="2178413" cy="1199241"/>
          </a:xfrm>
          <a:prstGeom prst="homePlate">
            <a:avLst>
              <a:gd name="adj" fmla="val 15042"/>
            </a:avLst>
          </a:prstGeom>
          <a:solidFill>
            <a:srgbClr val="5E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40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id="{7D99977D-010F-4A4B-AD97-2B996A504E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00413" y="3801495"/>
            <a:ext cx="3440112" cy="1111250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25" name="Segnaposto testo 20">
            <a:extLst>
              <a:ext uri="{FF2B5EF4-FFF2-40B4-BE49-F238E27FC236}">
                <a16:creationId xmlns:a16="http://schemas.microsoft.com/office/drawing/2014/main" id="{2ED50C9F-A8A7-4899-B9A2-803DD30ED1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2258" y="3733079"/>
            <a:ext cx="3440112" cy="1111250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D1F6205-C65D-4211-BB71-6B1354772E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30300" y="2520950"/>
            <a:ext cx="1552575" cy="4937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28" name="Segnaposto testo 26">
            <a:extLst>
              <a:ext uri="{FF2B5EF4-FFF2-40B4-BE49-F238E27FC236}">
                <a16:creationId xmlns:a16="http://schemas.microsoft.com/office/drawing/2014/main" id="{560A7628-9427-44A1-8CA9-82B2A00693E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30299" y="4041847"/>
            <a:ext cx="1552575" cy="4937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0070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SIMI PA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CC0ACF9-2CD3-4A46-8F07-8ADA5641DD38}"/>
              </a:ext>
            </a:extLst>
          </p:cNvPr>
          <p:cNvSpPr/>
          <p:nvPr userDrawn="1"/>
        </p:nvSpPr>
        <p:spPr>
          <a:xfrm>
            <a:off x="709352" y="1052946"/>
            <a:ext cx="10773295" cy="4131425"/>
          </a:xfrm>
          <a:prstGeom prst="roundRect">
            <a:avLst>
              <a:gd name="adj" fmla="val 452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Prossimi passi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ICSC in Pillole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164D6A8-5FC3-4674-97CC-2E77D9AB8B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9638" y="1223963"/>
            <a:ext cx="3319462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/>
              <a:t>Attività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8A00C443-06FE-4C0B-A0B6-21E71F2AF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4038" y="1223963"/>
            <a:ext cx="3319462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/>
              <a:t>Chi</a:t>
            </a:r>
          </a:p>
        </p:txBody>
      </p:sp>
      <p:sp>
        <p:nvSpPr>
          <p:cNvPr id="16" name="Segnaposto testo 4">
            <a:extLst>
              <a:ext uri="{FF2B5EF4-FFF2-40B4-BE49-F238E27FC236}">
                <a16:creationId xmlns:a16="http://schemas.microsoft.com/office/drawing/2014/main" id="{9207C149-1AC9-4D82-8B03-24AF1D6FAF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0693" y="1223963"/>
            <a:ext cx="2215947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/>
              <a:t>Quando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7265B0D-3246-4233-9657-F3D1F62DC63C}"/>
              </a:ext>
            </a:extLst>
          </p:cNvPr>
          <p:cNvCxnSpPr/>
          <p:nvPr userDrawn="1"/>
        </p:nvCxnSpPr>
        <p:spPr>
          <a:xfrm flipV="1">
            <a:off x="838200" y="1673629"/>
            <a:ext cx="10515600" cy="387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FCEFA0AA-8915-4129-B5E8-FD5016F51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9638" y="1911350"/>
            <a:ext cx="4238625" cy="25669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19" name="Segnaposto testo 17">
            <a:extLst>
              <a:ext uri="{FF2B5EF4-FFF2-40B4-BE49-F238E27FC236}">
                <a16:creationId xmlns:a16="http://schemas.microsoft.com/office/drawing/2014/main" id="{E6249EEE-A711-45A8-8FE6-7077F518E5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4039" y="1911350"/>
            <a:ext cx="3319462" cy="25669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20" name="Segnaposto testo 17">
            <a:extLst>
              <a:ext uri="{FF2B5EF4-FFF2-40B4-BE49-F238E27FC236}">
                <a16:creationId xmlns:a16="http://schemas.microsoft.com/office/drawing/2014/main" id="{A7985701-7A9B-4E6B-83E0-00C7E4AA4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23641" y="1900130"/>
            <a:ext cx="2192999" cy="25669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21" name="Segnaposto testo 6">
            <a:extLst>
              <a:ext uri="{FF2B5EF4-FFF2-40B4-BE49-F238E27FC236}">
                <a16:creationId xmlns:a16="http://schemas.microsoft.com/office/drawing/2014/main" id="{FD698E0F-49FD-4AFE-AC97-1FB05A9D40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5392391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55285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803697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ICSC in Pillole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619220-D121-4E8E-A124-5AF02D367B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6625" y="1662113"/>
            <a:ext cx="10031413" cy="341973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8B240D5-5D10-4180-A262-78835B6DA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205" y="5563657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1147734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CC0ACF9-2CD3-4A46-8F07-8ADA5641DD38}"/>
              </a:ext>
            </a:extLst>
          </p:cNvPr>
          <p:cNvSpPr/>
          <p:nvPr userDrawn="1"/>
        </p:nvSpPr>
        <p:spPr>
          <a:xfrm>
            <a:off x="753687" y="1052946"/>
            <a:ext cx="10773295" cy="4516582"/>
          </a:xfrm>
          <a:prstGeom prst="roundRect">
            <a:avLst>
              <a:gd name="adj" fmla="val 452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1088825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ICSC in Pillole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DF53F4F-87E3-4A3F-AC50-ED4C1D6CB972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1391278"/>
            <a:ext cx="10515600" cy="432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B8FB7765-9C58-4AD7-B5B7-5F2E8A5209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1388" y="1657350"/>
            <a:ext cx="10358437" cy="36623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8773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del docu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236415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Contenuto del documento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ICSC in Pillole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B935F54-C9AD-4C0C-ADB1-FD5780F91331}"/>
              </a:ext>
            </a:extLst>
          </p:cNvPr>
          <p:cNvSpPr/>
          <p:nvPr userDrawn="1"/>
        </p:nvSpPr>
        <p:spPr>
          <a:xfrm>
            <a:off x="1056926" y="1506772"/>
            <a:ext cx="9478069" cy="435609"/>
          </a:xfrm>
          <a:prstGeom prst="rect">
            <a:avLst/>
          </a:prstGeom>
          <a:solidFill>
            <a:srgbClr val="5E727B"/>
          </a:solidFill>
          <a:ln>
            <a:solidFill>
              <a:srgbClr val="536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7F717753-CE5C-465D-A3BE-6E33BC9978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8875" y="1601788"/>
            <a:ext cx="9166225" cy="3413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C3FCFF63-3DC3-4C49-AA74-4E440D7134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8875" y="2042970"/>
            <a:ext cx="5153025" cy="14573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11491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cc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803697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ICSC in Pillole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8B240D5-5D10-4180-A262-78835B6DA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205" y="5563657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23DA227-56B9-4DB4-9934-65C43F75C16F}"/>
              </a:ext>
            </a:extLst>
          </p:cNvPr>
          <p:cNvCxnSpPr>
            <a:cxnSpLocks/>
          </p:cNvCxnSpPr>
          <p:nvPr userDrawn="1"/>
        </p:nvCxnSpPr>
        <p:spPr>
          <a:xfrm flipV="1">
            <a:off x="925005" y="1976867"/>
            <a:ext cx="2245990" cy="127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99B51A4-BE4A-476E-AD3A-D0175056A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3300366" y="1947972"/>
            <a:ext cx="3440162" cy="288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566D19FC-B536-410C-B0AF-567878F6834F}"/>
              </a:ext>
            </a:extLst>
          </p:cNvPr>
          <p:cNvCxnSpPr>
            <a:cxnSpLocks/>
          </p:cNvCxnSpPr>
          <p:nvPr userDrawn="1"/>
        </p:nvCxnSpPr>
        <p:spPr>
          <a:xfrm flipV="1">
            <a:off x="6872258" y="1917276"/>
            <a:ext cx="5212109" cy="306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9CC0B9-5AEA-426C-B38D-EDF1AF0006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705" y="1559557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err="1"/>
              <a:t>Xxxxxx</a:t>
            </a:r>
            <a:endParaRPr lang="it-IT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47FFCDC8-06A2-4962-AFD3-F2CFE075BF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0366" y="1547388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err="1"/>
              <a:t>Xxxxxx</a:t>
            </a:r>
            <a:endParaRPr lang="it-IT"/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F7EE97E5-B72F-4F4D-B830-7DCFDB5BEF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2258" y="1544209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err="1"/>
              <a:t>Xxxxxx</a:t>
            </a:r>
            <a:endParaRPr lang="it-IT"/>
          </a:p>
        </p:txBody>
      </p:sp>
      <p:sp>
        <p:nvSpPr>
          <p:cNvPr id="6" name="Freccia a pentagono 5">
            <a:extLst>
              <a:ext uri="{FF2B5EF4-FFF2-40B4-BE49-F238E27FC236}">
                <a16:creationId xmlns:a16="http://schemas.microsoft.com/office/drawing/2014/main" id="{4F55F310-F669-44AA-8A42-A006CC5E88D1}"/>
              </a:ext>
            </a:extLst>
          </p:cNvPr>
          <p:cNvSpPr/>
          <p:nvPr userDrawn="1"/>
        </p:nvSpPr>
        <p:spPr>
          <a:xfrm>
            <a:off x="933854" y="2240844"/>
            <a:ext cx="2178413" cy="1199241"/>
          </a:xfrm>
          <a:prstGeom prst="homePlate">
            <a:avLst>
              <a:gd name="adj" fmla="val 15042"/>
            </a:avLst>
          </a:prstGeom>
          <a:solidFill>
            <a:srgbClr val="5E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40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4FC57061-8DBA-4AF9-8454-2A3D52180C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00413" y="2230438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2" name="Segnaposto testo 20">
            <a:extLst>
              <a:ext uri="{FF2B5EF4-FFF2-40B4-BE49-F238E27FC236}">
                <a16:creationId xmlns:a16="http://schemas.microsoft.com/office/drawing/2014/main" id="{925CEE6C-26E5-4BFD-B9D8-09003E2C7C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72258" y="2162022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3" name="Freccia a pentagono 22">
            <a:extLst>
              <a:ext uri="{FF2B5EF4-FFF2-40B4-BE49-F238E27FC236}">
                <a16:creationId xmlns:a16="http://schemas.microsoft.com/office/drawing/2014/main" id="{045393A7-25F5-4C39-9079-4E78D9E8A437}"/>
              </a:ext>
            </a:extLst>
          </p:cNvPr>
          <p:cNvSpPr/>
          <p:nvPr userDrawn="1"/>
        </p:nvSpPr>
        <p:spPr>
          <a:xfrm>
            <a:off x="925005" y="3800816"/>
            <a:ext cx="2178413" cy="1199241"/>
          </a:xfrm>
          <a:prstGeom prst="homePlate">
            <a:avLst>
              <a:gd name="adj" fmla="val 15042"/>
            </a:avLst>
          </a:prstGeom>
          <a:solidFill>
            <a:srgbClr val="5E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40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id="{7D99977D-010F-4A4B-AD97-2B996A504E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00413" y="3801495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5" name="Segnaposto testo 20">
            <a:extLst>
              <a:ext uri="{FF2B5EF4-FFF2-40B4-BE49-F238E27FC236}">
                <a16:creationId xmlns:a16="http://schemas.microsoft.com/office/drawing/2014/main" id="{2ED50C9F-A8A7-4899-B9A2-803DD30ED1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2258" y="3733079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D1F6205-C65D-4211-BB71-6B1354772E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30300" y="2520950"/>
            <a:ext cx="1552575" cy="4937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8" name="Segnaposto testo 26">
            <a:extLst>
              <a:ext uri="{FF2B5EF4-FFF2-40B4-BE49-F238E27FC236}">
                <a16:creationId xmlns:a16="http://schemas.microsoft.com/office/drawing/2014/main" id="{560A7628-9427-44A1-8CA9-82B2A00693E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30299" y="4041847"/>
            <a:ext cx="1552575" cy="4937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34448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SIMI PA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CC0ACF9-2CD3-4A46-8F07-8ADA5641DD38}"/>
              </a:ext>
            </a:extLst>
          </p:cNvPr>
          <p:cNvSpPr/>
          <p:nvPr userDrawn="1"/>
        </p:nvSpPr>
        <p:spPr>
          <a:xfrm>
            <a:off x="709352" y="1052946"/>
            <a:ext cx="10773295" cy="4131425"/>
          </a:xfrm>
          <a:prstGeom prst="roundRect">
            <a:avLst>
              <a:gd name="adj" fmla="val 452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Prossimi passi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ICSC in Pillole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164D6A8-5FC3-4674-97CC-2E77D9AB8B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9638" y="1223963"/>
            <a:ext cx="3319462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/>
              <a:t>Attività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8A00C443-06FE-4C0B-A0B6-21E71F2AF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4038" y="1223963"/>
            <a:ext cx="3319462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/>
              <a:t>Chi</a:t>
            </a:r>
          </a:p>
        </p:txBody>
      </p:sp>
      <p:sp>
        <p:nvSpPr>
          <p:cNvPr id="16" name="Segnaposto testo 4">
            <a:extLst>
              <a:ext uri="{FF2B5EF4-FFF2-40B4-BE49-F238E27FC236}">
                <a16:creationId xmlns:a16="http://schemas.microsoft.com/office/drawing/2014/main" id="{9207C149-1AC9-4D82-8B03-24AF1D6FAF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0693" y="1223963"/>
            <a:ext cx="2215947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/>
              <a:t>Quando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7265B0D-3246-4233-9657-F3D1F62DC63C}"/>
              </a:ext>
            </a:extLst>
          </p:cNvPr>
          <p:cNvCxnSpPr/>
          <p:nvPr userDrawn="1"/>
        </p:nvCxnSpPr>
        <p:spPr>
          <a:xfrm flipV="1">
            <a:off x="838200" y="1673629"/>
            <a:ext cx="10515600" cy="387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FCEFA0AA-8915-4129-B5E8-FD5016F51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9638" y="1911350"/>
            <a:ext cx="4238625" cy="2566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9" name="Segnaposto testo 17">
            <a:extLst>
              <a:ext uri="{FF2B5EF4-FFF2-40B4-BE49-F238E27FC236}">
                <a16:creationId xmlns:a16="http://schemas.microsoft.com/office/drawing/2014/main" id="{E6249EEE-A711-45A8-8FE6-7077F518E5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4039" y="1911350"/>
            <a:ext cx="3319462" cy="2566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0" name="Segnaposto testo 17">
            <a:extLst>
              <a:ext uri="{FF2B5EF4-FFF2-40B4-BE49-F238E27FC236}">
                <a16:creationId xmlns:a16="http://schemas.microsoft.com/office/drawing/2014/main" id="{A7985701-7A9B-4E6B-83E0-00C7E4AA4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23641" y="1900130"/>
            <a:ext cx="2192999" cy="2566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1" name="Segnaposto testo 6">
            <a:extLst>
              <a:ext uri="{FF2B5EF4-FFF2-40B4-BE49-F238E27FC236}">
                <a16:creationId xmlns:a16="http://schemas.microsoft.com/office/drawing/2014/main" id="{FD698E0F-49FD-4AFE-AC97-1FB05A9D40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5392391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2129504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g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43989" y="2896487"/>
            <a:ext cx="10515600" cy="484881"/>
          </a:xfrm>
        </p:spPr>
        <p:txBody>
          <a:bodyPr>
            <a:normAutofit/>
          </a:bodyPr>
          <a:lstStyle>
            <a:lvl1pPr algn="ctr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ALLEGATI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ICSC in Pillole</a:t>
            </a:r>
          </a:p>
        </p:txBody>
      </p:sp>
    </p:spTree>
    <p:extLst>
      <p:ext uri="{BB962C8B-B14F-4D97-AF65-F5344CB8AC3E}">
        <p14:creationId xmlns:p14="http://schemas.microsoft.com/office/powerpoint/2010/main" val="2756611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- 4 u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pic" sz="quarter" idx="13"/>
          </p:nvPr>
        </p:nvSpPr>
        <p:spPr>
          <a:xfrm>
            <a:off x="6010929" y="357187"/>
            <a:ext cx="6186208" cy="17802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half" idx="1"/>
          </p:nvPr>
        </p:nvSpPr>
        <p:spPr>
          <a:xfrm>
            <a:off x="535781" y="1071562"/>
            <a:ext cx="4762500" cy="546496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160729">
              <a:spcBef>
                <a:spcPts val="0"/>
              </a:spcBef>
              <a:buSzTx/>
              <a:buFontTx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321457">
              <a:spcBef>
                <a:spcPts val="0"/>
              </a:spcBef>
              <a:buSzTx/>
              <a:buFontTx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482186">
              <a:spcBef>
                <a:spcPts val="0"/>
              </a:spcBef>
              <a:buSzTx/>
              <a:buFontTx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642915">
              <a:spcBef>
                <a:spcPts val="0"/>
              </a:spcBef>
              <a:buSzTx/>
              <a:buFontTx/>
              <a:buNone/>
              <a:defRPr sz="1828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hape 146"/>
          <p:cNvSpPr/>
          <p:nvPr/>
        </p:nvSpPr>
        <p:spPr>
          <a:xfrm>
            <a:off x="535781" y="892969"/>
            <a:ext cx="4756307" cy="94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35719" tIns="35719" rIns="35719" bIns="35719" anchor="ctr"/>
          <a:lstStyle/>
          <a:p>
            <a:pPr algn="l"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539750" y="-258961"/>
            <a:ext cx="4762501" cy="982266"/>
          </a:xfrm>
          <a:prstGeom prst="rect">
            <a:avLst/>
          </a:prstGeom>
        </p:spPr>
        <p:txBody>
          <a:bodyPr/>
          <a:lstStyle>
            <a:lvl1pPr>
              <a:defRPr sz="2953"/>
            </a:lvl1pPr>
          </a:lstStyle>
          <a:p>
            <a:r>
              <a:t>Title Text</a:t>
            </a:r>
          </a:p>
        </p:txBody>
      </p:sp>
      <p:sp>
        <p:nvSpPr>
          <p:cNvPr id="148" name="Shape 148"/>
          <p:cNvSpPr>
            <a:spLocks noGrp="1"/>
          </p:cNvSpPr>
          <p:nvPr>
            <p:ph type="pic" sz="quarter" idx="14"/>
          </p:nvPr>
        </p:nvSpPr>
        <p:spPr>
          <a:xfrm>
            <a:off x="6005793" y="2262409"/>
            <a:ext cx="6186207" cy="17802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pic" sz="quarter" idx="15"/>
          </p:nvPr>
        </p:nvSpPr>
        <p:spPr>
          <a:xfrm>
            <a:off x="6010931" y="4238993"/>
            <a:ext cx="6186207" cy="17802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388137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532826" y="-262612"/>
            <a:ext cx="11120438" cy="98226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532826" y="1067911"/>
            <a:ext cx="11120438" cy="468808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413909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it-IT" spc="-15"/>
              <a:t>ICSC in Pillole</a:t>
            </a:r>
            <a:endParaRPr spc="-15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16839">
              <a:lnSpc>
                <a:spcPct val="100000"/>
              </a:lnSpc>
              <a:spcBef>
                <a:spcPts val="385"/>
              </a:spcBef>
            </a:pPr>
            <a:fld id="{81D60167-4931-47E6-BA6A-407CBD079E47}" type="slidenum">
              <a:rPr dirty="0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42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contenuto 2"/>
          <p:cNvSpPr>
            <a:spLocks noGrp="1"/>
          </p:cNvSpPr>
          <p:nvPr>
            <p:ph idx="10"/>
          </p:nvPr>
        </p:nvSpPr>
        <p:spPr>
          <a:xfrm>
            <a:off x="838200" y="2347622"/>
            <a:ext cx="10515600" cy="3338804"/>
          </a:xfrm>
        </p:spPr>
        <p:txBody>
          <a:bodyPr>
            <a:normAutofit/>
          </a:bodyPr>
          <a:lstStyle>
            <a:lvl1pPr>
              <a:buClr>
                <a:srgbClr val="234F9E"/>
              </a:buClr>
              <a:defRPr sz="2000">
                <a:solidFill>
                  <a:srgbClr val="414141"/>
                </a:solidFill>
              </a:defRPr>
            </a:lvl1pPr>
            <a:lvl2pPr>
              <a:buClr>
                <a:srgbClr val="234F9E"/>
              </a:buClr>
              <a:defRPr sz="2000">
                <a:solidFill>
                  <a:srgbClr val="414141"/>
                </a:solidFill>
              </a:defRPr>
            </a:lvl2pPr>
            <a:lvl3pPr>
              <a:buClr>
                <a:srgbClr val="234F9E"/>
              </a:buClr>
              <a:defRPr sz="2000">
                <a:solidFill>
                  <a:srgbClr val="414141"/>
                </a:solidFill>
              </a:defRPr>
            </a:lvl3pPr>
            <a:lvl4pPr>
              <a:buClr>
                <a:srgbClr val="234F9E"/>
              </a:buClr>
              <a:defRPr sz="2000">
                <a:solidFill>
                  <a:srgbClr val="414141"/>
                </a:solidFill>
              </a:defRPr>
            </a:lvl4pPr>
            <a:lvl5pPr>
              <a:buClr>
                <a:srgbClr val="234F9E"/>
              </a:buClr>
              <a:defRPr sz="2000">
                <a:solidFill>
                  <a:srgbClr val="414141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 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38200" y="908051"/>
            <a:ext cx="10515600" cy="54815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7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838200" y="1346470"/>
            <a:ext cx="7482047" cy="494942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7F7F7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inserire sottotitolo</a:t>
            </a:r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9424136" y="6357467"/>
            <a:ext cx="770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84BB55C-870D-4968-A482-9E6B1827841D}" type="slidenum">
              <a:rPr lang="it-IT" sz="1200" smtClean="0">
                <a:solidFill>
                  <a:srgbClr val="234F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‹N›</a:t>
            </a:fld>
            <a:endParaRPr lang="it-IT" sz="1200">
              <a:solidFill>
                <a:srgbClr val="234F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3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684035"/>
            <a:ext cx="9144000" cy="399838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5C707B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Inserire Ufficio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82"/>
            <a:ext cx="12192000" cy="2800349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0" y="5988676"/>
            <a:ext cx="12192000" cy="86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23002"/>
            <a:ext cx="1224818" cy="1713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3" y="6423002"/>
            <a:ext cx="1136159" cy="168551"/>
          </a:xfrm>
          <a:prstGeom prst="rect">
            <a:avLst/>
          </a:prstGeom>
        </p:spPr>
      </p:pic>
      <p:sp>
        <p:nvSpPr>
          <p:cNvPr id="5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646567"/>
            <a:ext cx="9242425" cy="288974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it-IT"/>
              <a:t>Inserire Luogo e Data</a:t>
            </a:r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1524000" y="3269674"/>
            <a:ext cx="10515600" cy="1236598"/>
          </a:xfrm>
          <a:noFill/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98556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803697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Sport, misure per la ripartenza. Gli strumenti a disposizione per le Amministrazioni Locali e le Associazioni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619220-D121-4E8E-A124-5AF02D367B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6625" y="1662113"/>
            <a:ext cx="10031413" cy="341973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8B240D5-5D10-4180-A262-78835B6DA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205" y="5563657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114773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CC0ACF9-2CD3-4A46-8F07-8ADA5641DD38}"/>
              </a:ext>
            </a:extLst>
          </p:cNvPr>
          <p:cNvSpPr/>
          <p:nvPr userDrawn="1"/>
        </p:nvSpPr>
        <p:spPr>
          <a:xfrm>
            <a:off x="753687" y="1052946"/>
            <a:ext cx="10773295" cy="4516582"/>
          </a:xfrm>
          <a:prstGeom prst="roundRect">
            <a:avLst>
              <a:gd name="adj" fmla="val 452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1088825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Sport, misure per la ripartenza. Gli strumenti a disposizione per le Amministrazioni Locali e le Associazioni</a:t>
            </a:r>
            <a:endParaRPr lang="it-IT">
              <a:solidFill>
                <a:schemeClr val="bg1"/>
              </a:solidFill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DF53F4F-87E3-4A3F-AC50-ED4C1D6CB972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1391278"/>
            <a:ext cx="10515600" cy="432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B8FB7765-9C58-4AD7-B5B7-5F2E8A5209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1388" y="1657350"/>
            <a:ext cx="10358437" cy="36623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87738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del docu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236415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Contenuto del documento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Sport, misure per la ripartenza. Gli strumenti a disposizione per le Amministrazioni Locali e le Associazioni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B935F54-C9AD-4C0C-ADB1-FD5780F91331}"/>
              </a:ext>
            </a:extLst>
          </p:cNvPr>
          <p:cNvSpPr/>
          <p:nvPr userDrawn="1"/>
        </p:nvSpPr>
        <p:spPr>
          <a:xfrm>
            <a:off x="1056926" y="1506772"/>
            <a:ext cx="9478069" cy="435609"/>
          </a:xfrm>
          <a:prstGeom prst="rect">
            <a:avLst/>
          </a:prstGeom>
          <a:solidFill>
            <a:srgbClr val="5E727B"/>
          </a:solidFill>
          <a:ln>
            <a:solidFill>
              <a:srgbClr val="536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7F717753-CE5C-465D-A3BE-6E33BC9978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8875" y="1601788"/>
            <a:ext cx="9166225" cy="3413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C3FCFF63-3DC3-4C49-AA74-4E440D7134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8875" y="2042970"/>
            <a:ext cx="5153025" cy="14573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11491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cc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803697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Sport, misure per la ripartenza. Gli strumenti a disposizione per le Amministrazioni Locali e le Associazioni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8B240D5-5D10-4180-A262-78835B6DA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205" y="5563657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23DA227-56B9-4DB4-9934-65C43F75C16F}"/>
              </a:ext>
            </a:extLst>
          </p:cNvPr>
          <p:cNvCxnSpPr>
            <a:cxnSpLocks/>
          </p:cNvCxnSpPr>
          <p:nvPr userDrawn="1"/>
        </p:nvCxnSpPr>
        <p:spPr>
          <a:xfrm flipV="1">
            <a:off x="925005" y="1976867"/>
            <a:ext cx="2245990" cy="127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99B51A4-BE4A-476E-AD3A-D0175056A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3300366" y="1947972"/>
            <a:ext cx="3440162" cy="288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566D19FC-B536-410C-B0AF-567878F6834F}"/>
              </a:ext>
            </a:extLst>
          </p:cNvPr>
          <p:cNvCxnSpPr>
            <a:cxnSpLocks/>
          </p:cNvCxnSpPr>
          <p:nvPr userDrawn="1"/>
        </p:nvCxnSpPr>
        <p:spPr>
          <a:xfrm flipV="1">
            <a:off x="6872258" y="1917276"/>
            <a:ext cx="5212109" cy="306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9CC0B9-5AEA-426C-B38D-EDF1AF0006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705" y="1559557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err="1"/>
              <a:t>Xxxxxx</a:t>
            </a:r>
            <a:endParaRPr lang="it-IT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47FFCDC8-06A2-4962-AFD3-F2CFE075BF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0366" y="1547388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err="1"/>
              <a:t>Xxxxxx</a:t>
            </a:r>
            <a:endParaRPr lang="it-IT"/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F7EE97E5-B72F-4F4D-B830-7DCFDB5BEF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2258" y="1544209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err="1"/>
              <a:t>Xxxxxx</a:t>
            </a:r>
            <a:endParaRPr lang="it-IT"/>
          </a:p>
        </p:txBody>
      </p:sp>
      <p:sp>
        <p:nvSpPr>
          <p:cNvPr id="6" name="Freccia a pentagono 5">
            <a:extLst>
              <a:ext uri="{FF2B5EF4-FFF2-40B4-BE49-F238E27FC236}">
                <a16:creationId xmlns:a16="http://schemas.microsoft.com/office/drawing/2014/main" id="{4F55F310-F669-44AA-8A42-A006CC5E88D1}"/>
              </a:ext>
            </a:extLst>
          </p:cNvPr>
          <p:cNvSpPr/>
          <p:nvPr userDrawn="1"/>
        </p:nvSpPr>
        <p:spPr>
          <a:xfrm>
            <a:off x="933854" y="2240844"/>
            <a:ext cx="2178413" cy="1199241"/>
          </a:xfrm>
          <a:prstGeom prst="homePlate">
            <a:avLst>
              <a:gd name="adj" fmla="val 15042"/>
            </a:avLst>
          </a:prstGeom>
          <a:solidFill>
            <a:srgbClr val="5E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40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4FC57061-8DBA-4AF9-8454-2A3D52180C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00413" y="2230438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2" name="Segnaposto testo 20">
            <a:extLst>
              <a:ext uri="{FF2B5EF4-FFF2-40B4-BE49-F238E27FC236}">
                <a16:creationId xmlns:a16="http://schemas.microsoft.com/office/drawing/2014/main" id="{925CEE6C-26E5-4BFD-B9D8-09003E2C7C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72258" y="2162022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3" name="Freccia a pentagono 22">
            <a:extLst>
              <a:ext uri="{FF2B5EF4-FFF2-40B4-BE49-F238E27FC236}">
                <a16:creationId xmlns:a16="http://schemas.microsoft.com/office/drawing/2014/main" id="{045393A7-25F5-4C39-9079-4E78D9E8A437}"/>
              </a:ext>
            </a:extLst>
          </p:cNvPr>
          <p:cNvSpPr/>
          <p:nvPr userDrawn="1"/>
        </p:nvSpPr>
        <p:spPr>
          <a:xfrm>
            <a:off x="925005" y="3800816"/>
            <a:ext cx="2178413" cy="1199241"/>
          </a:xfrm>
          <a:prstGeom prst="homePlate">
            <a:avLst>
              <a:gd name="adj" fmla="val 15042"/>
            </a:avLst>
          </a:prstGeom>
          <a:solidFill>
            <a:srgbClr val="5E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40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id="{7D99977D-010F-4A4B-AD97-2B996A504E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00413" y="3801495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5" name="Segnaposto testo 20">
            <a:extLst>
              <a:ext uri="{FF2B5EF4-FFF2-40B4-BE49-F238E27FC236}">
                <a16:creationId xmlns:a16="http://schemas.microsoft.com/office/drawing/2014/main" id="{2ED50C9F-A8A7-4899-B9A2-803DD30ED1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2258" y="3733079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D1F6205-C65D-4211-BB71-6B1354772E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30300" y="2520950"/>
            <a:ext cx="1552575" cy="4937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8" name="Segnaposto testo 26">
            <a:extLst>
              <a:ext uri="{FF2B5EF4-FFF2-40B4-BE49-F238E27FC236}">
                <a16:creationId xmlns:a16="http://schemas.microsoft.com/office/drawing/2014/main" id="{560A7628-9427-44A1-8CA9-82B2A00693E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30299" y="4041847"/>
            <a:ext cx="1552575" cy="4937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34448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SIMI PA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CC0ACF9-2CD3-4A46-8F07-8ADA5641DD38}"/>
              </a:ext>
            </a:extLst>
          </p:cNvPr>
          <p:cNvSpPr/>
          <p:nvPr userDrawn="1"/>
        </p:nvSpPr>
        <p:spPr>
          <a:xfrm>
            <a:off x="709352" y="1052946"/>
            <a:ext cx="10773295" cy="4131425"/>
          </a:xfrm>
          <a:prstGeom prst="roundRect">
            <a:avLst>
              <a:gd name="adj" fmla="val 452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Prossimi passi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Sport, misure per la ripartenza. Gli strumenti a disposizione per le Amministrazioni Locali e le Associazioni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164D6A8-5FC3-4674-97CC-2E77D9AB8B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9638" y="1223963"/>
            <a:ext cx="3319462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/>
              <a:t>Attività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8A00C443-06FE-4C0B-A0B6-21E71F2AF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4038" y="1223963"/>
            <a:ext cx="3319462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/>
              <a:t>Chi</a:t>
            </a:r>
          </a:p>
        </p:txBody>
      </p:sp>
      <p:sp>
        <p:nvSpPr>
          <p:cNvPr id="16" name="Segnaposto testo 4">
            <a:extLst>
              <a:ext uri="{FF2B5EF4-FFF2-40B4-BE49-F238E27FC236}">
                <a16:creationId xmlns:a16="http://schemas.microsoft.com/office/drawing/2014/main" id="{9207C149-1AC9-4D82-8B03-24AF1D6FAF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0693" y="1223963"/>
            <a:ext cx="2215947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/>
              <a:t>Quando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7265B0D-3246-4233-9657-F3D1F62DC63C}"/>
              </a:ext>
            </a:extLst>
          </p:cNvPr>
          <p:cNvCxnSpPr/>
          <p:nvPr userDrawn="1"/>
        </p:nvCxnSpPr>
        <p:spPr>
          <a:xfrm flipV="1">
            <a:off x="838200" y="1673629"/>
            <a:ext cx="10515600" cy="387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FCEFA0AA-8915-4129-B5E8-FD5016F51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9638" y="1911350"/>
            <a:ext cx="4238625" cy="2566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9" name="Segnaposto testo 17">
            <a:extLst>
              <a:ext uri="{FF2B5EF4-FFF2-40B4-BE49-F238E27FC236}">
                <a16:creationId xmlns:a16="http://schemas.microsoft.com/office/drawing/2014/main" id="{E6249EEE-A711-45A8-8FE6-7077F518E5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4039" y="1911350"/>
            <a:ext cx="3319462" cy="2566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0" name="Segnaposto testo 17">
            <a:extLst>
              <a:ext uri="{FF2B5EF4-FFF2-40B4-BE49-F238E27FC236}">
                <a16:creationId xmlns:a16="http://schemas.microsoft.com/office/drawing/2014/main" id="{A7985701-7A9B-4E6B-83E0-00C7E4AA4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23641" y="1900130"/>
            <a:ext cx="2192999" cy="2566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1" name="Segnaposto testo 6">
            <a:extLst>
              <a:ext uri="{FF2B5EF4-FFF2-40B4-BE49-F238E27FC236}">
                <a16:creationId xmlns:a16="http://schemas.microsoft.com/office/drawing/2014/main" id="{FD698E0F-49FD-4AFE-AC97-1FB05A9D40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5392391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2129504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g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43989" y="2896487"/>
            <a:ext cx="10515600" cy="484881"/>
          </a:xfrm>
        </p:spPr>
        <p:txBody>
          <a:bodyPr>
            <a:normAutofit/>
          </a:bodyPr>
          <a:lstStyle>
            <a:lvl1pPr algn="ctr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ALLEGATI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Sport, misure per la ripartenza. Gli strumenti a disposizione per le Amministrazioni Locali e le Associazioni</a:t>
            </a:r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11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it-IT" spc="-15"/>
              <a:t>Sport, misure per la ripartenza. Gli strumenti a disposizione per le Amministrazioni Locali e le Associazioni</a:t>
            </a:r>
            <a:endParaRPr spc="-15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16839">
              <a:lnSpc>
                <a:spcPct val="100000"/>
              </a:lnSpc>
              <a:spcBef>
                <a:spcPts val="385"/>
              </a:spcBef>
            </a:pPr>
            <a:fld id="{81D60167-4931-47E6-BA6A-407CBD079E47}" type="slidenum">
              <a:rPr dirty="0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42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contenuto 2"/>
          <p:cNvSpPr>
            <a:spLocks noGrp="1"/>
          </p:cNvSpPr>
          <p:nvPr>
            <p:ph idx="10"/>
          </p:nvPr>
        </p:nvSpPr>
        <p:spPr>
          <a:xfrm>
            <a:off x="838200" y="2347622"/>
            <a:ext cx="10515600" cy="3338804"/>
          </a:xfrm>
        </p:spPr>
        <p:txBody>
          <a:bodyPr>
            <a:normAutofit/>
          </a:bodyPr>
          <a:lstStyle>
            <a:lvl1pPr>
              <a:buClr>
                <a:srgbClr val="234F9E"/>
              </a:buClr>
              <a:defRPr sz="2000">
                <a:solidFill>
                  <a:srgbClr val="414141"/>
                </a:solidFill>
              </a:defRPr>
            </a:lvl1pPr>
            <a:lvl2pPr>
              <a:buClr>
                <a:srgbClr val="234F9E"/>
              </a:buClr>
              <a:defRPr sz="2000">
                <a:solidFill>
                  <a:srgbClr val="414141"/>
                </a:solidFill>
              </a:defRPr>
            </a:lvl2pPr>
            <a:lvl3pPr>
              <a:buClr>
                <a:srgbClr val="234F9E"/>
              </a:buClr>
              <a:defRPr sz="2000">
                <a:solidFill>
                  <a:srgbClr val="414141"/>
                </a:solidFill>
              </a:defRPr>
            </a:lvl3pPr>
            <a:lvl4pPr>
              <a:buClr>
                <a:srgbClr val="234F9E"/>
              </a:buClr>
              <a:defRPr sz="2000">
                <a:solidFill>
                  <a:srgbClr val="414141"/>
                </a:solidFill>
              </a:defRPr>
            </a:lvl4pPr>
            <a:lvl5pPr>
              <a:buClr>
                <a:srgbClr val="234F9E"/>
              </a:buClr>
              <a:defRPr sz="2000">
                <a:solidFill>
                  <a:srgbClr val="414141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 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38200" y="908051"/>
            <a:ext cx="10515600" cy="54815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7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838200" y="1346470"/>
            <a:ext cx="7482047" cy="494942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7F7F7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inserire sottotitolo</a:t>
            </a:r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9424136" y="6357467"/>
            <a:ext cx="770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84BB55C-870D-4968-A482-9E6B1827841D}" type="slidenum">
              <a:rPr lang="it-IT" sz="1200" smtClean="0">
                <a:solidFill>
                  <a:srgbClr val="234F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‹N›</a:t>
            </a:fld>
            <a:endParaRPr lang="it-IT" sz="1200">
              <a:solidFill>
                <a:srgbClr val="234F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3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684035"/>
            <a:ext cx="9144000" cy="399838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5C707B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Inserire Ufficio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82"/>
            <a:ext cx="12192000" cy="2800349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0" y="5988676"/>
            <a:ext cx="12192000" cy="86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23002"/>
            <a:ext cx="1224818" cy="1713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3" y="6423002"/>
            <a:ext cx="1136159" cy="168551"/>
          </a:xfrm>
          <a:prstGeom prst="rect">
            <a:avLst/>
          </a:prstGeom>
        </p:spPr>
      </p:pic>
      <p:sp>
        <p:nvSpPr>
          <p:cNvPr id="5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646567"/>
            <a:ext cx="9242425" cy="288974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it-IT"/>
              <a:t>Inserire Luogo e Data</a:t>
            </a:r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1524000" y="3269674"/>
            <a:ext cx="10515600" cy="1236598"/>
          </a:xfrm>
          <a:noFill/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61755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803697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Sport, misure per la ripartenza. Gli strumenti a disposizione per le Amministrazioni Locali e le Associazioni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619220-D121-4E8E-A124-5AF02D367B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6625" y="1662113"/>
            <a:ext cx="10031413" cy="341973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8B240D5-5D10-4180-A262-78835B6DA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205" y="5563657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4114766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CC0ACF9-2CD3-4A46-8F07-8ADA5641DD38}"/>
              </a:ext>
            </a:extLst>
          </p:cNvPr>
          <p:cNvSpPr/>
          <p:nvPr userDrawn="1"/>
        </p:nvSpPr>
        <p:spPr>
          <a:xfrm>
            <a:off x="753687" y="1052946"/>
            <a:ext cx="10773295" cy="4516582"/>
          </a:xfrm>
          <a:prstGeom prst="roundRect">
            <a:avLst>
              <a:gd name="adj" fmla="val 452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1088825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Sport, misure per la ripartenza. Gli strumenti a disposizione per le Amministrazioni Locali e le Associazioni</a:t>
            </a:r>
            <a:endParaRPr lang="it-IT">
              <a:solidFill>
                <a:schemeClr val="bg1"/>
              </a:solidFill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DF53F4F-87E3-4A3F-AC50-ED4C1D6CB972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1391278"/>
            <a:ext cx="10515600" cy="432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B8FB7765-9C58-4AD7-B5B7-5F2E8A5209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1388" y="1657350"/>
            <a:ext cx="10358437" cy="36623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6751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del docu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236415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Contenuto del documento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Sport, misure per la ripartenza. Gli strumenti a disposizione per le Amministrazioni Locali e le Associazioni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B935F54-C9AD-4C0C-ADB1-FD5780F91331}"/>
              </a:ext>
            </a:extLst>
          </p:cNvPr>
          <p:cNvSpPr/>
          <p:nvPr userDrawn="1"/>
        </p:nvSpPr>
        <p:spPr>
          <a:xfrm>
            <a:off x="1056926" y="1506772"/>
            <a:ext cx="9478069" cy="435609"/>
          </a:xfrm>
          <a:prstGeom prst="rect">
            <a:avLst/>
          </a:prstGeom>
          <a:solidFill>
            <a:srgbClr val="5E727B"/>
          </a:solidFill>
          <a:ln>
            <a:solidFill>
              <a:srgbClr val="536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7F717753-CE5C-465D-A3BE-6E33BC9978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8875" y="1601788"/>
            <a:ext cx="9166225" cy="3413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C3FCFF63-3DC3-4C49-AA74-4E440D7134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8875" y="2042970"/>
            <a:ext cx="5153025" cy="14573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59037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ecc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803697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Sport, misure per la ripartenza. Gli strumenti a disposizione per le Amministrazioni Locali e le Associazioni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8B240D5-5D10-4180-A262-78835B6DA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205" y="5563657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23DA227-56B9-4DB4-9934-65C43F75C16F}"/>
              </a:ext>
            </a:extLst>
          </p:cNvPr>
          <p:cNvCxnSpPr>
            <a:cxnSpLocks/>
          </p:cNvCxnSpPr>
          <p:nvPr userDrawn="1"/>
        </p:nvCxnSpPr>
        <p:spPr>
          <a:xfrm flipV="1">
            <a:off x="925005" y="1976867"/>
            <a:ext cx="2245990" cy="127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99B51A4-BE4A-476E-AD3A-D0175056A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3300366" y="1947972"/>
            <a:ext cx="3440162" cy="288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566D19FC-B536-410C-B0AF-567878F6834F}"/>
              </a:ext>
            </a:extLst>
          </p:cNvPr>
          <p:cNvCxnSpPr>
            <a:cxnSpLocks/>
          </p:cNvCxnSpPr>
          <p:nvPr userDrawn="1"/>
        </p:nvCxnSpPr>
        <p:spPr>
          <a:xfrm flipV="1">
            <a:off x="6872258" y="1917276"/>
            <a:ext cx="5212109" cy="306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9CC0B9-5AEA-426C-B38D-EDF1AF0006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705" y="1559557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err="1"/>
              <a:t>Xxxxxx</a:t>
            </a:r>
            <a:endParaRPr lang="it-IT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47FFCDC8-06A2-4962-AFD3-F2CFE075BF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0366" y="1547388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err="1"/>
              <a:t>Xxxxxx</a:t>
            </a:r>
            <a:endParaRPr lang="it-IT"/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F7EE97E5-B72F-4F4D-B830-7DCFDB5BEF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2258" y="1544209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err="1"/>
              <a:t>Xxxxxx</a:t>
            </a:r>
            <a:endParaRPr lang="it-IT"/>
          </a:p>
        </p:txBody>
      </p:sp>
      <p:sp>
        <p:nvSpPr>
          <p:cNvPr id="6" name="Freccia a pentagono 5">
            <a:extLst>
              <a:ext uri="{FF2B5EF4-FFF2-40B4-BE49-F238E27FC236}">
                <a16:creationId xmlns:a16="http://schemas.microsoft.com/office/drawing/2014/main" id="{4F55F310-F669-44AA-8A42-A006CC5E88D1}"/>
              </a:ext>
            </a:extLst>
          </p:cNvPr>
          <p:cNvSpPr/>
          <p:nvPr userDrawn="1"/>
        </p:nvSpPr>
        <p:spPr>
          <a:xfrm>
            <a:off x="933854" y="2240844"/>
            <a:ext cx="2178413" cy="1199241"/>
          </a:xfrm>
          <a:prstGeom prst="homePlate">
            <a:avLst>
              <a:gd name="adj" fmla="val 15042"/>
            </a:avLst>
          </a:prstGeom>
          <a:solidFill>
            <a:srgbClr val="5E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40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4FC57061-8DBA-4AF9-8454-2A3D52180C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00413" y="2230438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2" name="Segnaposto testo 20">
            <a:extLst>
              <a:ext uri="{FF2B5EF4-FFF2-40B4-BE49-F238E27FC236}">
                <a16:creationId xmlns:a16="http://schemas.microsoft.com/office/drawing/2014/main" id="{925CEE6C-26E5-4BFD-B9D8-09003E2C7C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72258" y="2162022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3" name="Freccia a pentagono 22">
            <a:extLst>
              <a:ext uri="{FF2B5EF4-FFF2-40B4-BE49-F238E27FC236}">
                <a16:creationId xmlns:a16="http://schemas.microsoft.com/office/drawing/2014/main" id="{045393A7-25F5-4C39-9079-4E78D9E8A437}"/>
              </a:ext>
            </a:extLst>
          </p:cNvPr>
          <p:cNvSpPr/>
          <p:nvPr userDrawn="1"/>
        </p:nvSpPr>
        <p:spPr>
          <a:xfrm>
            <a:off x="925005" y="3800816"/>
            <a:ext cx="2178413" cy="1199241"/>
          </a:xfrm>
          <a:prstGeom prst="homePlate">
            <a:avLst>
              <a:gd name="adj" fmla="val 15042"/>
            </a:avLst>
          </a:prstGeom>
          <a:solidFill>
            <a:srgbClr val="5E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40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id="{7D99977D-010F-4A4B-AD97-2B996A504E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00413" y="3801495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5" name="Segnaposto testo 20">
            <a:extLst>
              <a:ext uri="{FF2B5EF4-FFF2-40B4-BE49-F238E27FC236}">
                <a16:creationId xmlns:a16="http://schemas.microsoft.com/office/drawing/2014/main" id="{2ED50C9F-A8A7-4899-B9A2-803DD30ED1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2258" y="3733079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D1F6205-C65D-4211-BB71-6B1354772E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30300" y="2520950"/>
            <a:ext cx="1552575" cy="4937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8" name="Segnaposto testo 26">
            <a:extLst>
              <a:ext uri="{FF2B5EF4-FFF2-40B4-BE49-F238E27FC236}">
                <a16:creationId xmlns:a16="http://schemas.microsoft.com/office/drawing/2014/main" id="{560A7628-9427-44A1-8CA9-82B2A00693E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30299" y="4041847"/>
            <a:ext cx="1552575" cy="4937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43871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SSIMI PA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CC0ACF9-2CD3-4A46-8F07-8ADA5641DD38}"/>
              </a:ext>
            </a:extLst>
          </p:cNvPr>
          <p:cNvSpPr/>
          <p:nvPr userDrawn="1"/>
        </p:nvSpPr>
        <p:spPr>
          <a:xfrm>
            <a:off x="709352" y="1052946"/>
            <a:ext cx="10773295" cy="4131425"/>
          </a:xfrm>
          <a:prstGeom prst="roundRect">
            <a:avLst>
              <a:gd name="adj" fmla="val 452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Prossimi passi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Sport, misure per la ripartenza. Gli strumenti a disposizione per le Amministrazioni Locali e le Associazioni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164D6A8-5FC3-4674-97CC-2E77D9AB8B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9638" y="1223963"/>
            <a:ext cx="3319462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/>
              <a:t>Attività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8A00C443-06FE-4C0B-A0B6-21E71F2AF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4038" y="1223963"/>
            <a:ext cx="3319462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/>
              <a:t>Chi</a:t>
            </a:r>
          </a:p>
        </p:txBody>
      </p:sp>
      <p:sp>
        <p:nvSpPr>
          <p:cNvPr id="16" name="Segnaposto testo 4">
            <a:extLst>
              <a:ext uri="{FF2B5EF4-FFF2-40B4-BE49-F238E27FC236}">
                <a16:creationId xmlns:a16="http://schemas.microsoft.com/office/drawing/2014/main" id="{9207C149-1AC9-4D82-8B03-24AF1D6FAF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0693" y="1223963"/>
            <a:ext cx="2215947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/>
              <a:t>Quando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7265B0D-3246-4233-9657-F3D1F62DC63C}"/>
              </a:ext>
            </a:extLst>
          </p:cNvPr>
          <p:cNvCxnSpPr/>
          <p:nvPr userDrawn="1"/>
        </p:nvCxnSpPr>
        <p:spPr>
          <a:xfrm flipV="1">
            <a:off x="838200" y="1673629"/>
            <a:ext cx="10515600" cy="387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FCEFA0AA-8915-4129-B5E8-FD5016F51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9638" y="1911350"/>
            <a:ext cx="4238625" cy="2566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9" name="Segnaposto testo 17">
            <a:extLst>
              <a:ext uri="{FF2B5EF4-FFF2-40B4-BE49-F238E27FC236}">
                <a16:creationId xmlns:a16="http://schemas.microsoft.com/office/drawing/2014/main" id="{E6249EEE-A711-45A8-8FE6-7077F518E5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4039" y="1911350"/>
            <a:ext cx="3319462" cy="2566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0" name="Segnaposto testo 17">
            <a:extLst>
              <a:ext uri="{FF2B5EF4-FFF2-40B4-BE49-F238E27FC236}">
                <a16:creationId xmlns:a16="http://schemas.microsoft.com/office/drawing/2014/main" id="{A7985701-7A9B-4E6B-83E0-00C7E4AA4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23641" y="1900130"/>
            <a:ext cx="2192999" cy="2566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1" name="Segnaposto testo 6">
            <a:extLst>
              <a:ext uri="{FF2B5EF4-FFF2-40B4-BE49-F238E27FC236}">
                <a16:creationId xmlns:a16="http://schemas.microsoft.com/office/drawing/2014/main" id="{FD698E0F-49FD-4AFE-AC97-1FB05A9D40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5392391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38124165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eg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43989" y="2896487"/>
            <a:ext cx="10515600" cy="484881"/>
          </a:xfrm>
        </p:spPr>
        <p:txBody>
          <a:bodyPr>
            <a:normAutofit/>
          </a:bodyPr>
          <a:lstStyle>
            <a:lvl1pPr algn="ctr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ALLEGATI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Sport, misure per la ripartenza. Gli strumenti a disposizione per le Amministrazioni Locali e le Associazioni</a:t>
            </a:r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970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it-IT" spc="-15"/>
              <a:t>Sport, misure per la ripartenza. Gli strumenti a disposizione per le Amministrazioni Locali e le Associazioni</a:t>
            </a:r>
            <a:endParaRPr spc="-15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16839">
              <a:lnSpc>
                <a:spcPct val="100000"/>
              </a:lnSpc>
              <a:spcBef>
                <a:spcPts val="385"/>
              </a:spcBef>
            </a:pPr>
            <a:fld id="{81D60167-4931-47E6-BA6A-407CBD079E47}" type="slidenum">
              <a:rPr dirty="0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3429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egnaposto contenuto 2"/>
          <p:cNvSpPr>
            <a:spLocks noGrp="1"/>
          </p:cNvSpPr>
          <p:nvPr>
            <p:ph idx="10"/>
          </p:nvPr>
        </p:nvSpPr>
        <p:spPr>
          <a:xfrm>
            <a:off x="838200" y="2347622"/>
            <a:ext cx="10515600" cy="3338804"/>
          </a:xfrm>
        </p:spPr>
        <p:txBody>
          <a:bodyPr>
            <a:normAutofit/>
          </a:bodyPr>
          <a:lstStyle>
            <a:lvl1pPr>
              <a:buClr>
                <a:srgbClr val="234F9E"/>
              </a:buClr>
              <a:defRPr sz="2000">
                <a:solidFill>
                  <a:srgbClr val="414141"/>
                </a:solidFill>
              </a:defRPr>
            </a:lvl1pPr>
            <a:lvl2pPr>
              <a:buClr>
                <a:srgbClr val="234F9E"/>
              </a:buClr>
              <a:defRPr sz="2000">
                <a:solidFill>
                  <a:srgbClr val="414141"/>
                </a:solidFill>
              </a:defRPr>
            </a:lvl2pPr>
            <a:lvl3pPr>
              <a:buClr>
                <a:srgbClr val="234F9E"/>
              </a:buClr>
              <a:defRPr sz="2000">
                <a:solidFill>
                  <a:srgbClr val="414141"/>
                </a:solidFill>
              </a:defRPr>
            </a:lvl3pPr>
            <a:lvl4pPr>
              <a:buClr>
                <a:srgbClr val="234F9E"/>
              </a:buClr>
              <a:defRPr sz="2000">
                <a:solidFill>
                  <a:srgbClr val="414141"/>
                </a:solidFill>
              </a:defRPr>
            </a:lvl4pPr>
            <a:lvl5pPr>
              <a:buClr>
                <a:srgbClr val="234F9E"/>
              </a:buClr>
              <a:defRPr sz="2000">
                <a:solidFill>
                  <a:srgbClr val="414141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 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38200" y="908051"/>
            <a:ext cx="10515600" cy="54815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7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838200" y="1346470"/>
            <a:ext cx="7482047" cy="494942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7F7F7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inserire sottotitolo</a:t>
            </a:r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9424136" y="6357467"/>
            <a:ext cx="770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84BB55C-870D-4968-A482-9E6B1827841D}" type="slidenum">
              <a:rPr lang="it-IT" sz="1200" smtClean="0">
                <a:solidFill>
                  <a:srgbClr val="234F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‹N›</a:t>
            </a:fld>
            <a:endParaRPr lang="it-IT" sz="1200">
              <a:solidFill>
                <a:srgbClr val="234F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8416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684035"/>
            <a:ext cx="9144000" cy="399838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5C707B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Inserire Ufficio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82"/>
            <a:ext cx="12192000" cy="2800349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0" y="5988676"/>
            <a:ext cx="12192000" cy="86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423002"/>
            <a:ext cx="1224818" cy="1713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3" y="6423002"/>
            <a:ext cx="1136159" cy="168551"/>
          </a:xfrm>
          <a:prstGeom prst="rect">
            <a:avLst/>
          </a:prstGeom>
        </p:spPr>
      </p:pic>
      <p:sp>
        <p:nvSpPr>
          <p:cNvPr id="5" name="Segnaposto testo 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646567"/>
            <a:ext cx="9242425" cy="288974"/>
          </a:xfrm>
        </p:spPr>
        <p:txBody>
          <a:bodyPr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it-IT" dirty="0"/>
              <a:t>Inserire Luogo e Data</a:t>
            </a:r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1524000" y="3269674"/>
            <a:ext cx="10515600" cy="1236598"/>
          </a:xfrm>
          <a:noFill/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55092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803697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619220-D121-4E8E-A124-5AF02D367B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6625" y="1662113"/>
            <a:ext cx="10031413" cy="341973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8B240D5-5D10-4180-A262-78835B6DA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205" y="5563657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15865583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CC0ACF9-2CD3-4A46-8F07-8ADA5641DD38}"/>
              </a:ext>
            </a:extLst>
          </p:cNvPr>
          <p:cNvSpPr/>
          <p:nvPr userDrawn="1"/>
        </p:nvSpPr>
        <p:spPr>
          <a:xfrm>
            <a:off x="753687" y="1052946"/>
            <a:ext cx="10773295" cy="4516582"/>
          </a:xfrm>
          <a:prstGeom prst="roundRect">
            <a:avLst>
              <a:gd name="adj" fmla="val 452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1088825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DF53F4F-87E3-4A3F-AC50-ED4C1D6CB972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1391278"/>
            <a:ext cx="10515600" cy="432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B8FB7765-9C58-4AD7-B5B7-5F2E8A5209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1388" y="1657350"/>
            <a:ext cx="10358437" cy="36623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38444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del docu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236415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Contenuto del documento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B935F54-C9AD-4C0C-ADB1-FD5780F91331}"/>
              </a:ext>
            </a:extLst>
          </p:cNvPr>
          <p:cNvSpPr/>
          <p:nvPr userDrawn="1"/>
        </p:nvSpPr>
        <p:spPr>
          <a:xfrm>
            <a:off x="1056926" y="1506772"/>
            <a:ext cx="9478069" cy="435609"/>
          </a:xfrm>
          <a:prstGeom prst="rect">
            <a:avLst/>
          </a:prstGeom>
          <a:solidFill>
            <a:srgbClr val="5E727B"/>
          </a:solidFill>
          <a:ln>
            <a:solidFill>
              <a:srgbClr val="536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7F717753-CE5C-465D-A3BE-6E33BC9978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8875" y="1601788"/>
            <a:ext cx="9166225" cy="3413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C3FCFF63-3DC3-4C49-AA74-4E440D7134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8875" y="2042970"/>
            <a:ext cx="5153025" cy="14573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317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cc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F35D58D9-94CF-4EB2-AE0A-74B02B019C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838200" y="803697"/>
            <a:ext cx="10515600" cy="37660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C70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Sottotitolo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8B240D5-5D10-4180-A262-78835B6DA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205" y="5563657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23DA227-56B9-4DB4-9934-65C43F75C16F}"/>
              </a:ext>
            </a:extLst>
          </p:cNvPr>
          <p:cNvCxnSpPr>
            <a:cxnSpLocks/>
          </p:cNvCxnSpPr>
          <p:nvPr userDrawn="1"/>
        </p:nvCxnSpPr>
        <p:spPr>
          <a:xfrm flipV="1">
            <a:off x="925005" y="1976867"/>
            <a:ext cx="2245990" cy="127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99B51A4-BE4A-476E-AD3A-D0175056A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3300366" y="1947972"/>
            <a:ext cx="3440162" cy="288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566D19FC-B536-410C-B0AF-567878F6834F}"/>
              </a:ext>
            </a:extLst>
          </p:cNvPr>
          <p:cNvCxnSpPr>
            <a:cxnSpLocks/>
          </p:cNvCxnSpPr>
          <p:nvPr userDrawn="1"/>
        </p:nvCxnSpPr>
        <p:spPr>
          <a:xfrm flipV="1">
            <a:off x="6872258" y="1917276"/>
            <a:ext cx="5212109" cy="306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9CC0B9-5AEA-426C-B38D-EDF1AF0006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705" y="1559557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dirty="0" err="1"/>
              <a:t>Xxxxxx</a:t>
            </a:r>
            <a:endParaRPr lang="it-IT" dirty="0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47FFCDC8-06A2-4962-AFD3-F2CFE075BF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00366" y="1547388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dirty="0" err="1"/>
              <a:t>Xxxxxx</a:t>
            </a:r>
            <a:endParaRPr lang="it-IT" dirty="0"/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F7EE97E5-B72F-4F4D-B830-7DCFDB5BEF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2258" y="1544209"/>
            <a:ext cx="2160713" cy="373067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it-IT" dirty="0" err="1"/>
              <a:t>Xxxxxx</a:t>
            </a:r>
            <a:endParaRPr lang="it-IT" dirty="0"/>
          </a:p>
        </p:txBody>
      </p:sp>
      <p:sp>
        <p:nvSpPr>
          <p:cNvPr id="6" name="Freccia a pentagono 5">
            <a:extLst>
              <a:ext uri="{FF2B5EF4-FFF2-40B4-BE49-F238E27FC236}">
                <a16:creationId xmlns:a16="http://schemas.microsoft.com/office/drawing/2014/main" id="{4F55F310-F669-44AA-8A42-A006CC5E88D1}"/>
              </a:ext>
            </a:extLst>
          </p:cNvPr>
          <p:cNvSpPr/>
          <p:nvPr userDrawn="1"/>
        </p:nvSpPr>
        <p:spPr>
          <a:xfrm>
            <a:off x="933854" y="2240844"/>
            <a:ext cx="2178413" cy="1199241"/>
          </a:xfrm>
          <a:prstGeom prst="homePlate">
            <a:avLst>
              <a:gd name="adj" fmla="val 15042"/>
            </a:avLst>
          </a:prstGeom>
          <a:solidFill>
            <a:srgbClr val="5E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4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4FC57061-8DBA-4AF9-8454-2A3D52180C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00413" y="2230438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2" name="Segnaposto testo 20">
            <a:extLst>
              <a:ext uri="{FF2B5EF4-FFF2-40B4-BE49-F238E27FC236}">
                <a16:creationId xmlns:a16="http://schemas.microsoft.com/office/drawing/2014/main" id="{925CEE6C-26E5-4BFD-B9D8-09003E2C7C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72258" y="2162022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3" name="Freccia a pentagono 22">
            <a:extLst>
              <a:ext uri="{FF2B5EF4-FFF2-40B4-BE49-F238E27FC236}">
                <a16:creationId xmlns:a16="http://schemas.microsoft.com/office/drawing/2014/main" id="{045393A7-25F5-4C39-9079-4E78D9E8A437}"/>
              </a:ext>
            </a:extLst>
          </p:cNvPr>
          <p:cNvSpPr/>
          <p:nvPr userDrawn="1"/>
        </p:nvSpPr>
        <p:spPr>
          <a:xfrm>
            <a:off x="925005" y="3800816"/>
            <a:ext cx="2178413" cy="1199241"/>
          </a:xfrm>
          <a:prstGeom prst="homePlate">
            <a:avLst>
              <a:gd name="adj" fmla="val 15042"/>
            </a:avLst>
          </a:prstGeom>
          <a:solidFill>
            <a:srgbClr val="5E7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4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4" name="Segnaposto testo 20">
            <a:extLst>
              <a:ext uri="{FF2B5EF4-FFF2-40B4-BE49-F238E27FC236}">
                <a16:creationId xmlns:a16="http://schemas.microsoft.com/office/drawing/2014/main" id="{7D99977D-010F-4A4B-AD97-2B996A504E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00413" y="3801495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5" name="Segnaposto testo 20">
            <a:extLst>
              <a:ext uri="{FF2B5EF4-FFF2-40B4-BE49-F238E27FC236}">
                <a16:creationId xmlns:a16="http://schemas.microsoft.com/office/drawing/2014/main" id="{2ED50C9F-A8A7-4899-B9A2-803DD30ED1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2258" y="3733079"/>
            <a:ext cx="3440112" cy="1111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D1F6205-C65D-4211-BB71-6B1354772E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30300" y="2520950"/>
            <a:ext cx="1552575" cy="4937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8" name="Segnaposto testo 26">
            <a:extLst>
              <a:ext uri="{FF2B5EF4-FFF2-40B4-BE49-F238E27FC236}">
                <a16:creationId xmlns:a16="http://schemas.microsoft.com/office/drawing/2014/main" id="{560A7628-9427-44A1-8CA9-82B2A00693E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30299" y="4041847"/>
            <a:ext cx="1552575" cy="4937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742997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SIMI PA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CC0ACF9-2CD3-4A46-8F07-8ADA5641DD38}"/>
              </a:ext>
            </a:extLst>
          </p:cNvPr>
          <p:cNvSpPr/>
          <p:nvPr userDrawn="1"/>
        </p:nvSpPr>
        <p:spPr>
          <a:xfrm>
            <a:off x="709352" y="1052946"/>
            <a:ext cx="10773295" cy="4131425"/>
          </a:xfrm>
          <a:prstGeom prst="roundRect">
            <a:avLst>
              <a:gd name="adj" fmla="val 452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8200" y="247498"/>
            <a:ext cx="10515600" cy="484881"/>
          </a:xfrm>
        </p:spPr>
        <p:txBody>
          <a:bodyPr>
            <a:normAutofit/>
          </a:bodyPr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Prossimi passi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164D6A8-5FC3-4674-97CC-2E77D9AB8B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9638" y="1223963"/>
            <a:ext cx="3319462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 dirty="0"/>
              <a:t>Attività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8A00C443-06FE-4C0B-A0B6-21E71F2AF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4038" y="1223963"/>
            <a:ext cx="3319462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 dirty="0"/>
              <a:t>Chi</a:t>
            </a:r>
          </a:p>
        </p:txBody>
      </p:sp>
      <p:sp>
        <p:nvSpPr>
          <p:cNvPr id="16" name="Segnaposto testo 4">
            <a:extLst>
              <a:ext uri="{FF2B5EF4-FFF2-40B4-BE49-F238E27FC236}">
                <a16:creationId xmlns:a16="http://schemas.microsoft.com/office/drawing/2014/main" id="{9207C149-1AC9-4D82-8B03-24AF1D6FAF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0693" y="1223963"/>
            <a:ext cx="2215947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it-IT" dirty="0"/>
              <a:t>Quando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7265B0D-3246-4233-9657-F3D1F62DC63C}"/>
              </a:ext>
            </a:extLst>
          </p:cNvPr>
          <p:cNvCxnSpPr/>
          <p:nvPr userDrawn="1"/>
        </p:nvCxnSpPr>
        <p:spPr>
          <a:xfrm flipV="1">
            <a:off x="838200" y="1673629"/>
            <a:ext cx="10515600" cy="387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FCEFA0AA-8915-4129-B5E8-FD5016F51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9638" y="1911350"/>
            <a:ext cx="4238625" cy="2566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9" name="Segnaposto testo 17">
            <a:extLst>
              <a:ext uri="{FF2B5EF4-FFF2-40B4-BE49-F238E27FC236}">
                <a16:creationId xmlns:a16="http://schemas.microsoft.com/office/drawing/2014/main" id="{E6249EEE-A711-45A8-8FE6-7077F518E5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4039" y="1911350"/>
            <a:ext cx="3319462" cy="2566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20" name="Segnaposto testo 17">
            <a:extLst>
              <a:ext uri="{FF2B5EF4-FFF2-40B4-BE49-F238E27FC236}">
                <a16:creationId xmlns:a16="http://schemas.microsoft.com/office/drawing/2014/main" id="{A7985701-7A9B-4E6B-83E0-00C7E4AA4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23641" y="1900130"/>
            <a:ext cx="2192999" cy="25669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1" name="Segnaposto testo 6">
            <a:extLst>
              <a:ext uri="{FF2B5EF4-FFF2-40B4-BE49-F238E27FC236}">
                <a16:creationId xmlns:a16="http://schemas.microsoft.com/office/drawing/2014/main" id="{FD698E0F-49FD-4AFE-AC97-1FB05A9D40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5392391"/>
            <a:ext cx="5658139" cy="582612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buFont typeface="+mj-lt"/>
              <a:buAutoNum type="arabicPeriod"/>
              <a:defRPr sz="10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35770054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g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43989" y="2896487"/>
            <a:ext cx="10515600" cy="484881"/>
          </a:xfrm>
        </p:spPr>
        <p:txBody>
          <a:bodyPr>
            <a:normAutofit/>
          </a:bodyPr>
          <a:lstStyle>
            <a:lvl1pPr algn="ctr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ALLEGATI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EA5FA132-35A6-4E85-96A9-49717F3CB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35256FB3-ADEF-4701-86D6-1AB30F9A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0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19.02.2025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176822"/>
            <a:ext cx="10515600" cy="54927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98288"/>
            <a:ext cx="10515600" cy="4261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Bullet 1 </a:t>
            </a:r>
          </a:p>
          <a:p>
            <a:pPr lvl="1"/>
            <a:r>
              <a:rPr lang="it-IT"/>
              <a:t>Bullet 2</a:t>
            </a:r>
          </a:p>
          <a:p>
            <a:pPr lvl="2"/>
            <a:r>
              <a:rPr lang="it-IT"/>
              <a:t>Bullet 3</a:t>
            </a:r>
          </a:p>
          <a:p>
            <a:pPr lvl="3"/>
            <a:r>
              <a:rPr lang="it-IT"/>
              <a:t>Bullet 4</a:t>
            </a:r>
          </a:p>
          <a:p>
            <a:pPr lvl="4"/>
            <a:r>
              <a:rPr lang="it-IT"/>
              <a:t>Bullet 5</a:t>
            </a:r>
          </a:p>
          <a:p>
            <a:pPr lvl="2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8376"/>
            <a:ext cx="12192000" cy="809624"/>
          </a:xfrm>
          <a:prstGeom prst="rect">
            <a:avLst/>
          </a:prstGeom>
        </p:spPr>
      </p:pic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898C91DA-86FE-49A6-A93B-31354B1D6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id="{98D66951-2DFB-4DCE-9343-D4E8EF505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ICSC in Pillole</a:t>
            </a:r>
          </a:p>
        </p:txBody>
      </p:sp>
    </p:spTree>
    <p:extLst>
      <p:ext uri="{BB962C8B-B14F-4D97-AF65-F5344CB8AC3E}">
        <p14:creationId xmlns:p14="http://schemas.microsoft.com/office/powerpoint/2010/main" val="394668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94" r:id="rId3"/>
    <p:sldLayoutId id="2147483696" r:id="rId4"/>
    <p:sldLayoutId id="2147483698" r:id="rId5"/>
    <p:sldLayoutId id="2147483697" r:id="rId6"/>
    <p:sldLayoutId id="2147483681" r:id="rId7"/>
    <p:sldLayoutId id="2147483682" r:id="rId8"/>
    <p:sldLayoutId id="2147483650" r:id="rId9"/>
    <p:sldLayoutId id="2147483683" r:id="rId10"/>
    <p:sldLayoutId id="2147483685" r:id="rId11"/>
    <p:sldLayoutId id="2147483684" r:id="rId12"/>
    <p:sldLayoutId id="2147483668" r:id="rId13"/>
    <p:sldLayoutId id="2147483669" r:id="rId14"/>
    <p:sldLayoutId id="2147483686" r:id="rId15"/>
    <p:sldLayoutId id="2147483687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>
            <a:lumMod val="75000"/>
          </a:schemeClr>
        </a:buClr>
        <a:buSzPct val="100000"/>
        <a:buFont typeface="Trebuchet MS" panose="020B0603020202020204" pitchFamily="34" charset="0"/>
        <a:buChar char="•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4492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714375" indent="-24923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985838" indent="-241300" algn="l" defTabSz="914400" rtl="0" eaLnBrk="1" latinLnBrk="0" hangingPunct="1">
        <a:lnSpc>
          <a:spcPct val="90000"/>
        </a:lnSpc>
        <a:spcBef>
          <a:spcPts val="500"/>
        </a:spcBef>
        <a:buFont typeface="Trebuchet MS" panose="020B0603020202020204" pitchFamily="34" charset="0"/>
        <a:buChar char="‐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257300" indent="-228600" algn="l" defTabSz="914400" rtl="0" eaLnBrk="1" latinLnBrk="0" hangingPunct="1">
        <a:lnSpc>
          <a:spcPct val="90000"/>
        </a:lnSpc>
        <a:spcBef>
          <a:spcPts val="500"/>
        </a:spcBef>
        <a:buFont typeface="Trebuchet MS" panose="020B0603020202020204" pitchFamily="34" charset="0"/>
        <a:buChar char="∙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176822"/>
            <a:ext cx="10515600" cy="54927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98288"/>
            <a:ext cx="10515600" cy="4261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Bullet 1 </a:t>
            </a:r>
          </a:p>
          <a:p>
            <a:pPr lvl="1"/>
            <a:r>
              <a:rPr lang="it-IT"/>
              <a:t>Bullet 2</a:t>
            </a:r>
          </a:p>
          <a:p>
            <a:pPr lvl="2"/>
            <a:r>
              <a:rPr lang="it-IT"/>
              <a:t>Bullet 3</a:t>
            </a:r>
          </a:p>
          <a:p>
            <a:pPr lvl="3"/>
            <a:r>
              <a:rPr lang="it-IT"/>
              <a:t>Bullet 4</a:t>
            </a:r>
          </a:p>
          <a:p>
            <a:pPr lvl="4"/>
            <a:r>
              <a:rPr lang="it-IT"/>
              <a:t>Bullet 5</a:t>
            </a:r>
          </a:p>
          <a:p>
            <a:pPr lvl="2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8376"/>
            <a:ext cx="12192000" cy="809624"/>
          </a:xfrm>
          <a:prstGeom prst="rect">
            <a:avLst/>
          </a:prstGeom>
        </p:spPr>
      </p:pic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898C91DA-86FE-49A6-A93B-31354B1D6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id="{98D66951-2DFB-4DCE-9343-D4E8EF505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Sport, misure per la ripartenza. Gli strumenti a disposizione per le Amministrazioni Locali e le Associazioni</a:t>
            </a:r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8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62" r:id="rId2"/>
    <p:sldLayoutId id="2147483663" r:id="rId3"/>
    <p:sldLayoutId id="2147483695" r:id="rId4"/>
    <p:sldLayoutId id="2147483664" r:id="rId5"/>
    <p:sldLayoutId id="2147483666" r:id="rId6"/>
    <p:sldLayoutId id="2147483665" r:id="rId7"/>
    <p:sldLayoutId id="2147483667" r:id="rId8"/>
    <p:sldLayoutId id="2147483670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>
            <a:lumMod val="75000"/>
          </a:schemeClr>
        </a:buClr>
        <a:buSzPct val="100000"/>
        <a:buFont typeface="Trebuchet MS" panose="020B0603020202020204" pitchFamily="34" charset="0"/>
        <a:buChar char="•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4492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714375" indent="-24923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985838" indent="-241300" algn="l" defTabSz="914400" rtl="0" eaLnBrk="1" latinLnBrk="0" hangingPunct="1">
        <a:lnSpc>
          <a:spcPct val="90000"/>
        </a:lnSpc>
        <a:spcBef>
          <a:spcPts val="500"/>
        </a:spcBef>
        <a:buFont typeface="Trebuchet MS" panose="020B0603020202020204" pitchFamily="34" charset="0"/>
        <a:buChar char="‐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257300" indent="-228600" algn="l" defTabSz="914400" rtl="0" eaLnBrk="1" latinLnBrk="0" hangingPunct="1">
        <a:lnSpc>
          <a:spcPct val="90000"/>
        </a:lnSpc>
        <a:spcBef>
          <a:spcPts val="500"/>
        </a:spcBef>
        <a:buFont typeface="Trebuchet MS" panose="020B0603020202020204" pitchFamily="34" charset="0"/>
        <a:buChar char="∙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176822"/>
            <a:ext cx="10515600" cy="54927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98288"/>
            <a:ext cx="10515600" cy="4261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Bullet 1 </a:t>
            </a:r>
          </a:p>
          <a:p>
            <a:pPr lvl="1"/>
            <a:r>
              <a:rPr lang="it-IT"/>
              <a:t>Bullet 2</a:t>
            </a:r>
          </a:p>
          <a:p>
            <a:pPr lvl="2"/>
            <a:r>
              <a:rPr lang="it-IT"/>
              <a:t>Bullet 3</a:t>
            </a:r>
          </a:p>
          <a:p>
            <a:pPr lvl="3"/>
            <a:r>
              <a:rPr lang="it-IT"/>
              <a:t>Bullet 4</a:t>
            </a:r>
          </a:p>
          <a:p>
            <a:pPr lvl="4"/>
            <a:r>
              <a:rPr lang="it-IT"/>
              <a:t>Bullet 5</a:t>
            </a:r>
          </a:p>
          <a:p>
            <a:pPr lvl="2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8376"/>
            <a:ext cx="12192000" cy="809624"/>
          </a:xfrm>
          <a:prstGeom prst="rect">
            <a:avLst/>
          </a:prstGeom>
        </p:spPr>
      </p:pic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898C91DA-86FE-49A6-A93B-31354B1D6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id="{98D66951-2DFB-4DCE-9343-D4E8EF505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Sport, misure per la ripartenza. Gli strumenti a disposizione per le Amministrazioni Locali e le Associazioni</a:t>
            </a:r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8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>
            <a:lumMod val="75000"/>
          </a:schemeClr>
        </a:buClr>
        <a:buSzPct val="100000"/>
        <a:buFont typeface="Trebuchet MS" panose="020B0603020202020204" pitchFamily="34" charset="0"/>
        <a:buChar char="•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4492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714375" indent="-24923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985838" indent="-241300" algn="l" defTabSz="914400" rtl="0" eaLnBrk="1" latinLnBrk="0" hangingPunct="1">
        <a:lnSpc>
          <a:spcPct val="90000"/>
        </a:lnSpc>
        <a:spcBef>
          <a:spcPts val="500"/>
        </a:spcBef>
        <a:buFont typeface="Trebuchet MS" panose="020B0603020202020204" pitchFamily="34" charset="0"/>
        <a:buChar char="‐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257300" indent="-228600" algn="l" defTabSz="914400" rtl="0" eaLnBrk="1" latinLnBrk="0" hangingPunct="1">
        <a:lnSpc>
          <a:spcPct val="90000"/>
        </a:lnSpc>
        <a:spcBef>
          <a:spcPts val="500"/>
        </a:spcBef>
        <a:buFont typeface="Trebuchet MS" panose="020B0603020202020204" pitchFamily="34" charset="0"/>
        <a:buChar char="∙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176822"/>
            <a:ext cx="10515600" cy="54927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98288"/>
            <a:ext cx="10515600" cy="4261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Bullet 1 </a:t>
            </a:r>
          </a:p>
          <a:p>
            <a:pPr lvl="1"/>
            <a:r>
              <a:rPr lang="it-IT" dirty="0"/>
              <a:t>Bullet 2</a:t>
            </a:r>
          </a:p>
          <a:p>
            <a:pPr lvl="2"/>
            <a:r>
              <a:rPr lang="it-IT" dirty="0"/>
              <a:t>Bullet 3</a:t>
            </a:r>
          </a:p>
          <a:p>
            <a:pPr lvl="3"/>
            <a:r>
              <a:rPr lang="it-IT" dirty="0"/>
              <a:t>Bullet 4</a:t>
            </a:r>
          </a:p>
          <a:p>
            <a:pPr lvl="4"/>
            <a:r>
              <a:rPr lang="it-IT" dirty="0"/>
              <a:t>Bullet 5</a:t>
            </a:r>
          </a:p>
          <a:p>
            <a:pPr lvl="2"/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8376"/>
            <a:ext cx="12192000" cy="809624"/>
          </a:xfrm>
          <a:prstGeom prst="rect">
            <a:avLst/>
          </a:prstGeom>
        </p:spPr>
      </p:pic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898C91DA-86FE-49A6-A93B-31354B1D6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1900" y="636031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501BE4A-6F75-0549-8D25-E25EBB4B1677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id="{98D66951-2DFB-4DCE-9343-D4E8EF505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7100" y="63603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3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>
            <a:lumMod val="75000"/>
          </a:schemeClr>
        </a:buClr>
        <a:buSzPct val="100000"/>
        <a:buFont typeface="Trebuchet MS" panose="020B0603020202020204" pitchFamily="34" charset="0"/>
        <a:buChar char="•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4492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714375" indent="-24923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985838" indent="-241300" algn="l" defTabSz="914400" rtl="0" eaLnBrk="1" latinLnBrk="0" hangingPunct="1">
        <a:lnSpc>
          <a:spcPct val="90000"/>
        </a:lnSpc>
        <a:spcBef>
          <a:spcPts val="500"/>
        </a:spcBef>
        <a:buFont typeface="Trebuchet MS" panose="020B0603020202020204" pitchFamily="34" charset="0"/>
        <a:buChar char="‐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257300" indent="-228600" algn="l" defTabSz="914400" rtl="0" eaLnBrk="1" latinLnBrk="0" hangingPunct="1">
        <a:lnSpc>
          <a:spcPct val="90000"/>
        </a:lnSpc>
        <a:spcBef>
          <a:spcPts val="500"/>
        </a:spcBef>
        <a:buFont typeface="Trebuchet MS" panose="020B0603020202020204" pitchFamily="34" charset="0"/>
        <a:buChar char="∙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0.png"/><Relationship Id="rId3" Type="http://schemas.openxmlformats.org/officeDocument/2006/relationships/image" Target="../media/image7.jpe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10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7.jpe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7.jpe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3" Type="http://schemas.openxmlformats.org/officeDocument/2006/relationships/image" Target="../media/image10.png"/><Relationship Id="rId21" Type="http://schemas.openxmlformats.org/officeDocument/2006/relationships/image" Target="../media/image40.svg"/><Relationship Id="rId7" Type="http://schemas.openxmlformats.org/officeDocument/2006/relationships/diagramData" Target="../diagrams/data1.xml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image" Target="../media/image9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svg"/><Relationship Id="rId11" Type="http://schemas.microsoft.com/office/2007/relationships/diagramDrawing" Target="../diagrams/drawing1.xml"/><Relationship Id="rId5" Type="http://schemas.openxmlformats.org/officeDocument/2006/relationships/image" Target="../media/image25.png"/><Relationship Id="rId15" Type="http://schemas.openxmlformats.org/officeDocument/2006/relationships/image" Target="../media/image34.svg"/><Relationship Id="rId10" Type="http://schemas.openxmlformats.org/officeDocument/2006/relationships/diagramColors" Target="../diagrams/colors1.xml"/><Relationship Id="rId19" Type="http://schemas.openxmlformats.org/officeDocument/2006/relationships/image" Target="../media/image38.svg"/><Relationship Id="rId4" Type="http://schemas.openxmlformats.org/officeDocument/2006/relationships/image" Target="../media/image7.jpe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33.png"/><Relationship Id="rId2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image" Target="../media/image10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4.svg"/><Relationship Id="rId11" Type="http://schemas.openxmlformats.org/officeDocument/2006/relationships/image" Target="../media/image48.svg"/><Relationship Id="rId5" Type="http://schemas.openxmlformats.org/officeDocument/2006/relationships/image" Target="../media/image43.png"/><Relationship Id="rId10" Type="http://schemas.openxmlformats.org/officeDocument/2006/relationships/image" Target="../media/image23.png"/><Relationship Id="rId4" Type="http://schemas.openxmlformats.org/officeDocument/2006/relationships/image" Target="../media/image42.svg"/><Relationship Id="rId9" Type="http://schemas.openxmlformats.org/officeDocument/2006/relationships/image" Target="../media/image47.emf"/><Relationship Id="rId1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1.png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4.svg"/><Relationship Id="rId11" Type="http://schemas.openxmlformats.org/officeDocument/2006/relationships/image" Target="../media/image50.emf"/><Relationship Id="rId5" Type="http://schemas.openxmlformats.org/officeDocument/2006/relationships/image" Target="../media/image43.png"/><Relationship Id="rId10" Type="http://schemas.openxmlformats.org/officeDocument/2006/relationships/image" Target="../media/image7.jpeg"/><Relationship Id="rId4" Type="http://schemas.openxmlformats.org/officeDocument/2006/relationships/image" Target="../media/image42.sv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51.emf"/><Relationship Id="rId3" Type="http://schemas.openxmlformats.org/officeDocument/2006/relationships/image" Target="../media/image10.png"/><Relationship Id="rId7" Type="http://schemas.openxmlformats.org/officeDocument/2006/relationships/image" Target="../media/image43.png"/><Relationship Id="rId12" Type="http://schemas.openxmlformats.org/officeDocument/2006/relationships/image" Target="../media/image4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2.svg"/><Relationship Id="rId11" Type="http://schemas.openxmlformats.org/officeDocument/2006/relationships/image" Target="../media/image46.emf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7.jpeg"/><Relationship Id="rId9" Type="http://schemas.openxmlformats.org/officeDocument/2006/relationships/image" Target="../media/image5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7.jpeg"/><Relationship Id="rId7" Type="http://schemas.openxmlformats.org/officeDocument/2006/relationships/image" Target="../media/image4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1.png"/><Relationship Id="rId11" Type="http://schemas.openxmlformats.org/officeDocument/2006/relationships/image" Target="../media/image50.emf"/><Relationship Id="rId5" Type="http://schemas.openxmlformats.org/officeDocument/2006/relationships/image" Target="../media/image45.png"/><Relationship Id="rId10" Type="http://schemas.openxmlformats.org/officeDocument/2006/relationships/image" Target="../media/image49.emf"/><Relationship Id="rId4" Type="http://schemas.openxmlformats.org/officeDocument/2006/relationships/image" Target="../media/image10.png"/><Relationship Id="rId9" Type="http://schemas.openxmlformats.org/officeDocument/2006/relationships/image" Target="../media/image4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0.png"/><Relationship Id="rId3" Type="http://schemas.openxmlformats.org/officeDocument/2006/relationships/image" Target="../media/image7.jpe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10.pn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901635-02E3-2810-1A2A-4CEB49196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ICSC in Pillole</a:t>
            </a:r>
          </a:p>
        </p:txBody>
      </p:sp>
      <p:pic>
        <p:nvPicPr>
          <p:cNvPr id="8" name="Immagine 7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686B5E7B-1297-D853-6139-A1992ECB6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800" y="746252"/>
            <a:ext cx="1440000" cy="65496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E095B8D-A47F-6B8D-8FB6-ED8659A60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00" y="1679895"/>
            <a:ext cx="6048000" cy="57466"/>
          </a:xfrm>
          <a:prstGeom prst="rect">
            <a:avLst/>
          </a:prstGeom>
        </p:spPr>
      </p:pic>
      <p:pic>
        <p:nvPicPr>
          <p:cNvPr id="15" name="Immagine 14" descr="Immagine che contiene Carattere, schermata, Elementi grafici, logo&#10;&#10;Descrizione generata automaticamente">
            <a:extLst>
              <a:ext uri="{FF2B5EF4-FFF2-40B4-BE49-F238E27FC236}">
                <a16:creationId xmlns:a16="http://schemas.microsoft.com/office/drawing/2014/main" id="{8DAF4989-4657-651A-08F4-6736D7BB76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321" y="6329681"/>
            <a:ext cx="1333999" cy="42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2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275498-D0F0-4498-9A12-D5DF40619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nostra opportunità di finanziamento per soggetti privati e start up</a:t>
            </a:r>
            <a:endParaRPr lang="it-IT" b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24B3B1E-03F9-4117-AF0F-820C21863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01BE4A-6F75-0549-8D25-E25EBB4B1677}" type="slidenum">
              <a:rPr lang="it-IT" smtClean="0"/>
              <a:pPr/>
              <a:t>10</a:t>
            </a:fld>
            <a:endParaRPr lang="it-IT" sz="12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F26692-29D0-435F-9FC2-9ADFF4B81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Titolo</a:t>
            </a:r>
            <a:endParaRPr lang="it-IT">
              <a:solidFill>
                <a:schemeClr val="bg1"/>
              </a:solidFill>
            </a:endParaRPr>
          </a:p>
        </p:txBody>
      </p:sp>
      <p:pic>
        <p:nvPicPr>
          <p:cNvPr id="9" name="Immagine 8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57AE6025-7687-FE80-A50B-1C1BBFFD0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0" y="6364582"/>
            <a:ext cx="828000" cy="37660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B868945-24EA-6786-91A0-713E525C3D8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971" y="6435439"/>
            <a:ext cx="6048000" cy="46800"/>
          </a:xfrm>
          <a:prstGeom prst="rect">
            <a:avLst/>
          </a:prstGeom>
        </p:spPr>
      </p:pic>
      <p:pic>
        <p:nvPicPr>
          <p:cNvPr id="13" name="Immagine 12" descr="Immagine che contiene Carattere, schermata, Elementi grafici, logo&#10;&#10;Descrizione generata automaticamente">
            <a:extLst>
              <a:ext uri="{FF2B5EF4-FFF2-40B4-BE49-F238E27FC236}">
                <a16:creationId xmlns:a16="http://schemas.microsoft.com/office/drawing/2014/main" id="{F3A7F33C-F94D-A81B-E858-215A17812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80" y="6452166"/>
            <a:ext cx="828000" cy="26504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F1D60571-7D81-15AD-1973-58CFBDCDCD2A}"/>
              </a:ext>
            </a:extLst>
          </p:cNvPr>
          <p:cNvSpPr/>
          <p:nvPr/>
        </p:nvSpPr>
        <p:spPr>
          <a:xfrm>
            <a:off x="7389158" y="1195171"/>
            <a:ext cx="1810799" cy="737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Garanzie richieste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96245F2-D8C3-8FFF-6995-C124097545A8}"/>
              </a:ext>
            </a:extLst>
          </p:cNvPr>
          <p:cNvSpPr/>
          <p:nvPr/>
        </p:nvSpPr>
        <p:spPr>
          <a:xfrm>
            <a:off x="5232481" y="1195171"/>
            <a:ext cx="1810799" cy="737079"/>
          </a:xfrm>
          <a:prstGeom prst="rect">
            <a:avLst/>
          </a:prstGeom>
          <a:solidFill>
            <a:srgbClr val="5B7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Attività finanziabile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88AF4721-94F6-9CBA-67CE-20D9EF4C9FC8}"/>
              </a:ext>
            </a:extLst>
          </p:cNvPr>
          <p:cNvSpPr/>
          <p:nvPr/>
        </p:nvSpPr>
        <p:spPr>
          <a:xfrm>
            <a:off x="838200" y="1058476"/>
            <a:ext cx="944463" cy="4471650"/>
          </a:xfrm>
          <a:prstGeom prst="rect">
            <a:avLst/>
          </a:prstGeom>
          <a:solidFill>
            <a:srgbClr val="61717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429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ttangolo 66">
            <a:extLst>
              <a:ext uri="{FF2B5EF4-FFF2-40B4-BE49-F238E27FC236}">
                <a16:creationId xmlns:a16="http://schemas.microsoft.com/office/drawing/2014/main" id="{604588AD-FFED-AEB3-C6B8-3D4E9E480F76}"/>
              </a:ext>
            </a:extLst>
          </p:cNvPr>
          <p:cNvSpPr/>
          <p:nvPr/>
        </p:nvSpPr>
        <p:spPr>
          <a:xfrm>
            <a:off x="1138838" y="1186435"/>
            <a:ext cx="1711688" cy="4242483"/>
          </a:xfrm>
          <a:prstGeom prst="rect">
            <a:avLst/>
          </a:prstGeom>
          <a:solidFill>
            <a:schemeClr val="bg1"/>
          </a:solidFill>
          <a:ln w="3175">
            <a:solidFill>
              <a:srgbClr val="61717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42981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84C4"/>
              </a:buClr>
              <a:buSzTx/>
              <a:buFontTx/>
              <a:buNone/>
              <a:tabLst/>
              <a:defRPr/>
            </a:pPr>
            <a:endParaRPr lang="it-IT" sz="2000" b="1" baseline="30000">
              <a:solidFill>
                <a:srgbClr val="61717F"/>
              </a:solidFill>
              <a:latin typeface="Trebuchet MS"/>
              <a:cs typeface="Arial" pitchFamily="34" charset="0"/>
            </a:endParaRPr>
          </a:p>
          <a:p>
            <a:pPr marL="0" marR="0" lvl="0" indent="0" algn="ctr" defTabSz="42981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84C4"/>
              </a:buClr>
              <a:buSzTx/>
              <a:buFontTx/>
              <a:buNone/>
              <a:tabLst/>
              <a:defRPr/>
            </a:pPr>
            <a:endParaRPr lang="it-IT" sz="2000" b="1" baseline="30000">
              <a:solidFill>
                <a:srgbClr val="61717F"/>
              </a:solidFill>
              <a:latin typeface="Trebuchet MS"/>
              <a:cs typeface="Arial" pitchFamily="34" charset="0"/>
            </a:endParaRPr>
          </a:p>
          <a:p>
            <a:pPr marL="0" marR="0" lvl="0" indent="0" algn="ctr" defTabSz="42981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84C4"/>
              </a:buClr>
              <a:buSzTx/>
              <a:buFontTx/>
              <a:buNone/>
              <a:tabLst/>
              <a:defRPr/>
            </a:pPr>
            <a:r>
              <a:rPr lang="it-IT" sz="2000" b="1" baseline="30000">
                <a:solidFill>
                  <a:srgbClr val="61717F"/>
                </a:solidFill>
                <a:latin typeface="Trebuchet MS"/>
                <a:cs typeface="Arial" pitchFamily="34" charset="0"/>
              </a:rPr>
              <a:t>MUTUO LIGHT 2.0</a:t>
            </a:r>
            <a:endParaRPr kumimoji="0" lang="it-IT" sz="2000" b="1" i="0" u="none" strike="noStrike" kern="1200" cap="none" spc="0" normalizeH="0" baseline="30000" noProof="0">
              <a:ln>
                <a:noFill/>
              </a:ln>
              <a:solidFill>
                <a:srgbClr val="61717F"/>
              </a:solidFill>
              <a:effectLst/>
              <a:uLnTx/>
              <a:uFillTx/>
              <a:latin typeface="Trebuchet MS"/>
              <a:ea typeface="+mn-ea"/>
              <a:cs typeface="Arial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333CD59F-2D23-3F8D-C99F-36AEB635338B}"/>
              </a:ext>
            </a:extLst>
          </p:cNvPr>
          <p:cNvSpPr/>
          <p:nvPr/>
        </p:nvSpPr>
        <p:spPr>
          <a:xfrm>
            <a:off x="5139871" y="2024583"/>
            <a:ext cx="2052000" cy="3409410"/>
          </a:xfrm>
          <a:prstGeom prst="rect">
            <a:avLst/>
          </a:prstGeom>
          <a:solidFill>
            <a:schemeClr val="bg1"/>
          </a:solidFill>
          <a:ln>
            <a:solidFill>
              <a:srgbClr val="5B7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5B707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Progetti ed iniziative tese alla realizzazione, ristrutturazione ed attrezzatura d’impianti sportivi su tutto il territorio nazionale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1A7D8995-EF85-DA20-DEB4-E6305CE11EED}"/>
              </a:ext>
            </a:extLst>
          </p:cNvPr>
          <p:cNvSpPr/>
          <p:nvPr/>
        </p:nvSpPr>
        <p:spPr>
          <a:xfrm>
            <a:off x="7282554" y="2019508"/>
            <a:ext cx="2052000" cy="34094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Fondo di Garanzia per l’Impiantistica Sportiva ex lege 289/2002 fino al 60% dell’importo finanziato e fideiussoria per la parte restante 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633A7769-786C-7DCD-BDC3-D91F31E11D45}"/>
              </a:ext>
            </a:extLst>
          </p:cNvPr>
          <p:cNvSpPr/>
          <p:nvPr/>
        </p:nvSpPr>
        <p:spPr>
          <a:xfrm>
            <a:off x="2997188" y="2024584"/>
            <a:ext cx="2052000" cy="3409410"/>
          </a:xfrm>
          <a:prstGeom prst="rect">
            <a:avLst/>
          </a:prstGeom>
          <a:solidFill>
            <a:schemeClr val="bg1"/>
          </a:solidFill>
          <a:ln>
            <a:solidFill>
              <a:srgbClr val="008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Soggetti di natura privatistica e start up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01554F6A-9BA1-68EA-79D6-C2D89BEF641E}"/>
              </a:ext>
            </a:extLst>
          </p:cNvPr>
          <p:cNvSpPr/>
          <p:nvPr/>
        </p:nvSpPr>
        <p:spPr>
          <a:xfrm>
            <a:off x="3101013" y="1219181"/>
            <a:ext cx="1810800" cy="713069"/>
          </a:xfrm>
          <a:prstGeom prst="rect">
            <a:avLst/>
          </a:prstGeom>
          <a:solidFill>
            <a:srgbClr val="00803A"/>
          </a:solidFill>
          <a:ln>
            <a:solidFill>
              <a:srgbClr val="008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Beneficiari</a:t>
            </a: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7AD9FF04-F554-116D-C948-A2D6C8A1B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00684" y="793206"/>
            <a:ext cx="530539" cy="530539"/>
          </a:xfrm>
          <a:prstGeom prst="ellipse">
            <a:avLst/>
          </a:prstGeom>
          <a:solidFill>
            <a:srgbClr val="00803A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30" name="Elemento grafico 29" descr="Utenti con riempimento a tinta unita">
            <a:extLst>
              <a:ext uri="{FF2B5EF4-FFF2-40B4-BE49-F238E27FC236}">
                <a16:creationId xmlns:a16="http://schemas.microsoft.com/office/drawing/2014/main" id="{3F6FCFA4-1919-C7CE-DD33-A468D33749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2529" y="886681"/>
            <a:ext cx="360000" cy="360000"/>
          </a:xfrm>
          <a:prstGeom prst="rect">
            <a:avLst/>
          </a:prstGeom>
        </p:spPr>
      </p:pic>
      <p:sp>
        <p:nvSpPr>
          <p:cNvPr id="32" name="Rettangolo 31">
            <a:extLst>
              <a:ext uri="{FF2B5EF4-FFF2-40B4-BE49-F238E27FC236}">
                <a16:creationId xmlns:a16="http://schemas.microsoft.com/office/drawing/2014/main" id="{E778B075-DD67-D851-FF70-A6CE1110B14F}"/>
              </a:ext>
            </a:extLst>
          </p:cNvPr>
          <p:cNvSpPr/>
          <p:nvPr/>
        </p:nvSpPr>
        <p:spPr>
          <a:xfrm>
            <a:off x="9545836" y="1195171"/>
            <a:ext cx="1810799" cy="7370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Importo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durata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DA013101-D504-C936-1CAA-F0141A803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71306" y="793206"/>
            <a:ext cx="530539" cy="530539"/>
          </a:xfrm>
          <a:prstGeom prst="ellipse">
            <a:avLst/>
          </a:prstGeom>
          <a:solidFill>
            <a:srgbClr val="5B707B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36" name="Elemento grafico 35" descr="Appunti selezionati con riempimento a tinta unita">
            <a:extLst>
              <a:ext uri="{FF2B5EF4-FFF2-40B4-BE49-F238E27FC236}">
                <a16:creationId xmlns:a16="http://schemas.microsoft.com/office/drawing/2014/main" id="{312397FE-B743-74AB-2A16-63379B3586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65746" y="886681"/>
            <a:ext cx="360000" cy="360000"/>
          </a:xfrm>
          <a:prstGeom prst="rect">
            <a:avLst/>
          </a:prstGeom>
        </p:spPr>
      </p:pic>
      <p:sp>
        <p:nvSpPr>
          <p:cNvPr id="38" name="Ovale 37">
            <a:extLst>
              <a:ext uri="{FF2B5EF4-FFF2-40B4-BE49-F238E27FC236}">
                <a16:creationId xmlns:a16="http://schemas.microsoft.com/office/drawing/2014/main" id="{B349D9B9-B730-8AF9-E6D7-786ACF998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5799" y="790979"/>
            <a:ext cx="530539" cy="530539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40" name="Elemento grafico 39" descr="Badge Appunti con riempimento a tinta unita">
            <a:extLst>
              <a:ext uri="{FF2B5EF4-FFF2-40B4-BE49-F238E27FC236}">
                <a16:creationId xmlns:a16="http://schemas.microsoft.com/office/drawing/2014/main" id="{BB70757B-914E-570E-7D64-F6242C4190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21068" y="865816"/>
            <a:ext cx="360000" cy="360000"/>
          </a:xfrm>
          <a:prstGeom prst="rect">
            <a:avLst/>
          </a:prstGeom>
        </p:spPr>
      </p:pic>
      <p:sp>
        <p:nvSpPr>
          <p:cNvPr id="42" name="Rettangolo 41">
            <a:extLst>
              <a:ext uri="{FF2B5EF4-FFF2-40B4-BE49-F238E27FC236}">
                <a16:creationId xmlns:a16="http://schemas.microsoft.com/office/drawing/2014/main" id="{57929C53-F043-0000-835A-DC1089E5E0EB}"/>
              </a:ext>
            </a:extLst>
          </p:cNvPr>
          <p:cNvSpPr/>
          <p:nvPr/>
        </p:nvSpPr>
        <p:spPr>
          <a:xfrm>
            <a:off x="9425236" y="2019508"/>
            <a:ext cx="2052000" cy="3409410"/>
          </a:xfrm>
          <a:prstGeom prst="rect">
            <a:avLst/>
          </a:prstGeom>
          <a:solidFill>
            <a:schemeClr val="bg1"/>
          </a:solidFill>
          <a:ln>
            <a:solidFill>
              <a:srgbClr val="922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400" b="1">
                <a:solidFill>
                  <a:schemeClr val="tx2"/>
                </a:solidFill>
                <a:latin typeface="Trebuchet MS"/>
              </a:rPr>
              <a:t>D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 un minimo di 10 mila euro ad un massimo di 60 mila Euro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400" b="1">
                <a:solidFill>
                  <a:schemeClr val="tx2"/>
                </a:solidFill>
                <a:latin typeface="Trebuchet MS"/>
              </a:rPr>
              <a:t>D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 2 a 7 anni</a:t>
            </a:r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E73A2E6F-6E46-6DA2-9BFD-1A0F4ABE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83128" y="790979"/>
            <a:ext cx="530539" cy="530539"/>
          </a:xfrm>
          <a:prstGeom prst="ellipse">
            <a:avLst/>
          </a:prstGeom>
          <a:solidFill>
            <a:srgbClr val="922525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46" name="Elemento grafico 45" descr="Cronometro con riempimento a tinta unita">
            <a:extLst>
              <a:ext uri="{FF2B5EF4-FFF2-40B4-BE49-F238E27FC236}">
                <a16:creationId xmlns:a16="http://schemas.microsoft.com/office/drawing/2014/main" id="{B84965C8-7C3A-32CF-81DF-F6021A7886E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68397" y="870599"/>
            <a:ext cx="360000" cy="360000"/>
          </a:xfrm>
          <a:prstGeom prst="rect">
            <a:avLst/>
          </a:prstGeom>
        </p:spPr>
      </p:pic>
      <p:pic>
        <p:nvPicPr>
          <p:cNvPr id="48" name="Immagine 47">
            <a:extLst>
              <a:ext uri="{FF2B5EF4-FFF2-40B4-BE49-F238E27FC236}">
                <a16:creationId xmlns:a16="http://schemas.microsoft.com/office/drawing/2014/main" id="{B0C383DC-F120-E992-8CDA-95D9BB04CD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3127" y="2060297"/>
            <a:ext cx="983110" cy="99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1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48B0A213-7442-DB4D-B1F2-AD689EC26B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0" y="6357324"/>
            <a:ext cx="828000" cy="376602"/>
          </a:xfrm>
          <a:prstGeom prst="rect">
            <a:avLst/>
          </a:prstGeom>
        </p:spPr>
      </p:pic>
      <p:pic>
        <p:nvPicPr>
          <p:cNvPr id="16" name="Immagine 15" descr="Immagine che contiene Carattere, schermata, Elementi grafici, logo&#10;&#10;Descrizione generata automaticamente">
            <a:extLst>
              <a:ext uri="{FF2B5EF4-FFF2-40B4-BE49-F238E27FC236}">
                <a16:creationId xmlns:a16="http://schemas.microsoft.com/office/drawing/2014/main" id="{3654A1FE-F7A2-7700-D780-A53D6EA52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660" y="6448425"/>
            <a:ext cx="828000" cy="26504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672002CA-4AA0-9606-8C8C-03953EDB9D1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00" y="6368833"/>
            <a:ext cx="6048000" cy="468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0E6F4D-3C7F-5842-0527-DD3AE5D7235E}"/>
              </a:ext>
            </a:extLst>
          </p:cNvPr>
          <p:cNvSpPr txBox="1"/>
          <p:nvPr/>
        </p:nvSpPr>
        <p:spPr>
          <a:xfrm>
            <a:off x="839788" y="1039552"/>
            <a:ext cx="3168000" cy="508231"/>
          </a:xfrm>
          <a:prstGeom prst="rect">
            <a:avLst/>
          </a:prstGeom>
          <a:solidFill>
            <a:srgbClr val="00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/>
              <a:t>MISSIONE</a:t>
            </a:r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007B5EF-C5D9-8938-E7E9-EFD2AA538B61}"/>
              </a:ext>
            </a:extLst>
          </p:cNvPr>
          <p:cNvSpPr/>
          <p:nvPr/>
        </p:nvSpPr>
        <p:spPr>
          <a:xfrm>
            <a:off x="839788" y="1658067"/>
            <a:ext cx="3168000" cy="4032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41300" marR="215265" indent="-228600">
              <a:lnSpc>
                <a:spcPts val="1300"/>
              </a:lnSpc>
              <a:spcBef>
                <a:spcPts val="260"/>
              </a:spcBef>
              <a:buClr>
                <a:srgbClr val="AEABAB"/>
              </a:buClr>
              <a:buFont typeface="Trebuchet MS"/>
              <a:buChar char="•"/>
              <a:tabLst>
                <a:tab pos="240665" algn="l"/>
                <a:tab pos="241300" algn="l"/>
              </a:tabLst>
            </a:pPr>
            <a:r>
              <a:rPr lang="it-IT" sz="1200" b="1" spc="-5">
                <a:solidFill>
                  <a:srgbClr val="5C717C"/>
                </a:solidFill>
                <a:latin typeface="Trebuchet MS"/>
                <a:cs typeface="Trebuchet MS"/>
              </a:rPr>
              <a:t>Banca per lo </a:t>
            </a:r>
            <a:r>
              <a:rPr lang="it-IT" sz="1200" b="1">
                <a:solidFill>
                  <a:srgbClr val="5C717C"/>
                </a:solidFill>
                <a:latin typeface="Trebuchet MS"/>
                <a:cs typeface="Trebuchet MS"/>
              </a:rPr>
              <a:t>sviluppo </a:t>
            </a:r>
            <a:r>
              <a:rPr lang="it-IT" sz="1200" b="1" spc="5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 b="1" spc="-5">
                <a:solidFill>
                  <a:srgbClr val="5C717C"/>
                </a:solidFill>
                <a:latin typeface="Trebuchet MS"/>
                <a:cs typeface="Trebuchet MS"/>
              </a:rPr>
              <a:t>sostenibile </a:t>
            </a:r>
            <a:r>
              <a:rPr lang="it-IT" sz="1200" b="1" spc="-10">
                <a:solidFill>
                  <a:srgbClr val="5C717C"/>
                </a:solidFill>
                <a:latin typeface="Trebuchet MS"/>
                <a:cs typeface="Trebuchet MS"/>
              </a:rPr>
              <a:t>dello </a:t>
            </a:r>
            <a:r>
              <a:rPr lang="it-IT" sz="1200" b="1" spc="-5">
                <a:solidFill>
                  <a:srgbClr val="5C717C"/>
                </a:solidFill>
                <a:latin typeface="Trebuchet MS"/>
                <a:cs typeface="Trebuchet MS"/>
              </a:rPr>
              <a:t>Sport </a:t>
            </a:r>
            <a:r>
              <a:rPr lang="it-IT" sz="1200" b="1">
                <a:solidFill>
                  <a:srgbClr val="5C717C"/>
                </a:solidFill>
                <a:latin typeface="Trebuchet MS"/>
                <a:cs typeface="Trebuchet MS"/>
              </a:rPr>
              <a:t>e </a:t>
            </a:r>
            <a:r>
              <a:rPr lang="it-IT" sz="1200" b="1" spc="-10">
                <a:solidFill>
                  <a:srgbClr val="5C717C"/>
                </a:solidFill>
                <a:latin typeface="Trebuchet MS"/>
                <a:cs typeface="Trebuchet MS"/>
              </a:rPr>
              <a:t>della </a:t>
            </a:r>
            <a:r>
              <a:rPr lang="it-IT" sz="1200" b="1" spc="-350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 b="1" spc="-10">
                <a:solidFill>
                  <a:srgbClr val="5C717C"/>
                </a:solidFill>
                <a:latin typeface="Trebuchet MS"/>
                <a:cs typeface="Trebuchet MS"/>
              </a:rPr>
              <a:t>Cultura:</a:t>
            </a:r>
            <a:endParaRPr lang="it-IT" sz="1200">
              <a:solidFill>
                <a:srgbClr val="5C717C"/>
              </a:solidFill>
              <a:latin typeface="Trebuchet MS"/>
              <a:cs typeface="Trebuchet MS"/>
            </a:endParaRPr>
          </a:p>
          <a:p>
            <a:pPr marL="405130" marR="485775" lvl="1" indent="-171450">
              <a:lnSpc>
                <a:spcPts val="1300"/>
              </a:lnSpc>
              <a:spcBef>
                <a:spcPts val="490"/>
              </a:spcBef>
              <a:buFont typeface="Courier New" panose="02070309020205020404" pitchFamily="49" charset="0"/>
              <a:buChar char="o"/>
              <a:tabLst>
                <a:tab pos="370840" algn="l"/>
              </a:tabLst>
            </a:pPr>
            <a:r>
              <a:rPr lang="it-IT" sz="1200">
                <a:solidFill>
                  <a:srgbClr val="5C717C"/>
                </a:solidFill>
                <a:latin typeface="Trebuchet MS"/>
                <a:cs typeface="Trebuchet MS"/>
              </a:rPr>
              <a:t>leader</a:t>
            </a:r>
            <a:r>
              <a:rPr lang="it-IT" sz="1200" spc="-40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 spc="-5">
                <a:solidFill>
                  <a:srgbClr val="5C717C"/>
                </a:solidFill>
                <a:latin typeface="Trebuchet MS"/>
                <a:cs typeface="Trebuchet MS"/>
              </a:rPr>
              <a:t>nel</a:t>
            </a:r>
            <a:r>
              <a:rPr lang="it-IT" sz="1200" spc="-70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 spc="-5">
                <a:solidFill>
                  <a:srgbClr val="5C717C"/>
                </a:solidFill>
                <a:latin typeface="Trebuchet MS"/>
                <a:cs typeface="Trebuchet MS"/>
              </a:rPr>
              <a:t>finanziamento </a:t>
            </a:r>
            <a:r>
              <a:rPr lang="it-IT" sz="1200" spc="-345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 spc="-5">
                <a:solidFill>
                  <a:srgbClr val="5C717C"/>
                </a:solidFill>
                <a:latin typeface="Trebuchet MS"/>
                <a:cs typeface="Trebuchet MS"/>
              </a:rPr>
              <a:t>all’impiantistica</a:t>
            </a:r>
            <a:r>
              <a:rPr lang="it-IT" sz="1200" spc="-65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 spc="-5">
                <a:solidFill>
                  <a:srgbClr val="5C717C"/>
                </a:solidFill>
                <a:latin typeface="Trebuchet MS"/>
                <a:cs typeface="Trebuchet MS"/>
              </a:rPr>
              <a:t>sportiva</a:t>
            </a:r>
            <a:endParaRPr lang="it-IT" sz="1200">
              <a:solidFill>
                <a:srgbClr val="5C717C"/>
              </a:solidFill>
              <a:latin typeface="Trebuchet MS"/>
              <a:cs typeface="Trebuchet MS"/>
            </a:endParaRPr>
          </a:p>
          <a:p>
            <a:pPr marL="405130" marR="5080" lvl="1" indent="-171450">
              <a:lnSpc>
                <a:spcPts val="1300"/>
              </a:lnSpc>
              <a:spcBef>
                <a:spcPts val="484"/>
              </a:spcBef>
              <a:buFont typeface="Courier New" panose="02070309020205020404" pitchFamily="49" charset="0"/>
              <a:buChar char="o"/>
              <a:tabLst>
                <a:tab pos="370840" algn="l"/>
              </a:tabLst>
            </a:pPr>
            <a:r>
              <a:rPr lang="it-IT" sz="1200" spc="-5">
                <a:solidFill>
                  <a:srgbClr val="5C717C"/>
                </a:solidFill>
                <a:latin typeface="Trebuchet MS"/>
                <a:cs typeface="Trebuchet MS"/>
              </a:rPr>
              <a:t>sessant’anni</a:t>
            </a:r>
            <a:r>
              <a:rPr lang="it-IT" sz="1200" spc="-50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>
                <a:solidFill>
                  <a:srgbClr val="5C717C"/>
                </a:solidFill>
                <a:latin typeface="Trebuchet MS"/>
                <a:cs typeface="Trebuchet MS"/>
              </a:rPr>
              <a:t>di</a:t>
            </a:r>
            <a:r>
              <a:rPr lang="it-IT" sz="1200" spc="-10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 spc="-5">
                <a:solidFill>
                  <a:srgbClr val="5C717C"/>
                </a:solidFill>
                <a:latin typeface="Trebuchet MS"/>
                <a:cs typeface="Trebuchet MS"/>
              </a:rPr>
              <a:t>attività</a:t>
            </a:r>
            <a:r>
              <a:rPr lang="it-IT" sz="1200" spc="-45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>
                <a:solidFill>
                  <a:srgbClr val="5C717C"/>
                </a:solidFill>
                <a:latin typeface="Trebuchet MS"/>
                <a:cs typeface="Trebuchet MS"/>
              </a:rPr>
              <a:t>al</a:t>
            </a:r>
            <a:r>
              <a:rPr lang="it-IT" sz="1200" spc="-25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>
                <a:solidFill>
                  <a:srgbClr val="5C717C"/>
                </a:solidFill>
                <a:latin typeface="Trebuchet MS"/>
                <a:cs typeface="Trebuchet MS"/>
              </a:rPr>
              <a:t>fianco </a:t>
            </a:r>
            <a:r>
              <a:rPr lang="it-IT" sz="1200" spc="-350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>
                <a:solidFill>
                  <a:srgbClr val="5C717C"/>
                </a:solidFill>
                <a:latin typeface="Trebuchet MS"/>
                <a:cs typeface="Trebuchet MS"/>
              </a:rPr>
              <a:t>di enti </a:t>
            </a:r>
            <a:r>
              <a:rPr lang="it-IT" sz="1200" spc="-5">
                <a:solidFill>
                  <a:srgbClr val="5C717C"/>
                </a:solidFill>
                <a:latin typeface="Trebuchet MS"/>
                <a:cs typeface="Trebuchet MS"/>
              </a:rPr>
              <a:t>pubblici </a:t>
            </a:r>
            <a:r>
              <a:rPr lang="it-IT" sz="1200">
                <a:solidFill>
                  <a:srgbClr val="5C717C"/>
                </a:solidFill>
                <a:latin typeface="Trebuchet MS"/>
                <a:cs typeface="Trebuchet MS"/>
              </a:rPr>
              <a:t>e di </a:t>
            </a:r>
            <a:r>
              <a:rPr lang="it-IT" sz="1200" spc="-5">
                <a:solidFill>
                  <a:srgbClr val="5C717C"/>
                </a:solidFill>
                <a:latin typeface="Trebuchet MS"/>
                <a:cs typeface="Trebuchet MS"/>
              </a:rPr>
              <a:t>soggetti </a:t>
            </a:r>
            <a:r>
              <a:rPr lang="it-IT" sz="1200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 spc="-5">
                <a:solidFill>
                  <a:srgbClr val="5C717C"/>
                </a:solidFill>
                <a:latin typeface="Trebuchet MS"/>
                <a:cs typeface="Trebuchet MS"/>
              </a:rPr>
              <a:t>privati</a:t>
            </a:r>
            <a:endParaRPr lang="it-IT" sz="1200">
              <a:solidFill>
                <a:srgbClr val="5C717C"/>
              </a:solidFill>
              <a:latin typeface="Trebuchet MS"/>
              <a:cs typeface="Trebuchet MS"/>
            </a:endParaRPr>
          </a:p>
          <a:p>
            <a:pPr marL="240665" marR="44450" indent="-228600">
              <a:lnSpc>
                <a:spcPts val="1300"/>
              </a:lnSpc>
              <a:spcBef>
                <a:spcPts val="994"/>
              </a:spcBef>
              <a:buClr>
                <a:srgbClr val="AEABAB"/>
              </a:buClr>
              <a:buChar char="•"/>
              <a:tabLst>
                <a:tab pos="240665" algn="l"/>
                <a:tab pos="241300" algn="l"/>
              </a:tabLst>
            </a:pPr>
            <a:r>
              <a:rPr lang="it-IT" sz="1200">
                <a:solidFill>
                  <a:srgbClr val="5C717C"/>
                </a:solidFill>
                <a:latin typeface="Trebuchet MS"/>
                <a:cs typeface="Trebuchet MS"/>
              </a:rPr>
              <a:t>Abbiamo fatto crescere </a:t>
            </a:r>
            <a:r>
              <a:rPr lang="it-IT" sz="1200" spc="-5">
                <a:solidFill>
                  <a:srgbClr val="5C717C"/>
                </a:solidFill>
                <a:latin typeface="Trebuchet MS"/>
                <a:cs typeface="Trebuchet MS"/>
              </a:rPr>
              <a:t>l’Italia </a:t>
            </a:r>
            <a:r>
              <a:rPr lang="it-IT" sz="1200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 b="1" spc="-5">
                <a:solidFill>
                  <a:srgbClr val="5C717C"/>
                </a:solidFill>
                <a:latin typeface="Trebuchet MS"/>
                <a:cs typeface="Trebuchet MS"/>
              </a:rPr>
              <a:t>finanziando oltre </a:t>
            </a:r>
            <a:r>
              <a:rPr lang="it-IT" sz="1200" b="1">
                <a:solidFill>
                  <a:srgbClr val="5C717C"/>
                </a:solidFill>
                <a:latin typeface="Trebuchet MS"/>
                <a:cs typeface="Trebuchet MS"/>
              </a:rPr>
              <a:t>42.000 </a:t>
            </a:r>
            <a:r>
              <a:rPr lang="it-IT" sz="1200" b="1" spc="5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 b="1" spc="-5">
                <a:solidFill>
                  <a:srgbClr val="5C717C"/>
                </a:solidFill>
                <a:latin typeface="Trebuchet MS"/>
                <a:cs typeface="Trebuchet MS"/>
              </a:rPr>
              <a:t>infrastrutture</a:t>
            </a:r>
          </a:p>
          <a:p>
            <a:pPr marL="240665" marR="44450" indent="-228600">
              <a:lnSpc>
                <a:spcPts val="1300"/>
              </a:lnSpc>
              <a:spcBef>
                <a:spcPts val="994"/>
              </a:spcBef>
              <a:buClr>
                <a:srgbClr val="AEABAB"/>
              </a:buClr>
              <a:buChar char="•"/>
              <a:tabLst>
                <a:tab pos="240665" algn="l"/>
                <a:tab pos="241300" algn="l"/>
              </a:tabLst>
            </a:pPr>
            <a:r>
              <a:rPr lang="it-IT" sz="1200" b="1">
                <a:solidFill>
                  <a:srgbClr val="5C717C"/>
                </a:solidFill>
                <a:latin typeface="Trebuchet MS"/>
                <a:cs typeface="Trebuchet MS"/>
              </a:rPr>
              <a:t>A partire dal 2021 </a:t>
            </a:r>
            <a:r>
              <a:rPr lang="it-IT" sz="1200">
                <a:solidFill>
                  <a:srgbClr val="5C717C"/>
                </a:solidFill>
                <a:latin typeface="Trebuchet MS"/>
                <a:cs typeface="Trebuchet MS"/>
              </a:rPr>
              <a:t>attraverso l’assegnazione del fondo per la </a:t>
            </a:r>
            <a:r>
              <a:rPr lang="it-IT" sz="1200" b="1">
                <a:solidFill>
                  <a:srgbClr val="5C717C"/>
                </a:solidFill>
                <a:latin typeface="Trebuchet MS"/>
                <a:cs typeface="Trebuchet MS"/>
              </a:rPr>
              <a:t>Cultura </a:t>
            </a:r>
            <a:r>
              <a:rPr lang="it-IT" sz="1200">
                <a:solidFill>
                  <a:srgbClr val="5C717C"/>
                </a:solidFill>
                <a:latin typeface="Trebuchet MS"/>
                <a:cs typeface="Trebuchet MS"/>
              </a:rPr>
              <a:t>ci siamo ulteriormente accreditati per lo </a:t>
            </a:r>
            <a:r>
              <a:rPr lang="it-IT" sz="1200" spc="-5">
                <a:solidFill>
                  <a:srgbClr val="5C717C"/>
                </a:solidFill>
                <a:latin typeface="Trebuchet MS"/>
                <a:cs typeface="Trebuchet MS"/>
              </a:rPr>
              <a:t>sviluppo degli </a:t>
            </a:r>
            <a:r>
              <a:rPr lang="it-IT" sz="1200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 spc="-5">
                <a:solidFill>
                  <a:srgbClr val="5C717C"/>
                </a:solidFill>
                <a:latin typeface="Trebuchet MS"/>
                <a:cs typeface="Trebuchet MS"/>
              </a:rPr>
              <a:t>investimenti relativi alla salvaguardia e alla </a:t>
            </a:r>
            <a:r>
              <a:rPr lang="it-IT" sz="1200" b="1" spc="-5">
                <a:solidFill>
                  <a:srgbClr val="5C717C"/>
                </a:solidFill>
                <a:latin typeface="Trebuchet MS"/>
                <a:cs typeface="Trebuchet MS"/>
              </a:rPr>
              <a:t>valorizzazione del patrimonio culturale (&gt;60 </a:t>
            </a:r>
            <a:r>
              <a:rPr lang="it-IT" sz="1200" b="1" spc="-5" err="1">
                <a:solidFill>
                  <a:srgbClr val="5C717C"/>
                </a:solidFill>
                <a:latin typeface="Trebuchet MS"/>
                <a:cs typeface="Trebuchet MS"/>
              </a:rPr>
              <a:t>Mni</a:t>
            </a:r>
            <a:r>
              <a:rPr lang="it-IT" sz="1200" b="1" spc="-5">
                <a:solidFill>
                  <a:srgbClr val="5C717C"/>
                </a:solidFill>
                <a:latin typeface="Trebuchet MS"/>
                <a:cs typeface="Trebuchet MS"/>
              </a:rPr>
              <a:t> erogati)</a:t>
            </a:r>
          </a:p>
          <a:p>
            <a:pPr marL="240665" marR="44450" indent="-228600">
              <a:lnSpc>
                <a:spcPts val="1300"/>
              </a:lnSpc>
              <a:spcBef>
                <a:spcPts val="994"/>
              </a:spcBef>
              <a:buClr>
                <a:srgbClr val="AEABAB"/>
              </a:buClr>
              <a:buChar char="•"/>
              <a:tabLst>
                <a:tab pos="240665" algn="l"/>
                <a:tab pos="241300" algn="l"/>
              </a:tabLst>
            </a:pPr>
            <a:r>
              <a:rPr lang="it-IT" sz="1200" b="1" spc="-5">
                <a:solidFill>
                  <a:srgbClr val="5C717C"/>
                </a:solidFill>
                <a:latin typeface="Trebuchet MS"/>
                <a:cs typeface="Trebuchet MS"/>
              </a:rPr>
              <a:t>Nel 2022 </a:t>
            </a:r>
            <a:r>
              <a:rPr lang="it-IT" sz="1200" spc="-5">
                <a:solidFill>
                  <a:srgbClr val="5C717C"/>
                </a:solidFill>
                <a:latin typeface="Trebuchet MS"/>
                <a:cs typeface="Trebuchet MS"/>
              </a:rPr>
              <a:t>abbiamo consolidato </a:t>
            </a:r>
            <a:r>
              <a:rPr lang="it-IT" sz="1200" b="1" spc="-5">
                <a:solidFill>
                  <a:srgbClr val="5C717C"/>
                </a:solidFill>
                <a:latin typeface="Trebuchet MS"/>
                <a:cs typeface="Trebuchet MS"/>
              </a:rPr>
              <a:t>il ruolo di ICSC nel segmento del</a:t>
            </a:r>
            <a:r>
              <a:rPr lang="it-IT" sz="1200" spc="-5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 b="1" spc="-5">
                <a:solidFill>
                  <a:srgbClr val="5C717C"/>
                </a:solidFill>
                <a:latin typeface="Trebuchet MS"/>
                <a:cs typeface="Trebuchet MS"/>
              </a:rPr>
              <a:t>Cinema, </a:t>
            </a:r>
            <a:r>
              <a:rPr lang="it-IT" sz="1200" spc="-5">
                <a:solidFill>
                  <a:srgbClr val="5C717C"/>
                </a:solidFill>
                <a:latin typeface="Trebuchet MS"/>
                <a:cs typeface="Trebuchet MS"/>
              </a:rPr>
              <a:t>con prodotti non agevolati, </a:t>
            </a:r>
            <a:r>
              <a:rPr lang="it-IT" sz="1200" b="1" spc="-5">
                <a:solidFill>
                  <a:srgbClr val="5C717C"/>
                </a:solidFill>
                <a:latin typeface="Trebuchet MS"/>
                <a:cs typeface="Trebuchet MS"/>
              </a:rPr>
              <a:t>superando i 50 Mln € di erogazioni in soli 12 mesi</a:t>
            </a:r>
            <a:endParaRPr lang="it-IT" sz="1200" spc="-5">
              <a:solidFill>
                <a:srgbClr val="5C717C"/>
              </a:solidFill>
              <a:latin typeface="Trebuchet MS"/>
              <a:cs typeface="Trebuchet M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109C76D-4DF2-12AD-A69B-89CFF61F9B97}"/>
              </a:ext>
            </a:extLst>
          </p:cNvPr>
          <p:cNvSpPr txBox="1"/>
          <p:nvPr/>
        </p:nvSpPr>
        <p:spPr>
          <a:xfrm>
            <a:off x="4486930" y="1039552"/>
            <a:ext cx="3168000" cy="508231"/>
          </a:xfrm>
          <a:prstGeom prst="rect">
            <a:avLst/>
          </a:prstGeom>
          <a:solidFill>
            <a:srgbClr val="5B7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/>
              <a:t>STORIA </a:t>
            </a:r>
            <a:endParaRPr lang="en-US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97B0184-F9E8-4F5F-C19B-D1A375051E9C}"/>
              </a:ext>
            </a:extLst>
          </p:cNvPr>
          <p:cNvSpPr/>
          <p:nvPr/>
        </p:nvSpPr>
        <p:spPr>
          <a:xfrm>
            <a:off x="4486930" y="1658067"/>
            <a:ext cx="3168000" cy="4032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Ins="0" bIns="36000" rtlCol="0" anchor="t"/>
          <a:lstStyle/>
          <a:p>
            <a:pPr marL="241300" marR="269875" lvl="0" indent="-228600" algn="l" defTabSz="914400" rtl="0" eaLnBrk="1" fontAlgn="auto" latinLnBrk="0" hangingPunct="1">
              <a:lnSpc>
                <a:spcPts val="1300"/>
              </a:lnSpc>
              <a:spcBef>
                <a:spcPts val="260"/>
              </a:spcBef>
              <a:spcAft>
                <a:spcPts val="0"/>
              </a:spcAft>
              <a:buClr>
                <a:srgbClr val="AEABAB"/>
              </a:buClr>
              <a:buSzTx/>
              <a:buFont typeface="Trebuchet MS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lang="it-IT" sz="1200" i="0" u="none" strike="noStrike" kern="1200" cap="none" spc="-5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Ente di diritto pubblico con gestione  autonoma, banca pubblica ai sensi del  TUB</a:t>
            </a:r>
          </a:p>
          <a:p>
            <a:pPr marL="241300" marR="269875" lvl="0" indent="-228600" algn="l" defTabSz="914400" rtl="0" eaLnBrk="1" fontAlgn="auto" latinLnBrk="0" hangingPunct="1">
              <a:lnSpc>
                <a:spcPts val="1300"/>
              </a:lnSpc>
              <a:spcBef>
                <a:spcPts val="260"/>
              </a:spcBef>
              <a:spcAft>
                <a:spcPts val="0"/>
              </a:spcAft>
              <a:buClr>
                <a:srgbClr val="AEABAB"/>
              </a:buClr>
              <a:buSzTx/>
              <a:buFont typeface="Trebuchet MS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lang="it-IT" sz="1200" b="1" i="0" u="none" strike="noStrike" kern="1200" cap="none" spc="-5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Istituito nel 1957 </a:t>
            </a:r>
            <a:r>
              <a:rPr kumimoji="0" lang="it-IT" sz="1200" i="0" u="none" strike="noStrike" kern="1200" cap="none" spc="-5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trasferendo le  operazioni e le facoltà della “Gestione  speciale del credito sportivo” di BNL</a:t>
            </a:r>
          </a:p>
          <a:p>
            <a:pPr marL="241300" marR="269875" lvl="0" indent="-228600" algn="l" defTabSz="914400" rtl="0" eaLnBrk="1" fontAlgn="auto" latinLnBrk="0" hangingPunct="1">
              <a:lnSpc>
                <a:spcPts val="1300"/>
              </a:lnSpc>
              <a:spcBef>
                <a:spcPts val="260"/>
              </a:spcBef>
              <a:spcAft>
                <a:spcPts val="0"/>
              </a:spcAft>
              <a:buClr>
                <a:srgbClr val="AEABAB"/>
              </a:buClr>
              <a:buSzTx/>
              <a:buFont typeface="Trebuchet MS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lang="it-IT" sz="1200" b="1" i="0" u="none" strike="noStrike" kern="1200" cap="none" spc="-5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Dal 1985 operiamo sia con soggetti  pubblici che privati</a:t>
            </a:r>
          </a:p>
          <a:p>
            <a:pPr marL="241300" marR="269875" lvl="0" indent="-228600" algn="l" defTabSz="914400" rtl="0" eaLnBrk="1" fontAlgn="auto" latinLnBrk="0" hangingPunct="1">
              <a:lnSpc>
                <a:spcPts val="1300"/>
              </a:lnSpc>
              <a:spcBef>
                <a:spcPts val="260"/>
              </a:spcBef>
              <a:spcAft>
                <a:spcPts val="0"/>
              </a:spcAft>
              <a:buClr>
                <a:srgbClr val="AEABAB"/>
              </a:buClr>
              <a:buSzTx/>
              <a:buFont typeface="Trebuchet MS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lang="it-IT" sz="1200" i="0" u="none" strike="noStrike" kern="1200" cap="none" spc="-5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Nel </a:t>
            </a:r>
            <a:r>
              <a:rPr kumimoji="0" lang="it-IT" sz="1200" b="1" i="0" u="none" strike="noStrike" kern="1200" cap="none" spc="-5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2005 ampliata sfera di competenza ai  beni e attività culturali</a:t>
            </a:r>
          </a:p>
          <a:p>
            <a:pPr marL="241300" marR="269875" lvl="0" indent="-228600" algn="l" defTabSz="914400" rtl="0" eaLnBrk="1" fontAlgn="auto" latinLnBrk="0" hangingPunct="1">
              <a:lnSpc>
                <a:spcPts val="1300"/>
              </a:lnSpc>
              <a:spcBef>
                <a:spcPts val="260"/>
              </a:spcBef>
              <a:spcAft>
                <a:spcPts val="0"/>
              </a:spcAft>
              <a:buClr>
                <a:srgbClr val="AEABAB"/>
              </a:buClr>
              <a:buSzTx/>
              <a:buFont typeface="Trebuchet MS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lang="it-IT" sz="1200" b="1" i="0" u="none" strike="noStrike" kern="1200" cap="none" spc="-5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Nel maggio 2020, approvato Fondo </a:t>
            </a:r>
            <a:r>
              <a:rPr kumimoji="0" lang="it-IT" sz="1200" i="0" u="none" strike="noStrike" kern="1200" cap="none" spc="-5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per la  Garanzia e la Concessione di Contributi  in Conto Interessi per la </a:t>
            </a:r>
            <a:r>
              <a:rPr kumimoji="0" lang="it-IT" sz="1200" b="1" i="0" u="none" strike="noStrike" kern="1200" cap="none" spc="-5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salvaguardia e la  valorizzazione del patrimonio culturale</a:t>
            </a:r>
          </a:p>
          <a:p>
            <a:pPr marL="241300" marR="269875" lvl="0" indent="-228600" algn="l" defTabSz="914400" rtl="0" eaLnBrk="1" fontAlgn="auto" latinLnBrk="0" hangingPunct="1">
              <a:lnSpc>
                <a:spcPts val="1300"/>
              </a:lnSpc>
              <a:spcBef>
                <a:spcPts val="260"/>
              </a:spcBef>
              <a:spcAft>
                <a:spcPts val="0"/>
              </a:spcAft>
              <a:buClr>
                <a:srgbClr val="AEABAB"/>
              </a:buClr>
              <a:buSzTx/>
              <a:buFont typeface="Trebuchet MS"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lang="it-IT" sz="1200" b="1" i="0" u="none" strike="noStrike" kern="1200" cap="none" spc="-5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La legge di Bilancio del 2023 ha sancito la trasformazione in Società per Azioni di diritto singolare </a:t>
            </a:r>
            <a:r>
              <a:rPr kumimoji="0" lang="it-IT" sz="1200" i="0" u="none" strike="noStrike" kern="1200" cap="none" spc="-5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 ICSC che si chiamerà </a:t>
            </a:r>
            <a:r>
              <a:rPr kumimoji="0" lang="it-IT" sz="1200" b="1" i="0" u="none" strike="noStrike" kern="1200" cap="none" spc="-5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Istituto per il Credito Sportivo e Culturale Spa </a:t>
            </a:r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E7A6864-0536-524D-AE6F-0F2CDAA46FAD}"/>
              </a:ext>
            </a:extLst>
          </p:cNvPr>
          <p:cNvSpPr txBox="1"/>
          <p:nvPr/>
        </p:nvSpPr>
        <p:spPr>
          <a:xfrm>
            <a:off x="8174803" y="1039552"/>
            <a:ext cx="3168000" cy="508231"/>
          </a:xfrm>
          <a:prstGeom prst="rect">
            <a:avLst/>
          </a:prstGeom>
          <a:solidFill>
            <a:srgbClr val="92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/>
              <a:t>FUNZIONE </a:t>
            </a:r>
          </a:p>
          <a:p>
            <a:r>
              <a:rPr lang="it-IT"/>
              <a:t>ECONOMICA E SOCIALE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4E76E449-7F4A-A129-AD69-AF5AE1EA004F}"/>
              </a:ext>
            </a:extLst>
          </p:cNvPr>
          <p:cNvSpPr/>
          <p:nvPr/>
        </p:nvSpPr>
        <p:spPr>
          <a:xfrm>
            <a:off x="8174803" y="1658067"/>
            <a:ext cx="3168000" cy="4032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41300" marR="5080" indent="-228600">
              <a:lnSpc>
                <a:spcPts val="1300"/>
              </a:lnSpc>
              <a:buClr>
                <a:srgbClr val="AEABAB"/>
              </a:buClr>
              <a:buChar char="•"/>
              <a:tabLst>
                <a:tab pos="240665" algn="l"/>
                <a:tab pos="241935" algn="l"/>
              </a:tabLst>
            </a:pPr>
            <a:r>
              <a:rPr lang="it-IT" sz="1200" spc="-10">
                <a:solidFill>
                  <a:srgbClr val="5C717C"/>
                </a:solidFill>
                <a:latin typeface="Trebuchet MS"/>
                <a:cs typeface="Trebuchet MS"/>
              </a:rPr>
              <a:t>Relazione </a:t>
            </a:r>
            <a:r>
              <a:rPr lang="it-IT" sz="1200">
                <a:solidFill>
                  <a:srgbClr val="5C717C"/>
                </a:solidFill>
                <a:latin typeface="Trebuchet MS"/>
                <a:cs typeface="Trebuchet MS"/>
              </a:rPr>
              <a:t>tra </a:t>
            </a:r>
            <a:r>
              <a:rPr lang="it-IT" sz="1200" spc="-5">
                <a:solidFill>
                  <a:srgbClr val="5C717C"/>
                </a:solidFill>
                <a:latin typeface="Trebuchet MS"/>
                <a:cs typeface="Trebuchet MS"/>
              </a:rPr>
              <a:t>sport, cultura, intrattenimento </a:t>
            </a:r>
            <a:r>
              <a:rPr lang="it-IT" sz="1200">
                <a:solidFill>
                  <a:srgbClr val="5C717C"/>
                </a:solidFill>
                <a:latin typeface="Trebuchet MS"/>
                <a:cs typeface="Trebuchet MS"/>
              </a:rPr>
              <a:t>e </a:t>
            </a:r>
            <a:r>
              <a:rPr lang="it-IT" sz="1200" spc="-350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 spc="-5">
                <a:solidFill>
                  <a:srgbClr val="5C717C"/>
                </a:solidFill>
                <a:latin typeface="Trebuchet MS"/>
                <a:cs typeface="Trebuchet MS"/>
              </a:rPr>
              <a:t>benessere </a:t>
            </a:r>
            <a:r>
              <a:rPr lang="it-IT" sz="1200">
                <a:solidFill>
                  <a:srgbClr val="5C717C"/>
                </a:solidFill>
                <a:latin typeface="Trebuchet MS"/>
                <a:cs typeface="Trebuchet MS"/>
              </a:rPr>
              <a:t>che </a:t>
            </a:r>
            <a:r>
              <a:rPr lang="it-IT" sz="1200" spc="-5">
                <a:solidFill>
                  <a:srgbClr val="5C717C"/>
                </a:solidFill>
                <a:latin typeface="Trebuchet MS"/>
                <a:cs typeface="Trebuchet MS"/>
              </a:rPr>
              <a:t>rappresenta </a:t>
            </a:r>
            <a:r>
              <a:rPr lang="it-IT" sz="1200">
                <a:solidFill>
                  <a:srgbClr val="5C717C"/>
                </a:solidFill>
                <a:latin typeface="Trebuchet MS"/>
                <a:cs typeface="Trebuchet MS"/>
              </a:rPr>
              <a:t>un </a:t>
            </a:r>
            <a:r>
              <a:rPr lang="it-IT" sz="1200" b="1" spc="-5">
                <a:solidFill>
                  <a:srgbClr val="5C717C"/>
                </a:solidFill>
                <a:latin typeface="Trebuchet MS"/>
                <a:cs typeface="Trebuchet MS"/>
              </a:rPr>
              <a:t>moltiplicatore </a:t>
            </a:r>
            <a:r>
              <a:rPr lang="it-IT" sz="1200" b="1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 b="1" spc="-10">
                <a:solidFill>
                  <a:srgbClr val="5C717C"/>
                </a:solidFill>
                <a:latin typeface="Trebuchet MS"/>
                <a:cs typeface="Trebuchet MS"/>
              </a:rPr>
              <a:t>delle </a:t>
            </a:r>
            <a:r>
              <a:rPr lang="it-IT" sz="1200" b="1" spc="-5">
                <a:solidFill>
                  <a:srgbClr val="5C717C"/>
                </a:solidFill>
                <a:latin typeface="Trebuchet MS"/>
                <a:cs typeface="Trebuchet MS"/>
              </a:rPr>
              <a:t>opportunità </a:t>
            </a:r>
            <a:r>
              <a:rPr lang="it-IT" sz="1200">
                <a:solidFill>
                  <a:srgbClr val="5C717C"/>
                </a:solidFill>
                <a:latin typeface="Trebuchet MS"/>
                <a:cs typeface="Trebuchet MS"/>
              </a:rPr>
              <a:t>e il fattore ottimizzante, </a:t>
            </a:r>
            <a:r>
              <a:rPr lang="it-IT" sz="1200" spc="5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 spc="-5">
                <a:solidFill>
                  <a:srgbClr val="5C717C"/>
                </a:solidFill>
                <a:latin typeface="Trebuchet MS"/>
                <a:cs typeface="Trebuchet MS"/>
              </a:rPr>
              <a:t>partendo</a:t>
            </a:r>
            <a:r>
              <a:rPr lang="it-IT" sz="1200" spc="-40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>
                <a:solidFill>
                  <a:srgbClr val="5C717C"/>
                </a:solidFill>
                <a:latin typeface="Trebuchet MS"/>
                <a:cs typeface="Trebuchet MS"/>
              </a:rPr>
              <a:t>da</a:t>
            </a:r>
            <a:r>
              <a:rPr lang="it-IT" sz="1200" spc="-10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>
                <a:solidFill>
                  <a:srgbClr val="5C717C"/>
                </a:solidFill>
                <a:latin typeface="Trebuchet MS"/>
                <a:cs typeface="Trebuchet MS"/>
              </a:rPr>
              <a:t>3</a:t>
            </a:r>
            <a:r>
              <a:rPr lang="it-IT" sz="1200" spc="350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 spc="-5">
                <a:solidFill>
                  <a:srgbClr val="5C717C"/>
                </a:solidFill>
                <a:latin typeface="Trebuchet MS"/>
                <a:cs typeface="Trebuchet MS"/>
              </a:rPr>
              <a:t>presupposti:</a:t>
            </a:r>
          </a:p>
          <a:p>
            <a:pPr marL="241300" marR="5080" indent="-228600">
              <a:lnSpc>
                <a:spcPts val="1300"/>
              </a:lnSpc>
              <a:buClr>
                <a:srgbClr val="AEABAB"/>
              </a:buClr>
              <a:buChar char="•"/>
              <a:tabLst>
                <a:tab pos="240665" algn="l"/>
                <a:tab pos="241935" algn="l"/>
              </a:tabLst>
            </a:pPr>
            <a:endParaRPr lang="it-IT" sz="1200" spc="-5">
              <a:solidFill>
                <a:srgbClr val="5C717C"/>
              </a:solidFill>
              <a:latin typeface="Trebuchet MS"/>
              <a:cs typeface="Trebuchet MS"/>
            </a:endParaRPr>
          </a:p>
          <a:p>
            <a:pPr marL="698500" marR="515620" lvl="1" indent="-228600">
              <a:lnSpc>
                <a:spcPts val="1300"/>
              </a:lnSpc>
              <a:buFont typeface="Courier New" panose="02070309020205020404" pitchFamily="49" charset="0"/>
              <a:buChar char="o"/>
              <a:tabLst>
                <a:tab pos="240665" algn="l"/>
                <a:tab pos="241300" algn="l"/>
              </a:tabLst>
            </a:pPr>
            <a:r>
              <a:rPr lang="it-IT" sz="1200" b="1" spc="-5">
                <a:solidFill>
                  <a:srgbClr val="5C717C"/>
                </a:solidFill>
                <a:latin typeface="Trebuchet MS"/>
                <a:cs typeface="Trebuchet MS"/>
              </a:rPr>
              <a:t>Sostenibilità sociale, ambientale </a:t>
            </a:r>
            <a:r>
              <a:rPr lang="it-IT" sz="1200" b="1">
                <a:solidFill>
                  <a:srgbClr val="5C717C"/>
                </a:solidFill>
                <a:latin typeface="Trebuchet MS"/>
                <a:cs typeface="Trebuchet MS"/>
              </a:rPr>
              <a:t>e </a:t>
            </a:r>
            <a:r>
              <a:rPr lang="it-IT" sz="1200" b="1" spc="-350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 b="1" spc="-5">
                <a:solidFill>
                  <a:srgbClr val="5C717C"/>
                </a:solidFill>
                <a:latin typeface="Trebuchet MS"/>
                <a:cs typeface="Trebuchet MS"/>
              </a:rPr>
              <a:t>finanziaria</a:t>
            </a:r>
            <a:endParaRPr lang="it-IT" sz="1200">
              <a:solidFill>
                <a:srgbClr val="5C717C"/>
              </a:solidFill>
              <a:latin typeface="Trebuchet MS"/>
              <a:cs typeface="Trebuchet MS"/>
            </a:endParaRPr>
          </a:p>
          <a:p>
            <a:pPr marL="698500" lvl="1" indent="-228600">
              <a:buFont typeface="Courier New" panose="02070309020205020404" pitchFamily="49" charset="0"/>
              <a:buChar char="o"/>
              <a:tabLst>
                <a:tab pos="240665" algn="l"/>
                <a:tab pos="241300" algn="l"/>
              </a:tabLst>
            </a:pPr>
            <a:r>
              <a:rPr lang="it-IT" sz="1200" b="1" spc="-10">
                <a:solidFill>
                  <a:srgbClr val="5C717C"/>
                </a:solidFill>
                <a:latin typeface="Trebuchet MS"/>
                <a:cs typeface="Trebuchet MS"/>
              </a:rPr>
              <a:t>Collaborazione </a:t>
            </a:r>
            <a:r>
              <a:rPr lang="it-IT" sz="1200" b="1" spc="-5">
                <a:solidFill>
                  <a:srgbClr val="5C717C"/>
                </a:solidFill>
                <a:latin typeface="Trebuchet MS"/>
                <a:cs typeface="Trebuchet MS"/>
              </a:rPr>
              <a:t>pubblico-privato</a:t>
            </a:r>
            <a:endParaRPr lang="it-IT" sz="1200">
              <a:solidFill>
                <a:srgbClr val="5C717C"/>
              </a:solidFill>
              <a:latin typeface="Trebuchet MS"/>
              <a:cs typeface="Trebuchet MS"/>
            </a:endParaRPr>
          </a:p>
          <a:p>
            <a:pPr marL="698500" marR="5080" lvl="1" indent="-228600">
              <a:lnSpc>
                <a:spcPts val="1300"/>
              </a:lnSpc>
              <a:buFont typeface="Courier New" panose="02070309020205020404" pitchFamily="49" charset="0"/>
              <a:buChar char="o"/>
              <a:tabLst>
                <a:tab pos="240665" algn="l"/>
                <a:tab pos="241300" algn="l"/>
              </a:tabLst>
            </a:pPr>
            <a:r>
              <a:rPr lang="it-IT" sz="1200" b="1" spc="-5">
                <a:solidFill>
                  <a:srgbClr val="5C717C"/>
                </a:solidFill>
                <a:latin typeface="Trebuchet MS"/>
                <a:cs typeface="Trebuchet MS"/>
              </a:rPr>
              <a:t>Salto</a:t>
            </a:r>
            <a:r>
              <a:rPr lang="it-IT" sz="1200" b="1" spc="-15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 b="1" spc="-5">
                <a:solidFill>
                  <a:srgbClr val="5C717C"/>
                </a:solidFill>
                <a:latin typeface="Trebuchet MS"/>
                <a:cs typeface="Trebuchet MS"/>
              </a:rPr>
              <a:t>di</a:t>
            </a:r>
            <a:r>
              <a:rPr lang="it-IT" sz="1200" b="1" spc="5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 b="1" spc="-5">
                <a:solidFill>
                  <a:srgbClr val="5C717C"/>
                </a:solidFill>
                <a:latin typeface="Trebuchet MS"/>
                <a:cs typeface="Trebuchet MS"/>
              </a:rPr>
              <a:t>qualità</a:t>
            </a:r>
            <a:r>
              <a:rPr lang="it-IT" sz="1200" b="1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 b="1" spc="-10">
                <a:solidFill>
                  <a:srgbClr val="5C717C"/>
                </a:solidFill>
                <a:latin typeface="Trebuchet MS"/>
                <a:cs typeface="Trebuchet MS"/>
              </a:rPr>
              <a:t>culturale</a:t>
            </a:r>
            <a:r>
              <a:rPr lang="it-IT" sz="1200" b="1" spc="-5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 b="1">
                <a:solidFill>
                  <a:srgbClr val="5C717C"/>
                </a:solidFill>
                <a:latin typeface="Trebuchet MS"/>
                <a:cs typeface="Trebuchet MS"/>
              </a:rPr>
              <a:t>-</a:t>
            </a:r>
            <a:r>
              <a:rPr lang="it-IT" sz="1200" b="1" spc="-10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 b="1" spc="-5">
                <a:solidFill>
                  <a:srgbClr val="5C717C"/>
                </a:solidFill>
                <a:latin typeface="Trebuchet MS"/>
                <a:cs typeface="Trebuchet MS"/>
              </a:rPr>
              <a:t>educazione </a:t>
            </a:r>
            <a:r>
              <a:rPr lang="it-IT" sz="1200" b="1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 b="1" spc="-5">
                <a:solidFill>
                  <a:srgbClr val="5C717C"/>
                </a:solidFill>
                <a:latin typeface="Trebuchet MS"/>
                <a:cs typeface="Trebuchet MS"/>
              </a:rPr>
              <a:t>sportiva</a:t>
            </a:r>
            <a:r>
              <a:rPr lang="it-IT" sz="1200" b="1" spc="-25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 b="1">
                <a:solidFill>
                  <a:srgbClr val="5C717C"/>
                </a:solidFill>
                <a:latin typeface="Trebuchet MS"/>
                <a:cs typeface="Trebuchet MS"/>
              </a:rPr>
              <a:t>e </a:t>
            </a:r>
            <a:r>
              <a:rPr lang="it-IT" sz="1200" b="1" spc="-5">
                <a:solidFill>
                  <a:srgbClr val="5C717C"/>
                </a:solidFill>
                <a:latin typeface="Trebuchet MS"/>
                <a:cs typeface="Trebuchet MS"/>
              </a:rPr>
              <a:t>di gestione</a:t>
            </a:r>
            <a:r>
              <a:rPr lang="it-IT" sz="1200" b="1" spc="-15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 b="1" spc="-10">
                <a:solidFill>
                  <a:srgbClr val="5C717C"/>
                </a:solidFill>
                <a:latin typeface="Trebuchet MS"/>
                <a:cs typeface="Trebuchet MS"/>
              </a:rPr>
              <a:t>delle</a:t>
            </a:r>
            <a:r>
              <a:rPr lang="it-IT" sz="1200" b="1" spc="10">
                <a:solidFill>
                  <a:srgbClr val="5C717C"/>
                </a:solidFill>
                <a:latin typeface="Trebuchet MS"/>
                <a:cs typeface="Trebuchet MS"/>
              </a:rPr>
              <a:t> </a:t>
            </a:r>
            <a:r>
              <a:rPr lang="it-IT" sz="1200" b="1" spc="-5">
                <a:solidFill>
                  <a:srgbClr val="5C717C"/>
                </a:solidFill>
                <a:latin typeface="Trebuchet MS"/>
                <a:cs typeface="Trebuchet MS"/>
              </a:rPr>
              <a:t>infrastrutture</a:t>
            </a:r>
            <a:r>
              <a:rPr lang="it-IT" sz="1200"/>
              <a:t> 2030</a:t>
            </a:r>
          </a:p>
          <a:p>
            <a:pPr marL="241300" marR="5080" lvl="0" indent="-228600" algn="l" defTabSz="914400" rtl="0" eaLnBrk="1" fontAlgn="auto" latinLnBrk="0" hangingPunct="1">
              <a:lnSpc>
                <a:spcPts val="1300"/>
              </a:lnSpc>
              <a:spcAft>
                <a:spcPts val="0"/>
              </a:spcAft>
              <a:buClr>
                <a:srgbClr val="AEABAB"/>
              </a:buClr>
              <a:buSzTx/>
              <a:buFontTx/>
              <a:buChar char="•"/>
              <a:tabLst>
                <a:tab pos="240665" algn="l"/>
                <a:tab pos="241935" algn="l"/>
              </a:tabLst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Con la nostra attività finanziaria e di gestione interna, </a:t>
            </a: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contribuiamo a 13 dei 17 Obiettivi dell’Agenda Onu 2030</a:t>
            </a:r>
            <a:endParaRPr lang="it-IT" sz="1200" b="1"/>
          </a:p>
          <a:p>
            <a:pPr marL="241300" marR="5080" indent="-228600">
              <a:lnSpc>
                <a:spcPts val="1300"/>
              </a:lnSpc>
              <a:buClr>
                <a:srgbClr val="AEABAB"/>
              </a:buClr>
              <a:buFontTx/>
              <a:buChar char="•"/>
              <a:tabLst>
                <a:tab pos="240665" algn="l"/>
                <a:tab pos="241935" algn="l"/>
              </a:tabLst>
            </a:pPr>
            <a:r>
              <a:rPr lang="it-IT" sz="1200">
                <a:solidFill>
                  <a:schemeClr val="tx1"/>
                </a:solidFill>
              </a:rPr>
              <a:t>Siamo </a:t>
            </a:r>
            <a:r>
              <a:rPr lang="it-IT" sz="1200" b="1">
                <a:solidFill>
                  <a:schemeClr val="tx1"/>
                </a:solidFill>
              </a:rPr>
              <a:t>l’unica banca che integra la misurazione dell’impatto sociale attraverso lo SROI </a:t>
            </a:r>
            <a:r>
              <a:rPr lang="it-IT" sz="1200">
                <a:solidFill>
                  <a:schemeClr val="tx1"/>
                </a:solidFill>
              </a:rPr>
              <a:t>nella valutazione ex-ante di tutti i progetti finanziati</a:t>
            </a:r>
          </a:p>
          <a:p>
            <a:pPr lvl="0">
              <a:spcAft>
                <a:spcPts val="300"/>
              </a:spcAft>
              <a:buClr>
                <a:srgbClr val="234F9E"/>
              </a:buClr>
              <a:buSzPct val="90000"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B3A3FFD3-5F3B-C150-9A79-00E41CA3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3468" y="986033"/>
            <a:ext cx="530539" cy="530539"/>
          </a:xfrm>
          <a:prstGeom prst="ellipse">
            <a:avLst/>
          </a:prstGeom>
          <a:solidFill>
            <a:srgbClr val="00803A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499F53B5-1400-C343-E05C-F20ABE107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10178" y="986033"/>
            <a:ext cx="530539" cy="530539"/>
          </a:xfrm>
          <a:prstGeom prst="ellipse">
            <a:avLst/>
          </a:prstGeom>
          <a:solidFill>
            <a:srgbClr val="5B707B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0CA70485-70D1-6EB3-D2C6-1BD201C2A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06499" y="986033"/>
            <a:ext cx="530539" cy="530539"/>
          </a:xfrm>
          <a:prstGeom prst="ellipse">
            <a:avLst/>
          </a:prstGeom>
          <a:solidFill>
            <a:srgbClr val="922525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2" name="Elemento grafico 21" descr="Documento con riempimento a tinta unita">
            <a:extLst>
              <a:ext uri="{FF2B5EF4-FFF2-40B4-BE49-F238E27FC236}">
                <a16:creationId xmlns:a16="http://schemas.microsoft.com/office/drawing/2014/main" id="{FD9E57B8-776E-AC24-8AA2-B23517269D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53146" y="1085899"/>
            <a:ext cx="360000" cy="360000"/>
          </a:xfrm>
          <a:prstGeom prst="rect">
            <a:avLst/>
          </a:prstGeom>
        </p:spPr>
      </p:pic>
      <p:pic>
        <p:nvPicPr>
          <p:cNvPr id="23" name="Elemento grafico 22" descr="Cronologia con riempimento a tinta unita">
            <a:extLst>
              <a:ext uri="{FF2B5EF4-FFF2-40B4-BE49-F238E27FC236}">
                <a16:creationId xmlns:a16="http://schemas.microsoft.com/office/drawing/2014/main" id="{17BDCB29-C014-38DD-4835-BEE9CA14EB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0197" y="1075625"/>
            <a:ext cx="360000" cy="360000"/>
          </a:xfrm>
          <a:prstGeom prst="rect">
            <a:avLst/>
          </a:prstGeom>
        </p:spPr>
      </p:pic>
      <p:pic>
        <p:nvPicPr>
          <p:cNvPr id="24" name="Elemento grafico 23" descr="Mano aperta con pianta contorno">
            <a:extLst>
              <a:ext uri="{FF2B5EF4-FFF2-40B4-BE49-F238E27FC236}">
                <a16:creationId xmlns:a16="http://schemas.microsoft.com/office/drawing/2014/main" id="{B37E5E15-956D-0226-6AFB-05260FD8B2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97581" y="1042198"/>
            <a:ext cx="396000" cy="396000"/>
          </a:xfrm>
          <a:prstGeom prst="rect">
            <a:avLst/>
          </a:prstGeom>
        </p:spPr>
      </p:pic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79C56C0A-2FC2-B8B7-EA26-10AD18B6098C}"/>
              </a:ext>
            </a:extLst>
          </p:cNvPr>
          <p:cNvCxnSpPr>
            <a:cxnSpLocks/>
          </p:cNvCxnSpPr>
          <p:nvPr/>
        </p:nvCxnSpPr>
        <p:spPr>
          <a:xfrm>
            <a:off x="839788" y="1597789"/>
            <a:ext cx="3168000" cy="0"/>
          </a:xfrm>
          <a:prstGeom prst="line">
            <a:avLst/>
          </a:prstGeom>
          <a:solidFill>
            <a:srgbClr val="00803A"/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Titolo 1">
            <a:extLst>
              <a:ext uri="{FF2B5EF4-FFF2-40B4-BE49-F238E27FC236}">
                <a16:creationId xmlns:a16="http://schemas.microsoft.com/office/drawing/2014/main" id="{40574AAE-8031-82AE-97F8-BE4289A2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 wrap="none" lIns="72000">
            <a:noAutofit/>
          </a:bodyPr>
          <a:lstStyle/>
          <a:p>
            <a:r>
              <a:rPr lang="it-IT">
                <a:latin typeface="+mn-lt"/>
              </a:rPr>
              <a:t>La nostra missione, la nostra storia e funzione obiettivo</a:t>
            </a: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9700B7B3-B764-A6CF-10B7-31424EBD2625}"/>
              </a:ext>
            </a:extLst>
          </p:cNvPr>
          <p:cNvCxnSpPr>
            <a:cxnSpLocks/>
          </p:cNvCxnSpPr>
          <p:nvPr/>
        </p:nvCxnSpPr>
        <p:spPr>
          <a:xfrm>
            <a:off x="4486167" y="1597789"/>
            <a:ext cx="3168000" cy="0"/>
          </a:xfrm>
          <a:prstGeom prst="line">
            <a:avLst/>
          </a:prstGeom>
          <a:solidFill>
            <a:srgbClr val="00803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Connettore diritto 63">
            <a:extLst>
              <a:ext uri="{FF2B5EF4-FFF2-40B4-BE49-F238E27FC236}">
                <a16:creationId xmlns:a16="http://schemas.microsoft.com/office/drawing/2014/main" id="{DF62D53F-33FA-5EE4-FB42-48ED98ABF4D1}"/>
              </a:ext>
            </a:extLst>
          </p:cNvPr>
          <p:cNvCxnSpPr>
            <a:cxnSpLocks/>
          </p:cNvCxnSpPr>
          <p:nvPr/>
        </p:nvCxnSpPr>
        <p:spPr>
          <a:xfrm>
            <a:off x="8184213" y="1597789"/>
            <a:ext cx="3168000" cy="0"/>
          </a:xfrm>
          <a:prstGeom prst="line">
            <a:avLst/>
          </a:prstGeom>
          <a:solidFill>
            <a:srgbClr val="00803A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Segnaposto numero diapositiva 29">
            <a:extLst>
              <a:ext uri="{FF2B5EF4-FFF2-40B4-BE49-F238E27FC236}">
                <a16:creationId xmlns:a16="http://schemas.microsoft.com/office/drawing/2014/main" id="{04AC0C08-3E25-4848-C949-1E3A71EE9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01BE4A-6F75-0549-8D25-E25EBB4B1677}" type="slidenum">
              <a:rPr lang="it-IT" smtClean="0"/>
              <a:pPr/>
              <a:t>2</a:t>
            </a:fld>
            <a:endParaRPr lang="it-IT" sz="1200"/>
          </a:p>
        </p:txBody>
      </p:sp>
    </p:spTree>
    <p:extLst>
      <p:ext uri="{BB962C8B-B14F-4D97-AF65-F5344CB8AC3E}">
        <p14:creationId xmlns:p14="http://schemas.microsoft.com/office/powerpoint/2010/main" val="16191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4E1DE429-84C6-AABB-5AF7-0170224EB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69" y="6308202"/>
            <a:ext cx="828000" cy="376602"/>
          </a:xfrm>
          <a:prstGeom prst="rect">
            <a:avLst/>
          </a:prstGeom>
        </p:spPr>
      </p:pic>
      <p:pic>
        <p:nvPicPr>
          <p:cNvPr id="8" name="Immagine 7" descr="Immagine che contiene Carattere, schermata, Elementi grafici, logo&#10;&#10;Descrizione generata automaticamente">
            <a:extLst>
              <a:ext uri="{FF2B5EF4-FFF2-40B4-BE49-F238E27FC236}">
                <a16:creationId xmlns:a16="http://schemas.microsoft.com/office/drawing/2014/main" id="{635B1E4F-38D2-1143-75AD-26B09ABF9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902" y="6419764"/>
            <a:ext cx="828000" cy="2650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6D6A4D7-CF63-0A23-26D4-6FF9272B440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00" y="6391013"/>
            <a:ext cx="6048000" cy="46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1208FF-0BF7-1F66-9E5C-8F57A7C6DC94}"/>
              </a:ext>
            </a:extLst>
          </p:cNvPr>
          <p:cNvSpPr/>
          <p:nvPr/>
        </p:nvSpPr>
        <p:spPr>
          <a:xfrm>
            <a:off x="838200" y="1071927"/>
            <a:ext cx="944463" cy="4471650"/>
          </a:xfrm>
          <a:prstGeom prst="rect">
            <a:avLst/>
          </a:prstGeom>
          <a:solidFill>
            <a:srgbClr val="61717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429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ttangolo 66">
            <a:extLst>
              <a:ext uri="{FF2B5EF4-FFF2-40B4-BE49-F238E27FC236}">
                <a16:creationId xmlns:a16="http://schemas.microsoft.com/office/drawing/2014/main" id="{A1A0AAE5-8001-DC58-F998-4EEC899191DB}"/>
              </a:ext>
            </a:extLst>
          </p:cNvPr>
          <p:cNvSpPr/>
          <p:nvPr/>
        </p:nvSpPr>
        <p:spPr>
          <a:xfrm>
            <a:off x="1138838" y="1199886"/>
            <a:ext cx="1711688" cy="424248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61717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>
              <a:lnSpc>
                <a:spcPct val="100000"/>
              </a:lnSpc>
            </a:pPr>
            <a:endParaRPr lang="it-IT" sz="1200" b="1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it-IT" sz="120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it-IT" sz="1200">
                <a:solidFill>
                  <a:schemeClr val="tx1"/>
                </a:solidFill>
              </a:rPr>
              <a:t>Siamo diventati una </a:t>
            </a:r>
            <a:r>
              <a:rPr lang="it-IT" sz="1200" b="1">
                <a:solidFill>
                  <a:schemeClr val="tx1"/>
                </a:solidFill>
              </a:rPr>
              <a:t>Banca </a:t>
            </a:r>
            <a:r>
              <a:rPr lang="it-IT" sz="1200">
                <a:solidFill>
                  <a:schemeClr val="tx1"/>
                </a:solidFill>
              </a:rPr>
              <a:t>per lo </a:t>
            </a:r>
            <a:r>
              <a:rPr lang="it-IT" sz="1200" b="1">
                <a:solidFill>
                  <a:schemeClr val="tx1"/>
                </a:solidFill>
              </a:rPr>
              <a:t>Sviluppo Sostenibile </a:t>
            </a:r>
            <a:r>
              <a:rPr lang="it-IT" sz="1200">
                <a:solidFill>
                  <a:schemeClr val="tx1"/>
                </a:solidFill>
              </a:rPr>
              <a:t>attraverso lo </a:t>
            </a:r>
            <a:r>
              <a:rPr lang="it-IT" sz="1200" b="1">
                <a:solidFill>
                  <a:schemeClr val="tx1"/>
                </a:solidFill>
              </a:rPr>
              <a:t>Sport</a:t>
            </a:r>
            <a:r>
              <a:rPr lang="it-IT" sz="1200">
                <a:solidFill>
                  <a:schemeClr val="tx1"/>
                </a:solidFill>
              </a:rPr>
              <a:t> e la </a:t>
            </a:r>
            <a:r>
              <a:rPr lang="it-IT" sz="1200" b="1">
                <a:solidFill>
                  <a:schemeClr val="tx1"/>
                </a:solidFill>
              </a:rPr>
              <a:t>Cultura</a:t>
            </a:r>
            <a:r>
              <a:rPr lang="it-IT" sz="120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00000"/>
              </a:lnSpc>
            </a:pPr>
            <a:endParaRPr lang="it-IT" sz="120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it-IT" sz="1200">
                <a:solidFill>
                  <a:schemeClr val="tx1"/>
                </a:solidFill>
              </a:rPr>
              <a:t>Abbiamo integrato nel nostro modello di business la valutazione dei fattori di rischio </a:t>
            </a:r>
            <a:r>
              <a:rPr lang="it-IT" sz="1200" b="1">
                <a:solidFill>
                  <a:schemeClr val="tx1"/>
                </a:solidFill>
              </a:rPr>
              <a:t>ESG</a:t>
            </a:r>
            <a:r>
              <a:rPr lang="it-IT" sz="1200">
                <a:solidFill>
                  <a:schemeClr val="tx1"/>
                </a:solidFill>
              </a:rPr>
              <a:t> e del </a:t>
            </a:r>
            <a:r>
              <a:rPr lang="it-IT" sz="1200" b="1">
                <a:solidFill>
                  <a:schemeClr val="tx1"/>
                </a:solidFill>
              </a:rPr>
              <a:t>ritorno sociale dei progetti finanziati (SROI)</a:t>
            </a:r>
            <a:endParaRPr lang="it-IT" sz="1200" b="1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F79FC06-603A-98A2-B5C1-859E45AEEB9D}"/>
              </a:ext>
            </a:extLst>
          </p:cNvPr>
          <p:cNvSpPr/>
          <p:nvPr/>
        </p:nvSpPr>
        <p:spPr>
          <a:xfrm>
            <a:off x="3101012" y="3566929"/>
            <a:ext cx="1810800" cy="1810799"/>
          </a:xfrm>
          <a:prstGeom prst="rect">
            <a:avLst/>
          </a:prstGeom>
          <a:solidFill>
            <a:schemeClr val="bg1"/>
          </a:solidFill>
          <a:ln>
            <a:solidFill>
              <a:srgbClr val="008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>
                <a:solidFill>
                  <a:schemeClr val="tx1"/>
                </a:solidFill>
              </a:rPr>
              <a:t>Siamo </a:t>
            </a:r>
            <a:r>
              <a:rPr lang="it-IT" sz="1200" b="1">
                <a:solidFill>
                  <a:schemeClr val="tx1"/>
                </a:solidFill>
              </a:rPr>
              <a:t>l’unica banca che applica la valutazione ESG ex-ante a tutti i finanziamenti </a:t>
            </a:r>
            <a:r>
              <a:rPr lang="it-IT" sz="1200">
                <a:solidFill>
                  <a:schemeClr val="tx1"/>
                </a:solidFill>
              </a:rPr>
              <a:t>indipendentemente dalla dimensione dell’operazione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98449E4F-F420-2237-D36F-CB7EDB379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41143" y="3113075"/>
            <a:ext cx="530539" cy="530539"/>
          </a:xfrm>
          <a:prstGeom prst="ellipse">
            <a:avLst/>
          </a:prstGeom>
          <a:solidFill>
            <a:srgbClr val="00803A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09E9B97-A7A7-50F6-CD40-543F2F58EB81}"/>
              </a:ext>
            </a:extLst>
          </p:cNvPr>
          <p:cNvSpPr/>
          <p:nvPr/>
        </p:nvSpPr>
        <p:spPr>
          <a:xfrm>
            <a:off x="6304171" y="3566928"/>
            <a:ext cx="1810800" cy="1810799"/>
          </a:xfrm>
          <a:prstGeom prst="rect">
            <a:avLst/>
          </a:prstGeom>
          <a:solidFill>
            <a:schemeClr val="bg1"/>
          </a:solidFill>
          <a:ln>
            <a:solidFill>
              <a:srgbClr val="5B7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>
                <a:solidFill>
                  <a:schemeClr val="tx1"/>
                </a:solidFill>
              </a:rPr>
              <a:t>Siamo </a:t>
            </a:r>
            <a:r>
              <a:rPr lang="it-IT" sz="1200" b="1">
                <a:solidFill>
                  <a:schemeClr val="tx1"/>
                </a:solidFill>
              </a:rPr>
              <a:t>l’unica banca che integra la misurazione dell’impatto sociale attraverso lo SROI </a:t>
            </a:r>
            <a:r>
              <a:rPr lang="it-IT" sz="1200">
                <a:solidFill>
                  <a:schemeClr val="tx1"/>
                </a:solidFill>
              </a:rPr>
              <a:t>nella valutazione ex-ante di tutti i progetti finanziati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AEC92352-D936-609C-3181-21DB8E169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45794" y="3113075"/>
            <a:ext cx="530539" cy="530539"/>
          </a:xfrm>
          <a:prstGeom prst="ellipse">
            <a:avLst/>
          </a:prstGeom>
          <a:solidFill>
            <a:srgbClr val="5B707B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108CC84-427E-611F-C1F8-A1E6BA84AA1D}"/>
              </a:ext>
            </a:extLst>
          </p:cNvPr>
          <p:cNvSpPr/>
          <p:nvPr/>
        </p:nvSpPr>
        <p:spPr>
          <a:xfrm>
            <a:off x="9507330" y="3568263"/>
            <a:ext cx="1810800" cy="1809464"/>
          </a:xfrm>
          <a:prstGeom prst="rect">
            <a:avLst/>
          </a:prstGeom>
          <a:solidFill>
            <a:schemeClr val="bg1"/>
          </a:solidFill>
          <a:ln>
            <a:solidFill>
              <a:srgbClr val="922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Abbiamo debuttato sui mercati finanziari con </a:t>
            </a: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l’emissione di un Social Bond, </a:t>
            </a:r>
            <a:r>
              <a:rPr kumimoji="0" lang="it-IT" sz="1200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accolta da 45 investitori, di cui circa un terzo esteri, </a:t>
            </a: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registrando richieste per circa 1,5 volte il valore dell’emissione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C3A73FBE-8D87-1E68-A275-57C5D1C75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48953" y="3114410"/>
            <a:ext cx="530539" cy="530539"/>
          </a:xfrm>
          <a:prstGeom prst="ellipse">
            <a:avLst/>
          </a:prstGeom>
          <a:solidFill>
            <a:srgbClr val="922525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584CECF-A3BB-D89D-50F0-CF92BADBE981}"/>
              </a:ext>
            </a:extLst>
          </p:cNvPr>
          <p:cNvSpPr/>
          <p:nvPr/>
        </p:nvSpPr>
        <p:spPr>
          <a:xfrm>
            <a:off x="3101013" y="1234712"/>
            <a:ext cx="1810799" cy="1100011"/>
          </a:xfrm>
          <a:prstGeom prst="rect">
            <a:avLst/>
          </a:prstGeom>
          <a:solidFill>
            <a:srgbClr val="00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ESG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>
                <a:solidFill>
                  <a:srgbClr val="FFFFFF"/>
                </a:solidFill>
                <a:latin typeface="Trebuchet MS"/>
              </a:rPr>
              <a:t>Rating</a:t>
            </a: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641D66CD-056E-E8E5-387B-5CF9369B02B1}"/>
              </a:ext>
            </a:extLst>
          </p:cNvPr>
          <p:cNvSpPr/>
          <p:nvPr/>
        </p:nvSpPr>
        <p:spPr>
          <a:xfrm>
            <a:off x="3101012" y="2344426"/>
            <a:ext cx="1810799" cy="637088"/>
          </a:xfrm>
          <a:prstGeom prst="rect">
            <a:avLst/>
          </a:prstGeom>
          <a:solidFill>
            <a:srgbClr val="008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Il Rating ESG medio di portafoglio stimato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1BBE382B-992E-FCBC-29BB-73A406D41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41143" y="814735"/>
            <a:ext cx="530539" cy="530539"/>
          </a:xfrm>
          <a:prstGeom prst="ellipse">
            <a:avLst/>
          </a:prstGeom>
          <a:solidFill>
            <a:srgbClr val="00803A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EE14A6D7-F00A-EBB2-F350-D2F557A02F4B}"/>
              </a:ext>
            </a:extLst>
          </p:cNvPr>
          <p:cNvSpPr/>
          <p:nvPr/>
        </p:nvSpPr>
        <p:spPr>
          <a:xfrm>
            <a:off x="6304160" y="1233640"/>
            <a:ext cx="1810799" cy="1100990"/>
          </a:xfrm>
          <a:prstGeom prst="rect">
            <a:avLst/>
          </a:prstGeom>
          <a:solidFill>
            <a:srgbClr val="5B7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800" b="1">
                <a:solidFill>
                  <a:srgbClr val="FFFFFF"/>
                </a:solidFill>
                <a:latin typeface="Trebuchet MS"/>
              </a:rPr>
              <a:t>SROI</a:t>
            </a:r>
          </a:p>
          <a:p>
            <a:pPr algn="ctr"/>
            <a:r>
              <a:rPr lang="it-IT" sz="1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 Return</a:t>
            </a:r>
          </a:p>
          <a:p>
            <a:pPr algn="ctr"/>
            <a:r>
              <a:rPr lang="it-IT" sz="1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 Investment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BBA0FBBC-A3A3-4454-E558-64892686FE81}"/>
              </a:ext>
            </a:extLst>
          </p:cNvPr>
          <p:cNvSpPr/>
          <p:nvPr/>
        </p:nvSpPr>
        <p:spPr>
          <a:xfrm>
            <a:off x="6304159" y="2344352"/>
            <a:ext cx="1810799" cy="637884"/>
          </a:xfrm>
          <a:prstGeom prst="rect">
            <a:avLst/>
          </a:prstGeom>
          <a:solidFill>
            <a:srgbClr val="5B7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3,2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Lo SROI medio di portafoglio stimato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DFE323BD-7133-9ED1-0BE8-1C8236600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45794" y="800987"/>
            <a:ext cx="530539" cy="530539"/>
          </a:xfrm>
          <a:prstGeom prst="ellipse">
            <a:avLst/>
          </a:prstGeom>
          <a:solidFill>
            <a:srgbClr val="5B707B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7BCFC0D2-1BF3-1AA3-717B-D05E01F81B37}"/>
              </a:ext>
            </a:extLst>
          </p:cNvPr>
          <p:cNvSpPr/>
          <p:nvPr/>
        </p:nvSpPr>
        <p:spPr>
          <a:xfrm>
            <a:off x="9507330" y="1233640"/>
            <a:ext cx="1810800" cy="1100990"/>
          </a:xfrm>
          <a:prstGeom prst="rect">
            <a:avLst/>
          </a:prstGeom>
          <a:solidFill>
            <a:srgbClr val="92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ICSC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>
                <a:solidFill>
                  <a:srgbClr val="FFFFFF"/>
                </a:solidFill>
                <a:latin typeface="Trebuchet MS"/>
              </a:rPr>
              <a:t>Social bond</a:t>
            </a:r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B6AD0BDB-41EC-254C-E49E-4097E262EE3F}"/>
              </a:ext>
            </a:extLst>
          </p:cNvPr>
          <p:cNvSpPr/>
          <p:nvPr/>
        </p:nvSpPr>
        <p:spPr>
          <a:xfrm>
            <a:off x="9507330" y="2344352"/>
            <a:ext cx="1810800" cy="637884"/>
          </a:xfrm>
          <a:prstGeom prst="rect">
            <a:avLst/>
          </a:prstGeom>
          <a:solidFill>
            <a:srgbClr val="92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€ 300 mln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Valore nominale</a:t>
            </a: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CDB2A779-5570-6494-F94F-AC62520BE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48953" y="798928"/>
            <a:ext cx="530539" cy="530539"/>
          </a:xfrm>
          <a:prstGeom prst="ellipse">
            <a:avLst/>
          </a:prstGeom>
          <a:solidFill>
            <a:srgbClr val="922525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4" name="Elemento grafico 23" descr="Mano aperta con pianta contorno">
            <a:extLst>
              <a:ext uri="{FF2B5EF4-FFF2-40B4-BE49-F238E27FC236}">
                <a16:creationId xmlns:a16="http://schemas.microsoft.com/office/drawing/2014/main" id="{6C9A2DF0-994F-5CCE-2F82-F46B12E777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8412" y="882004"/>
            <a:ext cx="396000" cy="396000"/>
          </a:xfrm>
          <a:prstGeom prst="rect">
            <a:avLst/>
          </a:prstGeom>
        </p:spPr>
      </p:pic>
      <p:pic>
        <p:nvPicPr>
          <p:cNvPr id="25" name="Elemento grafico 24" descr="Mano aperta con pianta contorno">
            <a:extLst>
              <a:ext uri="{FF2B5EF4-FFF2-40B4-BE49-F238E27FC236}">
                <a16:creationId xmlns:a16="http://schemas.microsoft.com/office/drawing/2014/main" id="{36293D64-937A-9D68-DA53-C09827D698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08412" y="3180344"/>
            <a:ext cx="396000" cy="396000"/>
          </a:xfrm>
          <a:prstGeom prst="rect">
            <a:avLst/>
          </a:prstGeom>
        </p:spPr>
      </p:pic>
      <p:pic>
        <p:nvPicPr>
          <p:cNvPr id="26" name="Elemento grafico 25" descr="Cicli con persone contorno">
            <a:extLst>
              <a:ext uri="{FF2B5EF4-FFF2-40B4-BE49-F238E27FC236}">
                <a16:creationId xmlns:a16="http://schemas.microsoft.com/office/drawing/2014/main" id="{18A241BD-A801-5F60-651F-A803D87DEF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13063" y="868256"/>
            <a:ext cx="396000" cy="396000"/>
          </a:xfrm>
          <a:prstGeom prst="rect">
            <a:avLst/>
          </a:prstGeom>
        </p:spPr>
      </p:pic>
      <p:pic>
        <p:nvPicPr>
          <p:cNvPr id="27" name="Elemento grafico 26" descr="Cicli con persone contorno">
            <a:extLst>
              <a:ext uri="{FF2B5EF4-FFF2-40B4-BE49-F238E27FC236}">
                <a16:creationId xmlns:a16="http://schemas.microsoft.com/office/drawing/2014/main" id="{8DF047C5-841C-A53C-6892-40BFA0510D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13063" y="3180344"/>
            <a:ext cx="396000" cy="396000"/>
          </a:xfrm>
          <a:prstGeom prst="rect">
            <a:avLst/>
          </a:prstGeom>
        </p:spPr>
      </p:pic>
      <p:pic>
        <p:nvPicPr>
          <p:cNvPr id="28" name="Elemento grafico 27" descr="Grafico a barre con andamento ascendente contorno">
            <a:extLst>
              <a:ext uri="{FF2B5EF4-FFF2-40B4-BE49-F238E27FC236}">
                <a16:creationId xmlns:a16="http://schemas.microsoft.com/office/drawing/2014/main" id="{8E16A596-E800-C47C-8D3F-FDFC3A2349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16222" y="3181679"/>
            <a:ext cx="396000" cy="396000"/>
          </a:xfrm>
          <a:prstGeom prst="rect">
            <a:avLst/>
          </a:prstGeom>
        </p:spPr>
      </p:pic>
      <p:pic>
        <p:nvPicPr>
          <p:cNvPr id="29" name="Elemento grafico 28" descr="Grafico a barre con andamento ascendente contorno">
            <a:extLst>
              <a:ext uri="{FF2B5EF4-FFF2-40B4-BE49-F238E27FC236}">
                <a16:creationId xmlns:a16="http://schemas.microsoft.com/office/drawing/2014/main" id="{CB16AC6C-AC5B-B28B-1D8B-AAA400C18E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16222" y="866197"/>
            <a:ext cx="396000" cy="396000"/>
          </a:xfrm>
          <a:prstGeom prst="rect">
            <a:avLst/>
          </a:prstGeom>
        </p:spPr>
      </p:pic>
      <p:sp>
        <p:nvSpPr>
          <p:cNvPr id="30" name="Titolo 1">
            <a:extLst>
              <a:ext uri="{FF2B5EF4-FFF2-40B4-BE49-F238E27FC236}">
                <a16:creationId xmlns:a16="http://schemas.microsoft.com/office/drawing/2014/main" id="{E773C3F7-1E9A-A14A-CFDC-004C40D6A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498"/>
            <a:ext cx="10515600" cy="484881"/>
          </a:xfrm>
        </p:spPr>
        <p:txBody>
          <a:bodyPr wrap="none" lIns="72000">
            <a:noAutofit/>
          </a:bodyPr>
          <a:lstStyle/>
          <a:p>
            <a:pPr algn="l"/>
            <a:r>
              <a:rPr lang="it-IT">
                <a:latin typeface="+mn-lt"/>
              </a:rPr>
              <a:t>Un modello di business sostenibile e socialmente responsabile</a:t>
            </a:r>
          </a:p>
        </p:txBody>
      </p:sp>
      <p:pic>
        <p:nvPicPr>
          <p:cNvPr id="31" name="Elemento grafico 30" descr="Banca contorno">
            <a:extLst>
              <a:ext uri="{FF2B5EF4-FFF2-40B4-BE49-F238E27FC236}">
                <a16:creationId xmlns:a16="http://schemas.microsoft.com/office/drawing/2014/main" id="{972A8BDD-74BF-D89F-6D1B-B70FA48C76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52682" y="1555643"/>
            <a:ext cx="684000" cy="684000"/>
          </a:xfrm>
          <a:prstGeom prst="rect">
            <a:avLst/>
          </a:prstGeom>
        </p:spPr>
      </p:pic>
      <p:sp>
        <p:nvSpPr>
          <p:cNvPr id="33" name="Segnaposto numero diapositiva 32">
            <a:extLst>
              <a:ext uri="{FF2B5EF4-FFF2-40B4-BE49-F238E27FC236}">
                <a16:creationId xmlns:a16="http://schemas.microsoft.com/office/drawing/2014/main" id="{2F51D10D-07AF-3CA9-0E45-9DAB71DC3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01BE4A-6F75-0549-8D25-E25EBB4B1677}" type="slidenum">
              <a:rPr lang="it-IT" smtClean="0"/>
              <a:pPr/>
              <a:t>3</a:t>
            </a:fld>
            <a:endParaRPr lang="it-IT" sz="1200"/>
          </a:p>
        </p:txBody>
      </p:sp>
    </p:spTree>
    <p:extLst>
      <p:ext uri="{BB962C8B-B14F-4D97-AF65-F5344CB8AC3E}">
        <p14:creationId xmlns:p14="http://schemas.microsoft.com/office/powerpoint/2010/main" val="253414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4E1DE429-84C6-AABB-5AF7-0170224EB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69" y="6308202"/>
            <a:ext cx="828000" cy="376602"/>
          </a:xfrm>
          <a:prstGeom prst="rect">
            <a:avLst/>
          </a:prstGeom>
        </p:spPr>
      </p:pic>
      <p:pic>
        <p:nvPicPr>
          <p:cNvPr id="8" name="Immagine 7" descr="Immagine che contiene Carattere, schermata, Elementi grafici, logo&#10;&#10;Descrizione generata automaticamente">
            <a:extLst>
              <a:ext uri="{FF2B5EF4-FFF2-40B4-BE49-F238E27FC236}">
                <a16:creationId xmlns:a16="http://schemas.microsoft.com/office/drawing/2014/main" id="{635B1E4F-38D2-1143-75AD-26B09ABF9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902" y="6419764"/>
            <a:ext cx="828000" cy="26504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6D6A4D7-CF63-0A23-26D4-6FF9272B440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00" y="6391013"/>
            <a:ext cx="6048000" cy="468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CC41095-A3B4-9E98-D549-3A0D737492BB}"/>
              </a:ext>
            </a:extLst>
          </p:cNvPr>
          <p:cNvSpPr txBox="1"/>
          <p:nvPr/>
        </p:nvSpPr>
        <p:spPr>
          <a:xfrm>
            <a:off x="6642860" y="3065824"/>
            <a:ext cx="157277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PMI e grandi Imprese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61EC7A7-89F4-60DD-942E-280CDAA27410}"/>
              </a:ext>
            </a:extLst>
          </p:cNvPr>
          <p:cNvSpPr txBox="1"/>
          <p:nvPr/>
        </p:nvSpPr>
        <p:spPr>
          <a:xfrm>
            <a:off x="6641995" y="2024234"/>
            <a:ext cx="170558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Enti Territoriali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AD513C-CF18-6819-2EC8-34150533E541}"/>
              </a:ext>
            </a:extLst>
          </p:cNvPr>
          <p:cNvSpPr txBox="1"/>
          <p:nvPr/>
        </p:nvSpPr>
        <p:spPr>
          <a:xfrm>
            <a:off x="683351" y="740929"/>
            <a:ext cx="592703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Nel corso del 2023 la banca ha conseguito un nuovo record di erogazioni, raggiungendo i 477 Mio EUR (+33% </a:t>
            </a:r>
            <a:r>
              <a:rPr kumimoji="0" lang="it-IT" sz="1400" b="1" i="0" u="none" strike="noStrike" kern="1200" cap="none" spc="0" normalizeH="0" baseline="0" noProof="0" err="1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YoY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</a:t>
            </a:r>
          </a:p>
        </p:txBody>
      </p:sp>
      <p:sp>
        <p:nvSpPr>
          <p:cNvPr id="9" name="Titolo 20">
            <a:extLst>
              <a:ext uri="{FF2B5EF4-FFF2-40B4-BE49-F238E27FC236}">
                <a16:creationId xmlns:a16="http://schemas.microsoft.com/office/drawing/2014/main" id="{C187DA1D-E84A-EFAC-524D-95356801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50863"/>
            <a:ext cx="10514011" cy="486000"/>
          </a:xfrm>
        </p:spPr>
        <p:txBody>
          <a:bodyPr wrap="none" lIns="72000">
            <a:noAutofit/>
          </a:bodyPr>
          <a:lstStyle/>
          <a:p>
            <a:pPr algn="l"/>
            <a:r>
              <a:rPr lang="it-IT"/>
              <a:t>Impieghi, clienti, prodotti e servizi – dati al 31.12.2023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8CCAF550-EB3F-9E0C-F025-AA5E432C4F5B}"/>
              </a:ext>
            </a:extLst>
          </p:cNvPr>
          <p:cNvCxnSpPr/>
          <p:nvPr/>
        </p:nvCxnSpPr>
        <p:spPr>
          <a:xfrm>
            <a:off x="6682902" y="871153"/>
            <a:ext cx="0" cy="4994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75A2C65-5AC8-80F8-251F-B2B7F1A6366C}"/>
              </a:ext>
            </a:extLst>
          </p:cNvPr>
          <p:cNvSpPr txBox="1"/>
          <p:nvPr/>
        </p:nvSpPr>
        <p:spPr>
          <a:xfrm>
            <a:off x="6827939" y="846848"/>
            <a:ext cx="4525868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 nostri clienti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1E68084-DC8C-F6A2-1D2F-2C553D44D1C5}"/>
              </a:ext>
            </a:extLst>
          </p:cNvPr>
          <p:cNvSpPr txBox="1"/>
          <p:nvPr/>
        </p:nvSpPr>
        <p:spPr>
          <a:xfrm>
            <a:off x="8279054" y="2021814"/>
            <a:ext cx="170558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 Profit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947744C-852B-6FED-8A1D-0AB631BB5A1B}"/>
              </a:ext>
            </a:extLst>
          </p:cNvPr>
          <p:cNvSpPr txBox="1"/>
          <p:nvPr/>
        </p:nvSpPr>
        <p:spPr>
          <a:xfrm>
            <a:off x="9748246" y="2021814"/>
            <a:ext cx="170558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Organismi Sportivi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727F740-2173-65E3-ADD3-CDED59C293AE}"/>
              </a:ext>
            </a:extLst>
          </p:cNvPr>
          <p:cNvSpPr txBox="1"/>
          <p:nvPr/>
        </p:nvSpPr>
        <p:spPr>
          <a:xfrm>
            <a:off x="8238074" y="3123131"/>
            <a:ext cx="170558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Parrocchie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D2D0D2B-9947-C51B-3EAB-6063FF7B9EA7}"/>
              </a:ext>
            </a:extLst>
          </p:cNvPr>
          <p:cNvSpPr txBox="1"/>
          <p:nvPr/>
        </p:nvSpPr>
        <p:spPr>
          <a:xfrm>
            <a:off x="9820164" y="3106316"/>
            <a:ext cx="170558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Università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3745C25-7A59-0E17-4D95-29F09ECACDAD}"/>
              </a:ext>
            </a:extLst>
          </p:cNvPr>
          <p:cNvSpPr txBox="1"/>
          <p:nvPr/>
        </p:nvSpPr>
        <p:spPr>
          <a:xfrm>
            <a:off x="6827932" y="3710348"/>
            <a:ext cx="4525868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 nostri principali prodotti e servizi</a:t>
            </a:r>
          </a:p>
        </p:txBody>
      </p:sp>
      <p:pic>
        <p:nvPicPr>
          <p:cNvPr id="18" name="Elemento grafico 17" descr="Città con riempimento a tinta unita">
            <a:extLst>
              <a:ext uri="{FF2B5EF4-FFF2-40B4-BE49-F238E27FC236}">
                <a16:creationId xmlns:a16="http://schemas.microsoft.com/office/drawing/2014/main" id="{5F71EF99-94B6-0532-4434-CE9CDEFB0E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2996" y="1212687"/>
            <a:ext cx="718621" cy="718621"/>
          </a:xfrm>
          <a:prstGeom prst="rect">
            <a:avLst/>
          </a:prstGeom>
        </p:spPr>
      </p:pic>
      <p:graphicFrame>
        <p:nvGraphicFramePr>
          <p:cNvPr id="19" name="Diagramma 18">
            <a:extLst>
              <a:ext uri="{FF2B5EF4-FFF2-40B4-BE49-F238E27FC236}">
                <a16:creationId xmlns:a16="http://schemas.microsoft.com/office/drawing/2014/main" id="{5AD14EAA-7188-3D16-1F75-9125DF857A6C}"/>
              </a:ext>
            </a:extLst>
          </p:cNvPr>
          <p:cNvGraphicFramePr/>
          <p:nvPr/>
        </p:nvGraphicFramePr>
        <p:xfrm>
          <a:off x="6878333" y="4212077"/>
          <a:ext cx="4475465" cy="1513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" name="Elemento grafico 32" descr="Cappello di laurea">
            <a:extLst>
              <a:ext uri="{FF2B5EF4-FFF2-40B4-BE49-F238E27FC236}">
                <a16:creationId xmlns:a16="http://schemas.microsoft.com/office/drawing/2014/main" id="{344F8562-AFF1-8D1A-64EC-7B66035656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18668" y="2399219"/>
            <a:ext cx="718620" cy="718620"/>
          </a:xfrm>
          <a:prstGeom prst="rect">
            <a:avLst/>
          </a:prstGeom>
        </p:spPr>
      </p:pic>
      <p:pic>
        <p:nvPicPr>
          <p:cNvPr id="21" name="Elemento grafico 33" descr="Palline sportive">
            <a:extLst>
              <a:ext uri="{FF2B5EF4-FFF2-40B4-BE49-F238E27FC236}">
                <a16:creationId xmlns:a16="http://schemas.microsoft.com/office/drawing/2014/main" id="{E3C322F3-0621-799C-5DF8-CAAC7FB5FA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18668" y="1224945"/>
            <a:ext cx="718620" cy="718620"/>
          </a:xfrm>
          <a:prstGeom prst="rect">
            <a:avLst/>
          </a:prstGeom>
        </p:spPr>
      </p:pic>
      <p:pic>
        <p:nvPicPr>
          <p:cNvPr id="22" name="Elemento grafico 36" descr="Nuova sedia a rotelle">
            <a:extLst>
              <a:ext uri="{FF2B5EF4-FFF2-40B4-BE49-F238E27FC236}">
                <a16:creationId xmlns:a16="http://schemas.microsoft.com/office/drawing/2014/main" id="{BDCD0EDC-097A-D8F3-1931-646FB9276A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768703" y="1199977"/>
            <a:ext cx="718620" cy="718620"/>
          </a:xfrm>
          <a:prstGeom prst="rect">
            <a:avLst/>
          </a:prstGeom>
        </p:spPr>
      </p:pic>
      <p:pic>
        <p:nvPicPr>
          <p:cNvPr id="23" name="Elemento grafico 22" descr="Stadio con riempimento a tinta unita">
            <a:extLst>
              <a:ext uri="{FF2B5EF4-FFF2-40B4-BE49-F238E27FC236}">
                <a16:creationId xmlns:a16="http://schemas.microsoft.com/office/drawing/2014/main" id="{D242D4F7-C15B-4AE7-B493-87689E315BB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96877" y="2399067"/>
            <a:ext cx="664740" cy="664740"/>
          </a:xfrm>
          <a:prstGeom prst="rect">
            <a:avLst/>
          </a:prstGeom>
        </p:spPr>
      </p:pic>
      <p:sp>
        <p:nvSpPr>
          <p:cNvPr id="24" name="Freccia circolare a destra 23">
            <a:extLst>
              <a:ext uri="{FF2B5EF4-FFF2-40B4-BE49-F238E27FC236}">
                <a16:creationId xmlns:a16="http://schemas.microsoft.com/office/drawing/2014/main" id="{F29E82B4-A581-9FAA-EFCC-513921579F7F}"/>
              </a:ext>
            </a:extLst>
          </p:cNvPr>
          <p:cNvSpPr/>
          <p:nvPr/>
        </p:nvSpPr>
        <p:spPr>
          <a:xfrm rot="5400000">
            <a:off x="4766161" y="534877"/>
            <a:ext cx="466442" cy="2048125"/>
          </a:xfrm>
          <a:prstGeom prst="curved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5" name="Elemento grafico 24" descr="Grano con riempimento a tinta unita">
            <a:extLst>
              <a:ext uri="{FF2B5EF4-FFF2-40B4-BE49-F238E27FC236}">
                <a16:creationId xmlns:a16="http://schemas.microsoft.com/office/drawing/2014/main" id="{1BB27675-E26F-107D-6BCD-DF6B0A1C3F0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772419" y="2416996"/>
            <a:ext cx="684000" cy="684000"/>
          </a:xfrm>
          <a:prstGeom prst="rect">
            <a:avLst/>
          </a:prstGeom>
        </p:spPr>
      </p:pic>
      <p:graphicFrame>
        <p:nvGraphicFramePr>
          <p:cNvPr id="26" name="Grafico 25">
            <a:extLst>
              <a:ext uri="{FF2B5EF4-FFF2-40B4-BE49-F238E27FC236}">
                <a16:creationId xmlns:a16="http://schemas.microsoft.com/office/drawing/2014/main" id="{01A02AA1-D186-9EB6-93A0-04BA2324932F}"/>
              </a:ext>
            </a:extLst>
          </p:cNvPr>
          <p:cNvGraphicFramePr>
            <a:graphicFrameLocks/>
          </p:cNvGraphicFramePr>
          <p:nvPr/>
        </p:nvGraphicFramePr>
        <p:xfrm>
          <a:off x="838200" y="1671779"/>
          <a:ext cx="5698800" cy="41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67FD2DE-05C9-C8E5-F622-CDE917F995EE}"/>
              </a:ext>
            </a:extLst>
          </p:cNvPr>
          <p:cNvSpPr txBox="1"/>
          <p:nvPr/>
        </p:nvSpPr>
        <p:spPr>
          <a:xfrm>
            <a:off x="3150606" y="1809345"/>
            <a:ext cx="1889848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1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Il segmento cultura ha rappresentato il </a:t>
            </a:r>
            <a:r>
              <a:rPr kumimoji="0" lang="it-IT" sz="1200" b="1" i="1" u="none" strike="noStrike" kern="1200" cap="none" spc="0" normalizeH="0" baseline="0" noProof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12% delle erogazioni nel 2021 e il 20% nel 2022 ed il 19% nel 2023</a:t>
            </a: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A81BB1E0-21C2-8DEB-B69B-D62747723EC3}"/>
              </a:ext>
            </a:extLst>
          </p:cNvPr>
          <p:cNvSpPr/>
          <p:nvPr/>
        </p:nvSpPr>
        <p:spPr>
          <a:xfrm>
            <a:off x="5008899" y="1934329"/>
            <a:ext cx="1612204" cy="1608585"/>
          </a:xfrm>
          <a:prstGeom prst="ellipse">
            <a:avLst/>
          </a:prstGeom>
          <a:solidFill>
            <a:srgbClr val="00AB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0" name="Segnaposto numero diapositiva 29">
            <a:extLst>
              <a:ext uri="{FF2B5EF4-FFF2-40B4-BE49-F238E27FC236}">
                <a16:creationId xmlns:a16="http://schemas.microsoft.com/office/drawing/2014/main" id="{FD8930B3-D14A-52D3-1F87-221180C0E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01BE4A-6F75-0549-8D25-E25EBB4B1677}" type="slidenum">
              <a:rPr lang="it-IT" dirty="0" smtClean="0"/>
              <a:pPr/>
              <a:t>4</a:t>
            </a:fld>
            <a:endParaRPr lang="it-IT" sz="1200"/>
          </a:p>
        </p:txBody>
      </p:sp>
    </p:spTree>
    <p:extLst>
      <p:ext uri="{BB962C8B-B14F-4D97-AF65-F5344CB8AC3E}">
        <p14:creationId xmlns:p14="http://schemas.microsoft.com/office/powerpoint/2010/main" val="181716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41666CF6-A85E-1A60-B99C-24FE389CF57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581900" y="6360319"/>
            <a:ext cx="2743200" cy="365125"/>
          </a:xfrm>
        </p:spPr>
        <p:txBody>
          <a:bodyPr/>
          <a:lstStyle/>
          <a:p>
            <a:pPr marL="116839" marR="0" lvl="0" indent="0" algn="r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</a:rPr>
              <a:pPr marL="116839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</a:endParaRPr>
          </a:p>
        </p:txBody>
      </p:sp>
      <p:cxnSp>
        <p:nvCxnSpPr>
          <p:cNvPr id="2" name="Straight Connector 37">
            <a:extLst>
              <a:ext uri="{FF2B5EF4-FFF2-40B4-BE49-F238E27FC236}">
                <a16:creationId xmlns:a16="http://schemas.microsoft.com/office/drawing/2014/main" id="{94AD61B1-F583-A123-6157-3C583D265552}"/>
              </a:ext>
            </a:extLst>
          </p:cNvPr>
          <p:cNvCxnSpPr>
            <a:cxnSpLocks/>
          </p:cNvCxnSpPr>
          <p:nvPr/>
        </p:nvCxnSpPr>
        <p:spPr>
          <a:xfrm>
            <a:off x="4966079" y="2236115"/>
            <a:ext cx="1641192" cy="0"/>
          </a:xfrm>
          <a:prstGeom prst="line">
            <a:avLst/>
          </a:prstGeom>
          <a:noFill/>
          <a:ln w="19050" cap="rnd">
            <a:solidFill>
              <a:srgbClr val="666666"/>
            </a:solidFill>
            <a:prstDash val="sysDot"/>
          </a:ln>
        </p:spPr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12A257-C48C-35CA-3E86-72EF326B6421}"/>
              </a:ext>
            </a:extLst>
          </p:cNvPr>
          <p:cNvSpPr txBox="1"/>
          <p:nvPr/>
        </p:nvSpPr>
        <p:spPr>
          <a:xfrm>
            <a:off x="3396463" y="190846"/>
            <a:ext cx="8447909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  <a:sym typeface="Fira Sans Extra Condensed"/>
              </a:rPr>
              <a:t>Nuove risorse a supporto delle politiche di investimento locali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Abbattimento totale degli interessi per mutui con durata a 10 anni per progetti di intervento sul Patrimonio Culturale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4" name="Connettore 1 22">
            <a:extLst>
              <a:ext uri="{FF2B5EF4-FFF2-40B4-BE49-F238E27FC236}">
                <a16:creationId xmlns:a16="http://schemas.microsoft.com/office/drawing/2014/main" id="{95BC43F4-0AB4-377F-B530-50839F65EC16}"/>
              </a:ext>
            </a:extLst>
          </p:cNvPr>
          <p:cNvCxnSpPr>
            <a:cxnSpLocks/>
          </p:cNvCxnSpPr>
          <p:nvPr/>
        </p:nvCxnSpPr>
        <p:spPr>
          <a:xfrm>
            <a:off x="3311922" y="255826"/>
            <a:ext cx="0" cy="10636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F80585-2ADF-26F9-1AFB-3ABDD484BDC8}"/>
              </a:ext>
            </a:extLst>
          </p:cNvPr>
          <p:cNvSpPr txBox="1"/>
          <p:nvPr/>
        </p:nvSpPr>
        <p:spPr>
          <a:xfrm>
            <a:off x="279917" y="176693"/>
            <a:ext cx="2938133" cy="118750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Bando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 Cultura </a:t>
            </a:r>
          </a:p>
          <a:p>
            <a:pPr marL="0" marR="0" lvl="0" indent="0" algn="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Missione Comune 2025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AB4E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</p:txBody>
      </p:sp>
      <p:sp>
        <p:nvSpPr>
          <p:cNvPr id="6" name="Rettangolo con angoli arrotondati in diagonale 53">
            <a:extLst>
              <a:ext uri="{FF2B5EF4-FFF2-40B4-BE49-F238E27FC236}">
                <a16:creationId xmlns:a16="http://schemas.microsoft.com/office/drawing/2014/main" id="{AAD64591-8DE2-BF32-F9EC-F825DB78CD88}"/>
              </a:ext>
            </a:extLst>
          </p:cNvPr>
          <p:cNvSpPr/>
          <p:nvPr/>
        </p:nvSpPr>
        <p:spPr>
          <a:xfrm>
            <a:off x="2432368" y="2531319"/>
            <a:ext cx="1835433" cy="3164881"/>
          </a:xfrm>
          <a:prstGeom prst="round2DiagRect">
            <a:avLst>
              <a:gd name="adj1" fmla="val 0"/>
              <a:gd name="adj2" fmla="val 0"/>
            </a:avLst>
          </a:prstGeom>
          <a:noFill/>
          <a:ln w="19050" cap="rnd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tlCol="0" anchor="t" anchorCtr="0"/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Osaka"/>
              </a:rPr>
              <a:t>Il totale abbattimento degli interessi, calcolato su mutui a tasso fisso a 10 anni.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Osaka"/>
              </a:rPr>
              <a:t>Il contributo può essere utilizzato su mutui fino a 25 anni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3663" algn="l"/>
              </a:tabLst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Osaka"/>
              </a:rPr>
              <a:t>(mutui da stipulare obbligatoriamente entro il 30.06.2025)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F37A5E-0739-71AD-B132-5C56D96AB223}"/>
              </a:ext>
            </a:extLst>
          </p:cNvPr>
          <p:cNvSpPr txBox="1">
            <a:spLocks/>
          </p:cNvSpPr>
          <p:nvPr/>
        </p:nvSpPr>
        <p:spPr>
          <a:xfrm>
            <a:off x="5190515" y="1944799"/>
            <a:ext cx="1805311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marR="0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marR="0" indent="0" algn="l" defTabSz="34287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8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36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540000" indent="-180000" algn="l" defTabSz="68574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" indent="0" algn="l" defTabSz="685749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3600" indent="-182563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000" indent="-180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AB4E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A chi si rivolge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B9A73D20-4ADE-3116-6463-EA9CDC43D0A1}"/>
              </a:ext>
            </a:extLst>
          </p:cNvPr>
          <p:cNvGrpSpPr/>
          <p:nvPr/>
        </p:nvGrpSpPr>
        <p:grpSpPr>
          <a:xfrm>
            <a:off x="7575384" y="1952530"/>
            <a:ext cx="3159941" cy="283585"/>
            <a:chOff x="4377664" y="1803234"/>
            <a:chExt cx="4806132" cy="283585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B4026F38-22AB-12B4-F6E9-3C258E17AE5B}"/>
                </a:ext>
              </a:extLst>
            </p:cNvPr>
            <p:cNvSpPr txBox="1">
              <a:spLocks/>
            </p:cNvSpPr>
            <p:nvPr/>
          </p:nvSpPr>
          <p:spPr>
            <a:xfrm>
              <a:off x="4377664" y="1803234"/>
              <a:ext cx="4360927" cy="25622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marR="0" indent="0" algn="l" defTabSz="3428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061C"/>
                </a:buClr>
                <a:buSzTx/>
                <a:buFont typeface="Arial"/>
                <a:buNone/>
                <a:tabLst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0" marR="0" indent="0" algn="l" defTabSz="3428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1061C"/>
                </a:buClr>
                <a:buSzTx/>
                <a:buFont typeface="Arial"/>
                <a:buNone/>
                <a:tabLst/>
                <a:defRPr sz="1400" b="1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0" marR="0" indent="0" algn="l" defTabSz="342875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999999"/>
                </a:buClr>
                <a:buSzTx/>
                <a:buFont typeface="System Font Regular"/>
                <a:buNone/>
                <a:tabLst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80000" marR="0" indent="-180000" algn="l" defTabSz="342875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CCCCC"/>
                </a:buClr>
                <a:buSzTx/>
                <a:buFont typeface="Arial" panose="020B0604020202020204" pitchFamily="34" charset="0"/>
                <a:buChar char="●"/>
                <a:tabLst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360000" marR="0" indent="-180000" algn="l" defTabSz="342875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CCCCC"/>
                </a:buClr>
                <a:buSzTx/>
                <a:buFont typeface="Arial" panose="020B0604020202020204" pitchFamily="34" charset="0"/>
                <a:buChar char="●"/>
                <a:tabLst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540000" indent="-180000" algn="l" defTabSz="685749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CCCCC"/>
                </a:buClr>
                <a:buFont typeface="Arial" panose="020B0604020202020204" pitchFamily="34" charset="0"/>
                <a:buChar char="●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37" indent="0" algn="l" defTabSz="685749" rtl="0" eaLnBrk="1" latinLnBrk="0" hangingPunct="1">
                <a:lnSpc>
                  <a:spcPct val="90000"/>
                </a:lnSpc>
                <a:spcBef>
                  <a:spcPts val="300"/>
                </a:spcBef>
                <a:buClr>
                  <a:schemeClr val="accent1"/>
                </a:buClr>
                <a:buSzPct val="80000"/>
                <a:buFont typeface="System Font Regular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3600" indent="-182563" algn="l" defTabSz="685749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rgbClr val="999999"/>
                </a:buClr>
                <a:buSzPct val="100000"/>
                <a:buFontTx/>
                <a:buBlip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</a:buBlip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0000" indent="-180000" algn="l" defTabSz="685749" rtl="0" eaLnBrk="1" latinLnBrk="0" hangingPunct="1">
                <a:lnSpc>
                  <a:spcPct val="90000"/>
                </a:lnSpc>
                <a:spcBef>
                  <a:spcPts val="1200"/>
                </a:spcBef>
                <a:buFontTx/>
                <a:buBlip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</a:buBlip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8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061C"/>
                </a:buClr>
                <a:buSzTx/>
                <a:buFont typeface="Arial"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B4E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cs typeface="Arial" panose="020B0604020202020204" pitchFamily="34" charset="0"/>
                </a:rPr>
                <a:t>Cosa finanzia</a:t>
              </a:r>
            </a:p>
          </p:txBody>
        </p:sp>
        <p:cxnSp>
          <p:nvCxnSpPr>
            <p:cNvPr id="17" name="Straight Connector 37">
              <a:extLst>
                <a:ext uri="{FF2B5EF4-FFF2-40B4-BE49-F238E27FC236}">
                  <a16:creationId xmlns:a16="http://schemas.microsoft.com/office/drawing/2014/main" id="{27E5805B-AB12-5904-678C-3EEA5E2BC120}"/>
                </a:ext>
              </a:extLst>
            </p:cNvPr>
            <p:cNvCxnSpPr>
              <a:cxnSpLocks/>
            </p:cNvCxnSpPr>
            <p:nvPr/>
          </p:nvCxnSpPr>
          <p:spPr>
            <a:xfrm>
              <a:off x="4386777" y="2086819"/>
              <a:ext cx="4797019" cy="0"/>
            </a:xfrm>
            <a:prstGeom prst="line">
              <a:avLst/>
            </a:prstGeom>
            <a:noFill/>
            <a:ln w="19050" cap="rnd">
              <a:solidFill>
                <a:srgbClr val="666666"/>
              </a:solidFill>
              <a:prstDash val="sysDot"/>
            </a:ln>
          </p:spPr>
        </p:cxnSp>
      </p:grpSp>
      <p:sp>
        <p:nvSpPr>
          <p:cNvPr id="20" name="Rettangolo con angoli arrotondati in diagonale 53">
            <a:extLst>
              <a:ext uri="{FF2B5EF4-FFF2-40B4-BE49-F238E27FC236}">
                <a16:creationId xmlns:a16="http://schemas.microsoft.com/office/drawing/2014/main" id="{3F74AEA0-271D-FB53-EB19-5814EE837AD6}"/>
              </a:ext>
            </a:extLst>
          </p:cNvPr>
          <p:cNvSpPr/>
          <p:nvPr/>
        </p:nvSpPr>
        <p:spPr>
          <a:xfrm>
            <a:off x="7082416" y="2531320"/>
            <a:ext cx="3652909" cy="3438890"/>
          </a:xfrm>
          <a:prstGeom prst="round2DiagRect">
            <a:avLst>
              <a:gd name="adj1" fmla="val 0"/>
              <a:gd name="adj2" fmla="val 0"/>
            </a:avLst>
          </a:prstGeom>
          <a:noFill/>
          <a:ln w="19050" cap="rnd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Ins="108000" rtlCol="0" anchor="t" anchorCtr="0"/>
          <a:lstStyle/>
          <a:p>
            <a:pPr marL="177800" marR="0" lvl="0" indent="-17780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Prevenzione, manutenzione e restauro, protezione, conservazione, salvaguardia e valorizzazione del patrimonio culturale, per assicurarne le migliori condizioni di utilizzazione e fruizione pubblica, nonché recupero, restauro, ampliamento, attrezzatura, miglioramento, efficientamento energetico, abbattimento barriere architettoniche e messa a norma di immobili appartenenti al patrimonio culturale, e interventi di digitalizzazione.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marR="0" lvl="0" indent="-17780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Maggiori spese dovute a variazioni di prezzo in aumento dei materiali da costruzione.</a:t>
            </a:r>
          </a:p>
          <a:p>
            <a:pPr marL="177800" marR="0" lvl="0" indent="-17780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Copertura delle spese per perizie suppletive </a:t>
            </a:r>
          </a:p>
          <a:p>
            <a:pPr marL="177800" marR="0" lvl="0" indent="-17780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Acquisizione di beni appartenenti al patrimonio culturale. </a:t>
            </a:r>
          </a:p>
          <a:p>
            <a:pPr marL="177800" marR="0" lvl="0" indent="-17780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Interventi parziali (lotto funzionale) di un progetto complesso 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itillium Web" panose="00000500000000000000" pitchFamily="2" charset="0"/>
              <a:ea typeface="MS PGothic" pitchFamily="34" charset="-128"/>
              <a:cs typeface="Osaka"/>
            </a:endParaRPr>
          </a:p>
        </p:txBody>
      </p:sp>
      <p:sp>
        <p:nvSpPr>
          <p:cNvPr id="35" name="Rettangolo con angoli arrotondati in diagonale 53">
            <a:extLst>
              <a:ext uri="{FF2B5EF4-FFF2-40B4-BE49-F238E27FC236}">
                <a16:creationId xmlns:a16="http://schemas.microsoft.com/office/drawing/2014/main" id="{38DD1107-AF7B-8FB6-17DB-EAEDC6464B35}"/>
              </a:ext>
            </a:extLst>
          </p:cNvPr>
          <p:cNvSpPr/>
          <p:nvPr/>
        </p:nvSpPr>
        <p:spPr>
          <a:xfrm>
            <a:off x="4850653" y="2531319"/>
            <a:ext cx="1835433" cy="3173592"/>
          </a:xfrm>
          <a:prstGeom prst="round2DiagRect">
            <a:avLst>
              <a:gd name="adj1" fmla="val 0"/>
              <a:gd name="adj2" fmla="val 0"/>
            </a:avLst>
          </a:prstGeom>
          <a:noFill/>
          <a:ln w="19050" cap="rnd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t" anchorCtr="0"/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Osaka"/>
              </a:rPr>
              <a:t>Comuni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Osaka"/>
              </a:rPr>
              <a:t>Unioni di Comuni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Osaka"/>
              </a:rPr>
              <a:t>Comuni in forma associata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Osaka"/>
              </a:rPr>
              <a:t>Città Metropolitane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Osaka"/>
              </a:rPr>
              <a:t>Province 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Osaka"/>
              </a:rPr>
              <a:t>Regioni</a:t>
            </a:r>
          </a:p>
        </p:txBody>
      </p:sp>
      <p:sp>
        <p:nvSpPr>
          <p:cNvPr id="38" name="Rettangolo con angoli arrotondati in diagonale 53">
            <a:extLst>
              <a:ext uri="{FF2B5EF4-FFF2-40B4-BE49-F238E27FC236}">
                <a16:creationId xmlns:a16="http://schemas.microsoft.com/office/drawing/2014/main" id="{C76B19A7-0632-6908-D9FF-7D255A5B29F4}"/>
              </a:ext>
            </a:extLst>
          </p:cNvPr>
          <p:cNvSpPr/>
          <p:nvPr/>
        </p:nvSpPr>
        <p:spPr>
          <a:xfrm>
            <a:off x="2472526" y="2505290"/>
            <a:ext cx="1878809" cy="3466885"/>
          </a:xfrm>
          <a:prstGeom prst="round2DiagRect">
            <a:avLst>
              <a:gd name="adj1" fmla="val 0"/>
              <a:gd name="adj2" fmla="val 0"/>
            </a:avLst>
          </a:prstGeom>
          <a:noFill/>
          <a:ln w="19050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ea typeface="MS PGothic" pitchFamily="34" charset="-128"/>
              <a:cs typeface="Osaka"/>
            </a:endParaRPr>
          </a:p>
        </p:txBody>
      </p:sp>
      <p:sp>
        <p:nvSpPr>
          <p:cNvPr id="39" name="Rettangolo con angoli arrotondati in diagonale 53">
            <a:extLst>
              <a:ext uri="{FF2B5EF4-FFF2-40B4-BE49-F238E27FC236}">
                <a16:creationId xmlns:a16="http://schemas.microsoft.com/office/drawing/2014/main" id="{B31A2EA1-F21C-A41A-FE01-8AC0D9B6A564}"/>
              </a:ext>
            </a:extLst>
          </p:cNvPr>
          <p:cNvSpPr/>
          <p:nvPr/>
        </p:nvSpPr>
        <p:spPr>
          <a:xfrm>
            <a:off x="4761970" y="2505289"/>
            <a:ext cx="1878809" cy="3466883"/>
          </a:xfrm>
          <a:prstGeom prst="round2DiagRect">
            <a:avLst>
              <a:gd name="adj1" fmla="val 0"/>
              <a:gd name="adj2" fmla="val 0"/>
            </a:avLst>
          </a:prstGeom>
          <a:noFill/>
          <a:ln w="19050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ea typeface="MS PGothic" pitchFamily="34" charset="-128"/>
              <a:cs typeface="Osaka"/>
            </a:endParaRPr>
          </a:p>
        </p:txBody>
      </p:sp>
      <p:sp>
        <p:nvSpPr>
          <p:cNvPr id="42" name="Rettangolo con angoli arrotondati in diagonale 53">
            <a:extLst>
              <a:ext uri="{FF2B5EF4-FFF2-40B4-BE49-F238E27FC236}">
                <a16:creationId xmlns:a16="http://schemas.microsoft.com/office/drawing/2014/main" id="{8940E0D3-5791-051E-E632-92B9714D253C}"/>
              </a:ext>
            </a:extLst>
          </p:cNvPr>
          <p:cNvSpPr/>
          <p:nvPr/>
        </p:nvSpPr>
        <p:spPr>
          <a:xfrm>
            <a:off x="7037109" y="2533283"/>
            <a:ext cx="3841916" cy="3438889"/>
          </a:xfrm>
          <a:prstGeom prst="round2DiagRect">
            <a:avLst>
              <a:gd name="adj1" fmla="val 0"/>
              <a:gd name="adj2" fmla="val 0"/>
            </a:avLst>
          </a:prstGeom>
          <a:noFill/>
          <a:ln w="19050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ea typeface="MS PGothic" pitchFamily="34" charset="-128"/>
              <a:cs typeface="Osaka"/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9F36DAB-8321-A0A2-3089-01C1750A2AD2}"/>
              </a:ext>
            </a:extLst>
          </p:cNvPr>
          <p:cNvGrpSpPr/>
          <p:nvPr/>
        </p:nvGrpSpPr>
        <p:grpSpPr>
          <a:xfrm>
            <a:off x="2226030" y="1802876"/>
            <a:ext cx="2178472" cy="632930"/>
            <a:chOff x="214344" y="1802876"/>
            <a:chExt cx="2178472" cy="632930"/>
          </a:xfrm>
        </p:grpSpPr>
        <p:cxnSp>
          <p:nvCxnSpPr>
            <p:cNvPr id="45" name="Straight Connector 37">
              <a:extLst>
                <a:ext uri="{FF2B5EF4-FFF2-40B4-BE49-F238E27FC236}">
                  <a16:creationId xmlns:a16="http://schemas.microsoft.com/office/drawing/2014/main" id="{A6E63C4D-BF19-1BD9-8BCC-DF1C0DA4F591}"/>
                </a:ext>
              </a:extLst>
            </p:cNvPr>
            <p:cNvCxnSpPr>
              <a:cxnSpLocks/>
            </p:cNvCxnSpPr>
            <p:nvPr/>
          </p:nvCxnSpPr>
          <p:spPr>
            <a:xfrm>
              <a:off x="661554" y="2236115"/>
              <a:ext cx="1641192" cy="0"/>
            </a:xfrm>
            <a:prstGeom prst="line">
              <a:avLst/>
            </a:prstGeom>
            <a:noFill/>
            <a:ln w="19050" cap="rnd">
              <a:solidFill>
                <a:srgbClr val="666666"/>
              </a:solidFill>
              <a:prstDash val="sysDot"/>
            </a:ln>
          </p:spPr>
        </p:cxn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C8DBCCD0-35D1-1EE1-283F-6EFAD6C1BDD0}"/>
                </a:ext>
              </a:extLst>
            </p:cNvPr>
            <p:cNvSpPr txBox="1">
              <a:spLocks/>
            </p:cNvSpPr>
            <p:nvPr/>
          </p:nvSpPr>
          <p:spPr>
            <a:xfrm>
              <a:off x="751624" y="1944799"/>
              <a:ext cx="1641192" cy="25622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marR="0" indent="0" algn="l" defTabSz="3428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061C"/>
                </a:buClr>
                <a:buSzTx/>
                <a:buFont typeface="Arial"/>
                <a:buNone/>
                <a:tabLst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0" marR="0" indent="0" algn="l" defTabSz="3428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1061C"/>
                </a:buClr>
                <a:buSzTx/>
                <a:buFont typeface="Arial"/>
                <a:buNone/>
                <a:tabLst/>
                <a:defRPr sz="1400" b="1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0" marR="0" indent="0" algn="l" defTabSz="342875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999999"/>
                </a:buClr>
                <a:buSzTx/>
                <a:buFont typeface="System Font Regular"/>
                <a:buNone/>
                <a:tabLst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80000" marR="0" indent="-180000" algn="l" defTabSz="342875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CCCCC"/>
                </a:buClr>
                <a:buSzTx/>
                <a:buFont typeface="Arial" panose="020B0604020202020204" pitchFamily="34" charset="0"/>
                <a:buChar char="●"/>
                <a:tabLst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360000" marR="0" indent="-180000" algn="l" defTabSz="342875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CCCCC"/>
                </a:buClr>
                <a:buSzTx/>
                <a:buFont typeface="Arial" panose="020B0604020202020204" pitchFamily="34" charset="0"/>
                <a:buChar char="●"/>
                <a:tabLst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540000" indent="-180000" algn="l" defTabSz="685749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CCCCC"/>
                </a:buClr>
                <a:buFont typeface="Arial" panose="020B0604020202020204" pitchFamily="34" charset="0"/>
                <a:buChar char="●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37" indent="0" algn="l" defTabSz="685749" rtl="0" eaLnBrk="1" latinLnBrk="0" hangingPunct="1">
                <a:lnSpc>
                  <a:spcPct val="90000"/>
                </a:lnSpc>
                <a:spcBef>
                  <a:spcPts val="300"/>
                </a:spcBef>
                <a:buClr>
                  <a:schemeClr val="accent1"/>
                </a:buClr>
                <a:buSzPct val="80000"/>
                <a:buFont typeface="System Font Regular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3600" indent="-182563" algn="l" defTabSz="685749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rgbClr val="999999"/>
                </a:buClr>
                <a:buSzPct val="100000"/>
                <a:buFontTx/>
                <a:buBlip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</a:buBlip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0000" indent="-180000" algn="l" defTabSz="685749" rtl="0" eaLnBrk="1" latinLnBrk="0" hangingPunct="1">
                <a:lnSpc>
                  <a:spcPct val="90000"/>
                </a:lnSpc>
                <a:spcBef>
                  <a:spcPts val="1200"/>
                </a:spcBef>
                <a:buFontTx/>
                <a:buBlip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</a:buBlip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8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061C"/>
                </a:buClr>
                <a:buSzTx/>
                <a:buFont typeface="Arial"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B4E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cs typeface="Arial" panose="020B0604020202020204" pitchFamily="34" charset="0"/>
                </a:rPr>
                <a:t>Cosa si ottiene</a:t>
              </a:r>
            </a:p>
          </p:txBody>
        </p:sp>
        <p:pic>
          <p:nvPicPr>
            <p:cNvPr id="57" name="Immagine 56">
              <a:extLst>
                <a:ext uri="{FF2B5EF4-FFF2-40B4-BE49-F238E27FC236}">
                  <a16:creationId xmlns:a16="http://schemas.microsoft.com/office/drawing/2014/main" id="{ADBA7122-6941-11DC-DD1C-A253F2662D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1645"/>
            <a:stretch/>
          </p:blipFill>
          <p:spPr>
            <a:xfrm>
              <a:off x="214344" y="1802876"/>
              <a:ext cx="293973" cy="632930"/>
            </a:xfrm>
            <a:prstGeom prst="rect">
              <a:avLst/>
            </a:prstGeom>
          </p:spPr>
        </p:pic>
        <p:pic>
          <p:nvPicPr>
            <p:cNvPr id="58" name="Immagine 57">
              <a:extLst>
                <a:ext uri="{FF2B5EF4-FFF2-40B4-BE49-F238E27FC236}">
                  <a16:creationId xmlns:a16="http://schemas.microsoft.com/office/drawing/2014/main" id="{5A205FF1-77A3-6FEE-67D9-8426D0BD1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3351" y="1950161"/>
              <a:ext cx="426150" cy="371913"/>
            </a:xfrm>
            <a:prstGeom prst="rect">
              <a:avLst/>
            </a:prstGeom>
          </p:spPr>
        </p:pic>
      </p:grpSp>
      <p:pic>
        <p:nvPicPr>
          <p:cNvPr id="59" name="Immagine 58">
            <a:extLst>
              <a:ext uri="{FF2B5EF4-FFF2-40B4-BE49-F238E27FC236}">
                <a16:creationId xmlns:a16="http://schemas.microsoft.com/office/drawing/2014/main" id="{90864984-3660-B237-9AB6-A4C01E5E2F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645"/>
          <a:stretch/>
        </p:blipFill>
        <p:spPr>
          <a:xfrm>
            <a:off x="4893696" y="1793073"/>
            <a:ext cx="293973" cy="632930"/>
          </a:xfrm>
          <a:prstGeom prst="rect">
            <a:avLst/>
          </a:prstGeom>
        </p:spPr>
      </p:pic>
      <p:pic>
        <p:nvPicPr>
          <p:cNvPr id="60" name="Immagine 59">
            <a:extLst>
              <a:ext uri="{FF2B5EF4-FFF2-40B4-BE49-F238E27FC236}">
                <a16:creationId xmlns:a16="http://schemas.microsoft.com/office/drawing/2014/main" id="{2776485E-1C80-4D1F-9A23-C5105299FE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2702" y="1946622"/>
            <a:ext cx="338460" cy="364101"/>
          </a:xfrm>
          <a:prstGeom prst="rect">
            <a:avLst/>
          </a:prstGeom>
        </p:spPr>
      </p:pic>
      <p:pic>
        <p:nvPicPr>
          <p:cNvPr id="61" name="Immagine 60">
            <a:extLst>
              <a:ext uri="{FF2B5EF4-FFF2-40B4-BE49-F238E27FC236}">
                <a16:creationId xmlns:a16="http://schemas.microsoft.com/office/drawing/2014/main" id="{8E180CED-0BD5-9806-DE68-24D6962E94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645"/>
          <a:stretch/>
        </p:blipFill>
        <p:spPr>
          <a:xfrm>
            <a:off x="7118393" y="1802875"/>
            <a:ext cx="293973" cy="588713"/>
          </a:xfrm>
          <a:prstGeom prst="rect">
            <a:avLst/>
          </a:prstGeom>
        </p:spPr>
      </p:pic>
      <p:pic>
        <p:nvPicPr>
          <p:cNvPr id="62" name="Elemento grafico 61" descr="Banca contorno">
            <a:extLst>
              <a:ext uri="{FF2B5EF4-FFF2-40B4-BE49-F238E27FC236}">
                <a16:creationId xmlns:a16="http://schemas.microsoft.com/office/drawing/2014/main" id="{FF64B13A-5A69-4315-E9D8-E2A493EDD7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18393" y="1876115"/>
            <a:ext cx="360000" cy="360000"/>
          </a:xfrm>
          <a:prstGeom prst="rect">
            <a:avLst/>
          </a:prstGeom>
        </p:spPr>
      </p:pic>
      <p:pic>
        <p:nvPicPr>
          <p:cNvPr id="11" name="Immagine 10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B4AAC36F-486B-B123-DD98-0D5FC42E28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0" y="6364582"/>
            <a:ext cx="828000" cy="376602"/>
          </a:xfrm>
          <a:prstGeom prst="rect">
            <a:avLst/>
          </a:prstGeom>
        </p:spPr>
      </p:pic>
      <p:pic>
        <p:nvPicPr>
          <p:cNvPr id="12" name="Immagine 11" descr="Immagine che contiene Carattere, schermata, Elementi grafici, logo&#10;&#10;Descrizione generata automaticamente">
            <a:extLst>
              <a:ext uri="{FF2B5EF4-FFF2-40B4-BE49-F238E27FC236}">
                <a16:creationId xmlns:a16="http://schemas.microsoft.com/office/drawing/2014/main" id="{9286CE23-42D4-9CE8-D235-52A506A47B5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80" y="6452166"/>
            <a:ext cx="828000" cy="26504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84D789B-D0EF-1362-D868-291E11D41AF2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971" y="6435439"/>
            <a:ext cx="6048000" cy="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41666CF6-A85E-1A60-B99C-24FE389CF57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581900" y="6360319"/>
            <a:ext cx="2743200" cy="365125"/>
          </a:xfrm>
        </p:spPr>
        <p:txBody>
          <a:bodyPr/>
          <a:lstStyle/>
          <a:p>
            <a:pPr marL="116839" marR="0" lvl="0" indent="0" algn="r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</a:rPr>
              <a:pPr marL="116839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38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3B66F3-759B-9807-8233-BC68EDB9480E}"/>
              </a:ext>
            </a:extLst>
          </p:cNvPr>
          <p:cNvSpPr txBox="1"/>
          <p:nvPr/>
        </p:nvSpPr>
        <p:spPr>
          <a:xfrm>
            <a:off x="3357945" y="255826"/>
            <a:ext cx="84479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  <a:sym typeface="Fira Sans Extra Condensed"/>
              </a:rPr>
              <a:t>Modalità e importi agevolabili</a:t>
            </a:r>
          </a:p>
        </p:txBody>
      </p:sp>
      <p:cxnSp>
        <p:nvCxnSpPr>
          <p:cNvPr id="11" name="Connettore 1 22">
            <a:extLst>
              <a:ext uri="{FF2B5EF4-FFF2-40B4-BE49-F238E27FC236}">
                <a16:creationId xmlns:a16="http://schemas.microsoft.com/office/drawing/2014/main" id="{F1EED227-7861-AB4E-D7B7-B4DFE0654BFD}"/>
              </a:ext>
            </a:extLst>
          </p:cNvPr>
          <p:cNvCxnSpPr>
            <a:cxnSpLocks/>
          </p:cNvCxnSpPr>
          <p:nvPr/>
        </p:nvCxnSpPr>
        <p:spPr>
          <a:xfrm>
            <a:off x="3311922" y="255826"/>
            <a:ext cx="0" cy="10636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con angoli arrotondati in diagonale 53">
            <a:extLst>
              <a:ext uri="{FF2B5EF4-FFF2-40B4-BE49-F238E27FC236}">
                <a16:creationId xmlns:a16="http://schemas.microsoft.com/office/drawing/2014/main" id="{83F5EFEE-6CD4-9A61-E6DD-4A825EC50F7B}"/>
              </a:ext>
            </a:extLst>
          </p:cNvPr>
          <p:cNvSpPr/>
          <p:nvPr/>
        </p:nvSpPr>
        <p:spPr>
          <a:xfrm>
            <a:off x="6489037" y="2189731"/>
            <a:ext cx="5173120" cy="3793169"/>
          </a:xfrm>
          <a:prstGeom prst="round2DiagRect">
            <a:avLst>
              <a:gd name="adj1" fmla="val 0"/>
              <a:gd name="adj2" fmla="val 0"/>
            </a:avLst>
          </a:prstGeom>
          <a:noFill/>
          <a:ln w="19050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tlCol="0" anchor="t" anchorCtr="0"/>
          <a:lstStyle/>
          <a:p>
            <a:pPr marL="342900" marR="0" lvl="0" indent="-34290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2 mln €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 per i piccoli Comuni (fino a 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5.000 abitanti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); 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4 mln €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per i Comuni medi (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da 5.001 a 100.000 abitanti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non capoluogo) le Unioni dei Comuni e i Comuni in forma associata; 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6 mln €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per i Comuni capoluogo, i Comuni 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oltre i 100.000 abitanti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 non capoluogo, le Città Metropolitane, le Province e le Regioni.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90554CEA-33E8-0756-38B2-344967C6FB65}"/>
              </a:ext>
            </a:extLst>
          </p:cNvPr>
          <p:cNvGrpSpPr/>
          <p:nvPr/>
        </p:nvGrpSpPr>
        <p:grpSpPr>
          <a:xfrm>
            <a:off x="7110746" y="1723823"/>
            <a:ext cx="4549834" cy="285954"/>
            <a:chOff x="6970787" y="1762082"/>
            <a:chExt cx="4522665" cy="285954"/>
          </a:xfrm>
        </p:grpSpPr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2EB02854-53EB-37B3-AA49-937101774843}"/>
                </a:ext>
              </a:extLst>
            </p:cNvPr>
            <p:cNvSpPr txBox="1">
              <a:spLocks/>
            </p:cNvSpPr>
            <p:nvPr/>
          </p:nvSpPr>
          <p:spPr>
            <a:xfrm>
              <a:off x="6970787" y="1762082"/>
              <a:ext cx="4522665" cy="24198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marR="0" indent="0" algn="l" defTabSz="3428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061C"/>
                </a:buClr>
                <a:buSzTx/>
                <a:buFont typeface="Arial"/>
                <a:buNone/>
                <a:tabLst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0" marR="0" indent="0" algn="l" defTabSz="3428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1061C"/>
                </a:buClr>
                <a:buSzTx/>
                <a:buFont typeface="Arial"/>
                <a:buNone/>
                <a:tabLst/>
                <a:defRPr sz="1400" b="1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0" marR="0" indent="0" algn="l" defTabSz="342875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999999"/>
                </a:buClr>
                <a:buSzTx/>
                <a:buFont typeface="System Font Regular"/>
                <a:buNone/>
                <a:tabLst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80000" marR="0" indent="-180000" algn="l" defTabSz="342875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CCCCC"/>
                </a:buClr>
                <a:buSzTx/>
                <a:buFont typeface="Arial" panose="020B0604020202020204" pitchFamily="34" charset="0"/>
                <a:buChar char="●"/>
                <a:tabLst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360000" marR="0" indent="-180000" algn="l" defTabSz="342875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CCCCC"/>
                </a:buClr>
                <a:buSzTx/>
                <a:buFont typeface="Arial" panose="020B0604020202020204" pitchFamily="34" charset="0"/>
                <a:buChar char="●"/>
                <a:tabLst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540000" indent="-180000" algn="l" defTabSz="685749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CCCCC"/>
                </a:buClr>
                <a:buFont typeface="Arial" panose="020B0604020202020204" pitchFamily="34" charset="0"/>
                <a:buChar char="●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37" indent="0" algn="l" defTabSz="685749" rtl="0" eaLnBrk="1" latinLnBrk="0" hangingPunct="1">
                <a:lnSpc>
                  <a:spcPct val="90000"/>
                </a:lnSpc>
                <a:spcBef>
                  <a:spcPts val="300"/>
                </a:spcBef>
                <a:buClr>
                  <a:schemeClr val="accent1"/>
                </a:buClr>
                <a:buSzPct val="80000"/>
                <a:buFont typeface="System Font Regular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3600" indent="-182563" algn="l" defTabSz="685749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rgbClr val="999999"/>
                </a:buClr>
                <a:buSzPct val="100000"/>
                <a:buFontTx/>
                <a:buBlip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</a:buBlip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0000" indent="-180000" algn="l" defTabSz="685749" rtl="0" eaLnBrk="1" latinLnBrk="0" hangingPunct="1">
                <a:lnSpc>
                  <a:spcPct val="90000"/>
                </a:lnSpc>
                <a:spcBef>
                  <a:spcPts val="1200"/>
                </a:spcBef>
                <a:buFontTx/>
                <a:buBlip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</a:buBlip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8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061C"/>
                </a:buClr>
                <a:buSzTx/>
                <a:buFont typeface="Arial"/>
                <a:buNone/>
                <a:tabLst/>
                <a:defRPr/>
              </a:pPr>
              <a:r>
                <a:rPr kumimoji="0" lang="it-IT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00AB4E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cs typeface="Arial" panose="020B0604020202020204" pitchFamily="34" charset="0"/>
                </a:rPr>
                <a:t>Importo massimo agevolabile per ogni istanza</a:t>
              </a:r>
            </a:p>
          </p:txBody>
        </p:sp>
        <p:cxnSp>
          <p:nvCxnSpPr>
            <p:cNvPr id="25" name="Straight Connector 37">
              <a:extLst>
                <a:ext uri="{FF2B5EF4-FFF2-40B4-BE49-F238E27FC236}">
                  <a16:creationId xmlns:a16="http://schemas.microsoft.com/office/drawing/2014/main" id="{55850424-4945-B2E3-7687-F30EA00C702F}"/>
                </a:ext>
              </a:extLst>
            </p:cNvPr>
            <p:cNvCxnSpPr>
              <a:cxnSpLocks/>
            </p:cNvCxnSpPr>
            <p:nvPr/>
          </p:nvCxnSpPr>
          <p:spPr>
            <a:xfrm>
              <a:off x="6970787" y="2048036"/>
              <a:ext cx="4231101" cy="0"/>
            </a:xfrm>
            <a:prstGeom prst="line">
              <a:avLst/>
            </a:prstGeom>
            <a:noFill/>
            <a:ln w="19050" cap="rnd">
              <a:solidFill>
                <a:srgbClr val="666666"/>
              </a:solidFill>
              <a:prstDash val="sysDot"/>
            </a:ln>
          </p:spPr>
        </p:cxnSp>
      </p:grpSp>
      <p:pic>
        <p:nvPicPr>
          <p:cNvPr id="26" name="Immagine 25">
            <a:extLst>
              <a:ext uri="{FF2B5EF4-FFF2-40B4-BE49-F238E27FC236}">
                <a16:creationId xmlns:a16="http://schemas.microsoft.com/office/drawing/2014/main" id="{DE1A6A64-134A-DEEA-1E71-E92A06FEE4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9037" y="1575838"/>
            <a:ext cx="483019" cy="473730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E8780AE-435F-3C15-A644-FE17430FA13A}"/>
              </a:ext>
            </a:extLst>
          </p:cNvPr>
          <p:cNvSpPr txBox="1"/>
          <p:nvPr/>
        </p:nvSpPr>
        <p:spPr>
          <a:xfrm>
            <a:off x="6805670" y="3945428"/>
            <a:ext cx="478758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Per l’ammissione al contributo: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l’intervento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 - o la parte di esso - 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non deve essere già iniziato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al momento della presentazione della richiesta;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il quadro economico di spesa 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non deve usufruire di una precedente concessione di contributi in c/interessi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del Fondo.</a:t>
            </a:r>
          </a:p>
        </p:txBody>
      </p:sp>
      <p:sp>
        <p:nvSpPr>
          <p:cNvPr id="28" name="Freeform 21">
            <a:extLst>
              <a:ext uri="{FF2B5EF4-FFF2-40B4-BE49-F238E27FC236}">
                <a16:creationId xmlns:a16="http://schemas.microsoft.com/office/drawing/2014/main" id="{21B55B07-0A40-7953-B44E-BDD62FE4A273}"/>
              </a:ext>
            </a:extLst>
          </p:cNvPr>
          <p:cNvSpPr>
            <a:spLocks/>
          </p:cNvSpPr>
          <p:nvPr/>
        </p:nvSpPr>
        <p:spPr bwMode="auto">
          <a:xfrm>
            <a:off x="6603999" y="3964395"/>
            <a:ext cx="132767" cy="256371"/>
          </a:xfrm>
          <a:custGeom>
            <a:avLst/>
            <a:gdLst>
              <a:gd name="T0" fmla="*/ 88 w 218"/>
              <a:gd name="T1" fmla="*/ 225 h 383"/>
              <a:gd name="T2" fmla="*/ 27 w 218"/>
              <a:gd name="T3" fmla="*/ 287 h 383"/>
              <a:gd name="T4" fmla="*/ 27 w 218"/>
              <a:gd name="T5" fmla="*/ 383 h 383"/>
              <a:gd name="T6" fmla="*/ 170 w 218"/>
              <a:gd name="T7" fmla="*/ 239 h 383"/>
              <a:gd name="T8" fmla="*/ 218 w 218"/>
              <a:gd name="T9" fmla="*/ 192 h 383"/>
              <a:gd name="T10" fmla="*/ 170 w 218"/>
              <a:gd name="T11" fmla="*/ 144 h 383"/>
              <a:gd name="T12" fmla="*/ 27 w 218"/>
              <a:gd name="T13" fmla="*/ 0 h 383"/>
              <a:gd name="T14" fmla="*/ 27 w 218"/>
              <a:gd name="T15" fmla="*/ 96 h 383"/>
              <a:gd name="T16" fmla="*/ 125 w 218"/>
              <a:gd name="T17" fmla="*/ 192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8" h="383">
                <a:moveTo>
                  <a:pt x="88" y="225"/>
                </a:moveTo>
                <a:cubicBezTo>
                  <a:pt x="27" y="287"/>
                  <a:pt x="27" y="287"/>
                  <a:pt x="27" y="287"/>
                </a:cubicBezTo>
                <a:cubicBezTo>
                  <a:pt x="0" y="314"/>
                  <a:pt x="0" y="356"/>
                  <a:pt x="27" y="383"/>
                </a:cubicBezTo>
                <a:cubicBezTo>
                  <a:pt x="170" y="239"/>
                  <a:pt x="170" y="239"/>
                  <a:pt x="170" y="239"/>
                </a:cubicBezTo>
                <a:cubicBezTo>
                  <a:pt x="218" y="192"/>
                  <a:pt x="218" y="192"/>
                  <a:pt x="218" y="192"/>
                </a:cubicBezTo>
                <a:cubicBezTo>
                  <a:pt x="170" y="144"/>
                  <a:pt x="170" y="144"/>
                  <a:pt x="170" y="144"/>
                </a:cubicBezTo>
                <a:cubicBezTo>
                  <a:pt x="27" y="0"/>
                  <a:pt x="27" y="0"/>
                  <a:pt x="27" y="0"/>
                </a:cubicBezTo>
                <a:cubicBezTo>
                  <a:pt x="0" y="27"/>
                  <a:pt x="0" y="70"/>
                  <a:pt x="27" y="96"/>
                </a:cubicBezTo>
                <a:cubicBezTo>
                  <a:pt x="125" y="192"/>
                  <a:pt x="125" y="192"/>
                  <a:pt x="125" y="192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 (Body)"/>
              <a:ea typeface="+mn-ea"/>
              <a:cs typeface="+mn-cs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DC23881-4F0A-FAA7-66B2-D6B78CDC0D74}"/>
              </a:ext>
            </a:extLst>
          </p:cNvPr>
          <p:cNvSpPr txBox="1"/>
          <p:nvPr/>
        </p:nvSpPr>
        <p:spPr>
          <a:xfrm>
            <a:off x="-224944" y="201474"/>
            <a:ext cx="3452326" cy="125803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Bando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 Cultura </a:t>
            </a:r>
          </a:p>
          <a:p>
            <a:pPr marL="0" marR="0" lvl="0" indent="0" algn="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Missione Comune 2025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0AB4E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+mn-cs"/>
            </a:endParaRPr>
          </a:p>
        </p:txBody>
      </p:sp>
      <p:pic>
        <p:nvPicPr>
          <p:cNvPr id="2" name="Immagine 1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2A0F8770-579B-F93F-E1E2-DE341B74A1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0" y="6364582"/>
            <a:ext cx="828000" cy="376602"/>
          </a:xfrm>
          <a:prstGeom prst="rect">
            <a:avLst/>
          </a:prstGeom>
        </p:spPr>
      </p:pic>
      <p:pic>
        <p:nvPicPr>
          <p:cNvPr id="3" name="Immagine 2" descr="Immagine che contiene Carattere, schermata, Elementi grafici, logo&#10;&#10;Descrizione generata automaticamente">
            <a:extLst>
              <a:ext uri="{FF2B5EF4-FFF2-40B4-BE49-F238E27FC236}">
                <a16:creationId xmlns:a16="http://schemas.microsoft.com/office/drawing/2014/main" id="{F91557A4-F84B-39DA-F231-08BD4D281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80" y="6452166"/>
            <a:ext cx="828000" cy="26504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95EC644-D3D7-4D49-08B2-7A093AE5B2F0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971" y="6435439"/>
            <a:ext cx="6048000" cy="46800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A0E50318-DE9E-5DC8-35C9-D63B9199D9A0}"/>
              </a:ext>
            </a:extLst>
          </p:cNvPr>
          <p:cNvGrpSpPr/>
          <p:nvPr/>
        </p:nvGrpSpPr>
        <p:grpSpPr>
          <a:xfrm>
            <a:off x="2969765" y="1728709"/>
            <a:ext cx="2388419" cy="291316"/>
            <a:chOff x="9583038" y="1909707"/>
            <a:chExt cx="1831883" cy="291316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94A7CDB1-8134-F558-9F42-39248B1D85EF}"/>
                </a:ext>
              </a:extLst>
            </p:cNvPr>
            <p:cNvSpPr txBox="1">
              <a:spLocks/>
            </p:cNvSpPr>
            <p:nvPr/>
          </p:nvSpPr>
          <p:spPr>
            <a:xfrm>
              <a:off x="9609610" y="1909707"/>
              <a:ext cx="1805311" cy="25622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marR="0" indent="0" algn="l" defTabSz="3428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061C"/>
                </a:buClr>
                <a:buSzTx/>
                <a:buFont typeface="Arial"/>
                <a:buNone/>
                <a:tabLst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0" marR="0" indent="0" algn="l" defTabSz="3428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1061C"/>
                </a:buClr>
                <a:buSzTx/>
                <a:buFont typeface="Arial"/>
                <a:buNone/>
                <a:tabLst/>
                <a:defRPr sz="1400" b="1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0" marR="0" indent="0" algn="l" defTabSz="342875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999999"/>
                </a:buClr>
                <a:buSzTx/>
                <a:buFont typeface="System Font Regular"/>
                <a:buNone/>
                <a:tabLst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80000" marR="0" indent="-180000" algn="l" defTabSz="342875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CCCCC"/>
                </a:buClr>
                <a:buSzTx/>
                <a:buFont typeface="Arial" panose="020B0604020202020204" pitchFamily="34" charset="0"/>
                <a:buChar char="●"/>
                <a:tabLst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360000" marR="0" indent="-180000" algn="l" defTabSz="342875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CCCCC"/>
                </a:buClr>
                <a:buSzTx/>
                <a:buFont typeface="Arial" panose="020B0604020202020204" pitchFamily="34" charset="0"/>
                <a:buChar char="●"/>
                <a:tabLst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540000" indent="-180000" algn="l" defTabSz="685749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CCCCC"/>
                </a:buClr>
                <a:buFont typeface="Arial" panose="020B0604020202020204" pitchFamily="34" charset="0"/>
                <a:buChar char="●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37" indent="0" algn="l" defTabSz="685749" rtl="0" eaLnBrk="1" latinLnBrk="0" hangingPunct="1">
                <a:lnSpc>
                  <a:spcPct val="90000"/>
                </a:lnSpc>
                <a:spcBef>
                  <a:spcPts val="300"/>
                </a:spcBef>
                <a:buClr>
                  <a:schemeClr val="accent1"/>
                </a:buClr>
                <a:buSzPct val="80000"/>
                <a:buFont typeface="System Font Regular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3600" indent="-182563" algn="l" defTabSz="685749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rgbClr val="999999"/>
                </a:buClr>
                <a:buSzPct val="100000"/>
                <a:buFontTx/>
                <a:buBlip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</a:buBlip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0000" indent="-180000" algn="l" defTabSz="685749" rtl="0" eaLnBrk="1" latinLnBrk="0" hangingPunct="1">
                <a:lnSpc>
                  <a:spcPct val="90000"/>
                </a:lnSpc>
                <a:spcBef>
                  <a:spcPts val="1200"/>
                </a:spcBef>
                <a:buFontTx/>
                <a:buBlip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</a:buBlip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8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061C"/>
                </a:buClr>
                <a:buSzTx/>
                <a:buFont typeface="Arial"/>
                <a:buNone/>
                <a:tabLst/>
                <a:defRPr/>
              </a:pPr>
              <a:r>
                <a: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B4E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cs typeface="Arial" panose="020B0604020202020204" pitchFamily="34" charset="0"/>
                </a:rPr>
                <a:t>Modalità e Tempi</a:t>
              </a:r>
            </a:p>
          </p:txBody>
        </p:sp>
        <p:cxnSp>
          <p:nvCxnSpPr>
            <p:cNvPr id="9" name="Straight Connector 37">
              <a:extLst>
                <a:ext uri="{FF2B5EF4-FFF2-40B4-BE49-F238E27FC236}">
                  <a16:creationId xmlns:a16="http://schemas.microsoft.com/office/drawing/2014/main" id="{744CA699-D1B7-B97A-AA2C-DC7D6FE5E53C}"/>
                </a:ext>
              </a:extLst>
            </p:cNvPr>
            <p:cNvCxnSpPr>
              <a:cxnSpLocks/>
            </p:cNvCxnSpPr>
            <p:nvPr/>
          </p:nvCxnSpPr>
          <p:spPr>
            <a:xfrm>
              <a:off x="9583038" y="2201023"/>
              <a:ext cx="1805311" cy="0"/>
            </a:xfrm>
            <a:prstGeom prst="line">
              <a:avLst/>
            </a:prstGeom>
            <a:noFill/>
            <a:ln w="19050" cap="rnd">
              <a:solidFill>
                <a:srgbClr val="666666"/>
              </a:solidFill>
              <a:prstDash val="sysDot"/>
            </a:ln>
          </p:spPr>
        </p:cxnSp>
      </p:grpSp>
      <p:sp>
        <p:nvSpPr>
          <p:cNvPr id="10" name="Rettangolo con angoli arrotondati in diagonale 53">
            <a:extLst>
              <a:ext uri="{FF2B5EF4-FFF2-40B4-BE49-F238E27FC236}">
                <a16:creationId xmlns:a16="http://schemas.microsoft.com/office/drawing/2014/main" id="{733C6312-5E4E-DA7E-2668-132957030EF7}"/>
              </a:ext>
            </a:extLst>
          </p:cNvPr>
          <p:cNvSpPr/>
          <p:nvPr/>
        </p:nvSpPr>
        <p:spPr>
          <a:xfrm>
            <a:off x="2669769" y="2303177"/>
            <a:ext cx="2844372" cy="3349685"/>
          </a:xfrm>
          <a:prstGeom prst="round2DiagRect">
            <a:avLst>
              <a:gd name="adj1" fmla="val 0"/>
              <a:gd name="adj2" fmla="val 0"/>
            </a:avLst>
          </a:prstGeom>
          <a:noFill/>
          <a:ln w="19050" cap="rnd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ea typeface="MS PGothic" pitchFamily="34" charset="-128"/>
              <a:cs typeface="Osaka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24D19BA-2AED-6FE3-A902-7AAE953EB993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2548571" y="1676821"/>
            <a:ext cx="360000" cy="360000"/>
          </a:xfrm>
          <a:prstGeom prst="rect">
            <a:avLst/>
          </a:prstGeom>
        </p:spPr>
      </p:pic>
      <p:sp>
        <p:nvSpPr>
          <p:cNvPr id="13" name="Rettangolo con angoli arrotondati in diagonale 53">
            <a:extLst>
              <a:ext uri="{FF2B5EF4-FFF2-40B4-BE49-F238E27FC236}">
                <a16:creationId xmlns:a16="http://schemas.microsoft.com/office/drawing/2014/main" id="{0D841CC4-7A67-F6DE-0535-748D13DAB4CF}"/>
              </a:ext>
            </a:extLst>
          </p:cNvPr>
          <p:cNvSpPr/>
          <p:nvPr/>
        </p:nvSpPr>
        <p:spPr>
          <a:xfrm>
            <a:off x="2491719" y="2175498"/>
            <a:ext cx="3022422" cy="3099990"/>
          </a:xfrm>
          <a:prstGeom prst="round2DiagRect">
            <a:avLst>
              <a:gd name="adj1" fmla="val 0"/>
              <a:gd name="adj2" fmla="val 0"/>
            </a:avLst>
          </a:prstGeom>
          <a:noFill/>
          <a:ln w="19050" cap="rnd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tlCol="0" anchor="t" anchorCtr="0"/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kumimoji="0" lang="it-IT" sz="1200" b="0" i="0" u="sng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Dove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: le istanze di contributo devono essere presentate tramite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portale dedicato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kumimoji="0" lang="it-IT" sz="1200" b="0" i="0" u="sng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Quando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: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 a partire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dalle ore 12,00 del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06/11/2024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e non oltre le ore 23,59 del 30/05/2025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.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tillium Web" panose="00000500000000000000" pitchFamily="2" charset="0"/>
              <a:ea typeface="MS PGothic" pitchFamily="34" charset="-128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I progetti presentati saranno sottoposti alla preventiva valutazione di ammissibilità preliminare da parte della  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commissione  tecnica di valutazione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di cui all’art. 4 del Decreto del Ministro per i beni e le attività culturali e per il turismo del 9 dicembre 2020 n. 572. 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itillium Web" panose="00000500000000000000" pitchFamily="2" charset="0"/>
              <a:ea typeface="MS PGothic" pitchFamily="34" charset="-128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itillium Web" panose="00000500000000000000" pitchFamily="2" charset="0"/>
              <a:ea typeface="MS PGothic" pitchFamily="34" charset="-128"/>
              <a:cs typeface="+mn-cs"/>
            </a:endParaRPr>
          </a:p>
        </p:txBody>
      </p:sp>
      <p:sp>
        <p:nvSpPr>
          <p:cNvPr id="14" name="Rettangolo con angoli arrotondati in diagonale 53">
            <a:extLst>
              <a:ext uri="{FF2B5EF4-FFF2-40B4-BE49-F238E27FC236}">
                <a16:creationId xmlns:a16="http://schemas.microsoft.com/office/drawing/2014/main" id="{434E2C09-1416-BF8E-85E2-EA30A02164FF}"/>
              </a:ext>
            </a:extLst>
          </p:cNvPr>
          <p:cNvSpPr/>
          <p:nvPr/>
        </p:nvSpPr>
        <p:spPr>
          <a:xfrm>
            <a:off x="2464841" y="2303177"/>
            <a:ext cx="3032241" cy="3679723"/>
          </a:xfrm>
          <a:prstGeom prst="round2DiagRect">
            <a:avLst>
              <a:gd name="adj1" fmla="val 0"/>
              <a:gd name="adj2" fmla="val 0"/>
            </a:avLst>
          </a:prstGeom>
          <a:noFill/>
          <a:ln w="19050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ea typeface="MS PGothic" pitchFamily="34" charset="-128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386631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556EB0-903C-4C74-9FAA-EB567DF9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PRIMA IPOTESI  - Bando Sport Missione Comune 2025 –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F6B9837-0CAE-4D96-9FB2-12FC42122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1BE4A-6F75-0549-8D25-E25EBB4B167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71AD0A-C357-4EF5-8F9A-610FA207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Titolo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4" name="Immagine 13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48B0A213-7442-DB4D-B1F2-AD689EC26B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0" y="6357324"/>
            <a:ext cx="828000" cy="376602"/>
          </a:xfrm>
          <a:prstGeom prst="rect">
            <a:avLst/>
          </a:prstGeom>
        </p:spPr>
      </p:pic>
      <p:pic>
        <p:nvPicPr>
          <p:cNvPr id="16" name="Immagine 15" descr="Immagine che contiene Carattere, schermata, Elementi grafici, logo&#10;&#10;Descrizione generata automaticamente">
            <a:extLst>
              <a:ext uri="{FF2B5EF4-FFF2-40B4-BE49-F238E27FC236}">
                <a16:creationId xmlns:a16="http://schemas.microsoft.com/office/drawing/2014/main" id="{3654A1FE-F7A2-7700-D780-A53D6EA52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660" y="6448425"/>
            <a:ext cx="828000" cy="26504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672002CA-4AA0-9606-8C8C-03953EDB9D1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00" y="6368833"/>
            <a:ext cx="6048000" cy="468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43499CB-2C39-4F58-34FB-80614DA8ECCE}"/>
              </a:ext>
            </a:extLst>
          </p:cNvPr>
          <p:cNvSpPr txBox="1"/>
          <p:nvPr/>
        </p:nvSpPr>
        <p:spPr>
          <a:xfrm>
            <a:off x="839788" y="829196"/>
            <a:ext cx="10514011" cy="754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Fira Sans Extra Condensed"/>
              </a:rPr>
              <a:t>Nuove risorse a supporto delle politiche di investimento locali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Calibri" panose="020F0502020204030204" pitchFamily="34" charset="0"/>
                <a:cs typeface="+mn-cs"/>
              </a:rPr>
              <a:t>Abbattimento dei tassi per mutui con durata fino a 25 anni per progetti di sviluppo e riqualificazione di infrastrutture sportive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8" name="Straight Connector 37">
            <a:extLst>
              <a:ext uri="{FF2B5EF4-FFF2-40B4-BE49-F238E27FC236}">
                <a16:creationId xmlns:a16="http://schemas.microsoft.com/office/drawing/2014/main" id="{4A666949-4730-254D-D75C-A59540C0D94C}"/>
              </a:ext>
            </a:extLst>
          </p:cNvPr>
          <p:cNvCxnSpPr>
            <a:cxnSpLocks/>
          </p:cNvCxnSpPr>
          <p:nvPr/>
        </p:nvCxnSpPr>
        <p:spPr>
          <a:xfrm>
            <a:off x="3117018" y="2248754"/>
            <a:ext cx="1641192" cy="0"/>
          </a:xfrm>
          <a:prstGeom prst="line">
            <a:avLst/>
          </a:prstGeom>
          <a:noFill/>
          <a:ln w="19050" cap="rnd">
            <a:solidFill>
              <a:srgbClr val="666666"/>
            </a:solidFill>
            <a:prstDash val="sysDot"/>
          </a:ln>
        </p:spPr>
      </p:cxnSp>
      <p:sp>
        <p:nvSpPr>
          <p:cNvPr id="9" name="Rettangolo con angoli arrotondati in diagonale 53">
            <a:extLst>
              <a:ext uri="{FF2B5EF4-FFF2-40B4-BE49-F238E27FC236}">
                <a16:creationId xmlns:a16="http://schemas.microsoft.com/office/drawing/2014/main" id="{58743433-74F0-4CA4-D452-04A7121D085A}"/>
              </a:ext>
            </a:extLst>
          </p:cNvPr>
          <p:cNvSpPr/>
          <p:nvPr/>
        </p:nvSpPr>
        <p:spPr>
          <a:xfrm>
            <a:off x="786010" y="2557348"/>
            <a:ext cx="1835433" cy="3164881"/>
          </a:xfrm>
          <a:prstGeom prst="round2DiagRect">
            <a:avLst>
              <a:gd name="adj1" fmla="val 0"/>
              <a:gd name="adj2" fmla="val 0"/>
            </a:avLst>
          </a:prstGeom>
          <a:noFill/>
          <a:ln w="19050" cap="rnd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tlCol="0" anchor="t" anchorCtr="0"/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Osaka"/>
              </a:rPr>
              <a:t>Il totale abbattimento degli interessi, calcolato su mutui a tasso fisso a 10 anni.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Osaka"/>
              </a:rPr>
              <a:t>Il contributo può essere utilizzato su mutui fino a 25 anni</a:t>
            </a:r>
          </a:p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3663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Osaka"/>
              </a:rPr>
              <a:t>(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Osaka"/>
              </a:rPr>
              <a:t>mutui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Osaka"/>
              </a:rPr>
              <a:t> da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Osaka"/>
              </a:rPr>
              <a:t>stipulare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Osaka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Osaka"/>
              </a:rPr>
              <a:t>obbligatoriamente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Osaka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Osaka"/>
              </a:rPr>
              <a:t>entro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Osaka"/>
              </a:rPr>
              <a:t> il …….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C68DA1-4678-2AE4-0D80-374A8F516045}"/>
              </a:ext>
            </a:extLst>
          </p:cNvPr>
          <p:cNvSpPr txBox="1">
            <a:spLocks/>
          </p:cNvSpPr>
          <p:nvPr/>
        </p:nvSpPr>
        <p:spPr>
          <a:xfrm>
            <a:off x="3341454" y="1957438"/>
            <a:ext cx="1805311" cy="227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marR="0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E1061C"/>
              </a:buClr>
              <a:buSzTx/>
              <a:buFont typeface="Arial"/>
              <a:buNone/>
              <a:tabLst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marR="0" indent="0" algn="l" defTabSz="34287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Tx/>
              <a:buFont typeface="System Font Regular"/>
              <a:buNone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8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360000" marR="0" indent="-180000" algn="l" defTabSz="342875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●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540000" indent="-180000" algn="l" defTabSz="68574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Font typeface="Arial" panose="020B0604020202020204" pitchFamily="34" charset="0"/>
              <a:buChar char="●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7" indent="0" algn="l" defTabSz="685749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ct val="80000"/>
              <a:buFont typeface="System Font Regular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3600" indent="-182563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999999"/>
              </a:buClr>
              <a:buSzPct val="10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000" indent="-180000" algn="l" defTabSz="685749" rtl="0" eaLnBrk="1" latinLnBrk="0" hangingPunct="1">
              <a:lnSpc>
                <a:spcPct val="90000"/>
              </a:lnSpc>
              <a:spcBef>
                <a:spcPts val="12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8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AB4E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A chi si rivolge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7C753A36-0BBA-C090-C6A2-C25DCD9B5871}"/>
              </a:ext>
            </a:extLst>
          </p:cNvPr>
          <p:cNvGrpSpPr/>
          <p:nvPr/>
        </p:nvGrpSpPr>
        <p:grpSpPr>
          <a:xfrm>
            <a:off x="5919892" y="1965169"/>
            <a:ext cx="2018202" cy="283584"/>
            <a:chOff x="4377664" y="1803234"/>
            <a:chExt cx="4806132" cy="283585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4555C4FB-63DA-42BE-76B9-B9FF03066BD8}"/>
                </a:ext>
              </a:extLst>
            </p:cNvPr>
            <p:cNvSpPr txBox="1">
              <a:spLocks/>
            </p:cNvSpPr>
            <p:nvPr/>
          </p:nvSpPr>
          <p:spPr>
            <a:xfrm>
              <a:off x="4377664" y="1803234"/>
              <a:ext cx="4360926" cy="22775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marR="0" indent="0" algn="l" defTabSz="3428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061C"/>
                </a:buClr>
                <a:buSzTx/>
                <a:buFont typeface="Arial"/>
                <a:buNone/>
                <a:tabLst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0" marR="0" indent="0" algn="l" defTabSz="3428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1061C"/>
                </a:buClr>
                <a:buSzTx/>
                <a:buFont typeface="Arial"/>
                <a:buNone/>
                <a:tabLst/>
                <a:defRPr sz="1400" b="1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0" marR="0" indent="0" algn="l" defTabSz="342875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999999"/>
                </a:buClr>
                <a:buSzTx/>
                <a:buFont typeface="System Font Regular"/>
                <a:buNone/>
                <a:tabLst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80000" marR="0" indent="-180000" algn="l" defTabSz="342875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CCCCC"/>
                </a:buClr>
                <a:buSzTx/>
                <a:buFont typeface="Arial" panose="020B0604020202020204" pitchFamily="34" charset="0"/>
                <a:buChar char="●"/>
                <a:tabLst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360000" marR="0" indent="-180000" algn="l" defTabSz="342875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CCCCC"/>
                </a:buClr>
                <a:buSzTx/>
                <a:buFont typeface="Arial" panose="020B0604020202020204" pitchFamily="34" charset="0"/>
                <a:buChar char="●"/>
                <a:tabLst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540000" indent="-180000" algn="l" defTabSz="685749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CCCCC"/>
                </a:buClr>
                <a:buFont typeface="Arial" panose="020B0604020202020204" pitchFamily="34" charset="0"/>
                <a:buChar char="●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37" indent="0" algn="l" defTabSz="685749" rtl="0" eaLnBrk="1" latinLnBrk="0" hangingPunct="1">
                <a:lnSpc>
                  <a:spcPct val="90000"/>
                </a:lnSpc>
                <a:spcBef>
                  <a:spcPts val="300"/>
                </a:spcBef>
                <a:buClr>
                  <a:schemeClr val="accent1"/>
                </a:buClr>
                <a:buSzPct val="80000"/>
                <a:buFont typeface="System Font Regular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3600" indent="-182563" algn="l" defTabSz="685749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rgbClr val="999999"/>
                </a:buClr>
                <a:buSzPct val="100000"/>
                <a:buFontTx/>
                <a:buBlip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</a:buBlip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0000" indent="-180000" algn="l" defTabSz="685749" rtl="0" eaLnBrk="1" latinLnBrk="0" hangingPunct="1">
                <a:lnSpc>
                  <a:spcPct val="90000"/>
                </a:lnSpc>
                <a:spcBef>
                  <a:spcPts val="1200"/>
                </a:spcBef>
                <a:buFontTx/>
                <a:buBlip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</a:buBlip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8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061C"/>
                </a:buClr>
                <a:buSzTx/>
                <a:buFont typeface="Arial"/>
                <a:buNone/>
                <a:tabLst/>
                <a:defRPr/>
              </a:pP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AB4E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Cosa finanzia</a:t>
              </a:r>
            </a:p>
          </p:txBody>
        </p:sp>
        <p:cxnSp>
          <p:nvCxnSpPr>
            <p:cNvPr id="13" name="Straight Connector 37">
              <a:extLst>
                <a:ext uri="{FF2B5EF4-FFF2-40B4-BE49-F238E27FC236}">
                  <a16:creationId xmlns:a16="http://schemas.microsoft.com/office/drawing/2014/main" id="{61F58423-24EB-14F4-538F-583932D81D1E}"/>
                </a:ext>
              </a:extLst>
            </p:cNvPr>
            <p:cNvCxnSpPr>
              <a:cxnSpLocks/>
            </p:cNvCxnSpPr>
            <p:nvPr/>
          </p:nvCxnSpPr>
          <p:spPr>
            <a:xfrm>
              <a:off x="4386777" y="2086819"/>
              <a:ext cx="4797019" cy="0"/>
            </a:xfrm>
            <a:prstGeom prst="line">
              <a:avLst/>
            </a:prstGeom>
            <a:noFill/>
            <a:ln w="19050" cap="rnd">
              <a:solidFill>
                <a:srgbClr val="666666"/>
              </a:solidFill>
              <a:prstDash val="sysDot"/>
            </a:ln>
          </p:spPr>
        </p:cxnSp>
      </p:grpSp>
      <p:sp>
        <p:nvSpPr>
          <p:cNvPr id="15" name="Rettangolo con angoli arrotondati in diagonale 53">
            <a:extLst>
              <a:ext uri="{FF2B5EF4-FFF2-40B4-BE49-F238E27FC236}">
                <a16:creationId xmlns:a16="http://schemas.microsoft.com/office/drawing/2014/main" id="{9A75436A-7EBB-CB47-2B4B-90860CC796C4}"/>
              </a:ext>
            </a:extLst>
          </p:cNvPr>
          <p:cNvSpPr/>
          <p:nvPr/>
        </p:nvSpPr>
        <p:spPr>
          <a:xfrm>
            <a:off x="5070730" y="2531319"/>
            <a:ext cx="3548835" cy="3440853"/>
          </a:xfrm>
          <a:prstGeom prst="round2DiagRect">
            <a:avLst>
              <a:gd name="adj1" fmla="val 0"/>
              <a:gd name="adj2" fmla="val 0"/>
            </a:avLst>
          </a:prstGeom>
          <a:noFill/>
          <a:ln w="19050" cap="rnd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Ins="108000" rtlCol="0" anchor="t" anchorCtr="0"/>
          <a:lstStyle/>
          <a:p>
            <a:pPr marL="177800" marR="0" lvl="0" indent="-17780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+mn-cs"/>
              </a:rPr>
              <a:t>Costruzione, ampliamento, attrezzatura, miglioramento, ristrutturazione, efficientamento energetico, completamento e messa a norma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+mn-cs"/>
              </a:rPr>
              <a:t> di impianti sportivi e/o strumentali all’attività sportiva, anche a servizio delle scuole, compresa l'acquisizione delle aree e degli immobili destinati all’attività sportiva, e piste ciclabili. </a:t>
            </a:r>
          </a:p>
          <a:p>
            <a:pPr marL="177800" marR="0" lvl="0" indent="-17780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+mn-cs"/>
              </a:rPr>
              <a:t>Maggiori spese dovute a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+mn-cs"/>
              </a:rPr>
              <a:t>variazioni di prezzo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+mn-cs"/>
              </a:rPr>
              <a:t>in aumento dei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+mn-cs"/>
              </a:rPr>
              <a:t>materiali da costruzione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+mn-cs"/>
              </a:rPr>
              <a:t>.</a:t>
            </a:r>
          </a:p>
          <a:p>
            <a:pPr marL="177800" marR="0" lvl="0" indent="-17780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+mn-cs"/>
              </a:rPr>
              <a:t>Copertura delle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+mn-cs"/>
              </a:rPr>
              <a:t>spese per perizie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+mn-cs"/>
              </a:rPr>
              <a:t>suppletive o maggiori  spese  per prescrizioni e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+mn-cs"/>
              </a:rPr>
              <a:t>adeguamento a norme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+mn-cs"/>
              </a:rPr>
              <a:t>.</a:t>
            </a:r>
          </a:p>
          <a:p>
            <a:pPr marL="177800" marR="0" lvl="0" indent="-17780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+mn-cs"/>
              </a:rPr>
              <a:t>Copertura della quota di contributo regionale o nazionale o europeo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+mn-cs"/>
              </a:rPr>
              <a:t> in conto capitale ridotto dall’Ente concedente successivamente all’appalto delle opere.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MS PGothic" pitchFamily="34" charset="-128"/>
              <a:cs typeface="Osaka"/>
            </a:endParaRPr>
          </a:p>
        </p:txBody>
      </p:sp>
      <p:sp>
        <p:nvSpPr>
          <p:cNvPr id="21" name="Rettangolo con angoli arrotondati in diagonale 53">
            <a:extLst>
              <a:ext uri="{FF2B5EF4-FFF2-40B4-BE49-F238E27FC236}">
                <a16:creationId xmlns:a16="http://schemas.microsoft.com/office/drawing/2014/main" id="{17650BB6-A678-43AA-DFC4-96742DF667B2}"/>
              </a:ext>
            </a:extLst>
          </p:cNvPr>
          <p:cNvSpPr/>
          <p:nvPr/>
        </p:nvSpPr>
        <p:spPr>
          <a:xfrm>
            <a:off x="3062714" y="2570971"/>
            <a:ext cx="1835433" cy="3173592"/>
          </a:xfrm>
          <a:prstGeom prst="round2DiagRect">
            <a:avLst>
              <a:gd name="adj1" fmla="val 0"/>
              <a:gd name="adj2" fmla="val 0"/>
            </a:avLst>
          </a:prstGeom>
          <a:noFill/>
          <a:ln w="19050" cap="rnd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t" anchorCtr="0"/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Osaka"/>
              </a:rPr>
              <a:t>Comuni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MS PGothic" pitchFamily="34" charset="-128"/>
              <a:cs typeface="Osaka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Osaka"/>
              </a:rPr>
              <a:t>Unioni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Osaka"/>
              </a:rPr>
              <a:t> di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Osaka"/>
              </a:rPr>
              <a:t>Comuni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MS PGothic" pitchFamily="34" charset="-128"/>
              <a:cs typeface="Osaka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Osaka"/>
              </a:rPr>
              <a:t>Comuni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Osaka"/>
              </a:rPr>
              <a:t> in forma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Osaka"/>
              </a:rPr>
              <a:t>associata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MS PGothic" pitchFamily="34" charset="-128"/>
              <a:cs typeface="Osaka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Osaka"/>
              </a:rPr>
              <a:t>Città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Osaka"/>
              </a:rPr>
              <a:t>Metropolitane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MS PGothic" pitchFamily="34" charset="-128"/>
              <a:cs typeface="Osaka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Osaka"/>
              </a:rPr>
              <a:t>Province 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Osaka"/>
              </a:rPr>
              <a:t>Regioni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MS PGothic" pitchFamily="34" charset="-128"/>
              <a:cs typeface="Osaka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6A780EE5-A3A7-9570-3076-DFB33CA9DA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1358" y="1965169"/>
            <a:ext cx="354943" cy="256224"/>
          </a:xfrm>
          <a:prstGeom prst="rect">
            <a:avLst/>
          </a:prstGeom>
        </p:spPr>
      </p:pic>
      <p:sp>
        <p:nvSpPr>
          <p:cNvPr id="24" name="Rettangolo con angoli arrotondati in diagonale 53">
            <a:extLst>
              <a:ext uri="{FF2B5EF4-FFF2-40B4-BE49-F238E27FC236}">
                <a16:creationId xmlns:a16="http://schemas.microsoft.com/office/drawing/2014/main" id="{75709AD5-B71E-2F05-FBEE-2B16B0DC4F2F}"/>
              </a:ext>
            </a:extLst>
          </p:cNvPr>
          <p:cNvSpPr/>
          <p:nvPr/>
        </p:nvSpPr>
        <p:spPr>
          <a:xfrm>
            <a:off x="826168" y="2531319"/>
            <a:ext cx="1878809" cy="3466885"/>
          </a:xfrm>
          <a:prstGeom prst="round2DiagRect">
            <a:avLst>
              <a:gd name="adj1" fmla="val 0"/>
              <a:gd name="adj2" fmla="val 0"/>
            </a:avLst>
          </a:prstGeom>
          <a:noFill/>
          <a:ln w="19050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PGothic" pitchFamily="34" charset="-128"/>
              <a:cs typeface="Osaka"/>
            </a:endParaRPr>
          </a:p>
        </p:txBody>
      </p:sp>
      <p:sp>
        <p:nvSpPr>
          <p:cNvPr id="25" name="Rettangolo con angoli arrotondati in diagonale 53">
            <a:extLst>
              <a:ext uri="{FF2B5EF4-FFF2-40B4-BE49-F238E27FC236}">
                <a16:creationId xmlns:a16="http://schemas.microsoft.com/office/drawing/2014/main" id="{948E6567-79CE-439A-BA94-AE0784C9A182}"/>
              </a:ext>
            </a:extLst>
          </p:cNvPr>
          <p:cNvSpPr/>
          <p:nvPr/>
        </p:nvSpPr>
        <p:spPr>
          <a:xfrm>
            <a:off x="2974031" y="2544941"/>
            <a:ext cx="1878809" cy="3466883"/>
          </a:xfrm>
          <a:prstGeom prst="round2DiagRect">
            <a:avLst>
              <a:gd name="adj1" fmla="val 0"/>
              <a:gd name="adj2" fmla="val 0"/>
            </a:avLst>
          </a:prstGeom>
          <a:noFill/>
          <a:ln w="19050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PGothic" pitchFamily="34" charset="-128"/>
              <a:cs typeface="Osaka"/>
            </a:endParaRPr>
          </a:p>
        </p:txBody>
      </p:sp>
      <p:sp>
        <p:nvSpPr>
          <p:cNvPr id="26" name="Rettangolo con angoli arrotondati in diagonale 53">
            <a:extLst>
              <a:ext uri="{FF2B5EF4-FFF2-40B4-BE49-F238E27FC236}">
                <a16:creationId xmlns:a16="http://schemas.microsoft.com/office/drawing/2014/main" id="{A0086BF4-6FFB-9D1C-7EBA-5C50C2482A6C}"/>
              </a:ext>
            </a:extLst>
          </p:cNvPr>
          <p:cNvSpPr/>
          <p:nvPr/>
        </p:nvSpPr>
        <p:spPr>
          <a:xfrm>
            <a:off x="5025424" y="2533283"/>
            <a:ext cx="3594142" cy="3438889"/>
          </a:xfrm>
          <a:prstGeom prst="round2DiagRect">
            <a:avLst>
              <a:gd name="adj1" fmla="val 0"/>
              <a:gd name="adj2" fmla="val 0"/>
            </a:avLst>
          </a:prstGeom>
          <a:noFill/>
          <a:ln w="19050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MS PGothic" pitchFamily="34" charset="-128"/>
              <a:cs typeface="Osaka"/>
            </a:endParaRPr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93428211-3CA5-0A91-B5FE-9B84162CA2CA}"/>
              </a:ext>
            </a:extLst>
          </p:cNvPr>
          <p:cNvGrpSpPr/>
          <p:nvPr/>
        </p:nvGrpSpPr>
        <p:grpSpPr>
          <a:xfrm>
            <a:off x="565895" y="1802875"/>
            <a:ext cx="2191526" cy="632930"/>
            <a:chOff x="201290" y="1802876"/>
            <a:chExt cx="2191526" cy="632930"/>
          </a:xfrm>
        </p:grpSpPr>
        <p:cxnSp>
          <p:nvCxnSpPr>
            <p:cNvPr id="29" name="Straight Connector 37">
              <a:extLst>
                <a:ext uri="{FF2B5EF4-FFF2-40B4-BE49-F238E27FC236}">
                  <a16:creationId xmlns:a16="http://schemas.microsoft.com/office/drawing/2014/main" id="{A7E77C6D-427F-1F5B-4D8F-CF338BDA9C54}"/>
                </a:ext>
              </a:extLst>
            </p:cNvPr>
            <p:cNvCxnSpPr>
              <a:cxnSpLocks/>
            </p:cNvCxnSpPr>
            <p:nvPr/>
          </p:nvCxnSpPr>
          <p:spPr>
            <a:xfrm>
              <a:off x="661554" y="2236115"/>
              <a:ext cx="1641192" cy="0"/>
            </a:xfrm>
            <a:prstGeom prst="line">
              <a:avLst/>
            </a:prstGeom>
            <a:noFill/>
            <a:ln w="19050" cap="rnd">
              <a:solidFill>
                <a:srgbClr val="666666"/>
              </a:solidFill>
              <a:prstDash val="sysDot"/>
            </a:ln>
          </p:spPr>
        </p:cxn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241753CF-0115-F7B8-2D78-4371378D5B26}"/>
                </a:ext>
              </a:extLst>
            </p:cNvPr>
            <p:cNvSpPr txBox="1">
              <a:spLocks/>
            </p:cNvSpPr>
            <p:nvPr/>
          </p:nvSpPr>
          <p:spPr>
            <a:xfrm>
              <a:off x="751624" y="1944799"/>
              <a:ext cx="1641192" cy="2277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marR="0" indent="0" algn="l" defTabSz="3428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061C"/>
                </a:buClr>
                <a:buSzTx/>
                <a:buFont typeface="Arial"/>
                <a:buNone/>
                <a:tabLst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0" marR="0" indent="0" algn="l" defTabSz="3428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1061C"/>
                </a:buClr>
                <a:buSzTx/>
                <a:buFont typeface="Arial"/>
                <a:buNone/>
                <a:tabLst/>
                <a:defRPr sz="1400" b="1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0" marR="0" indent="0" algn="l" defTabSz="342875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999999"/>
                </a:buClr>
                <a:buSzTx/>
                <a:buFont typeface="System Font Regular"/>
                <a:buNone/>
                <a:tabLst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80000" marR="0" indent="-180000" algn="l" defTabSz="342875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CCCCC"/>
                </a:buClr>
                <a:buSzTx/>
                <a:buFont typeface="Arial" panose="020B0604020202020204" pitchFamily="34" charset="0"/>
                <a:buChar char="●"/>
                <a:tabLst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360000" marR="0" indent="-180000" algn="l" defTabSz="342875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CCCCC"/>
                </a:buClr>
                <a:buSzTx/>
                <a:buFont typeface="Arial" panose="020B0604020202020204" pitchFamily="34" charset="0"/>
                <a:buChar char="●"/>
                <a:tabLst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540000" indent="-180000" algn="l" defTabSz="685749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CCCCC"/>
                </a:buClr>
                <a:buFont typeface="Arial" panose="020B0604020202020204" pitchFamily="34" charset="0"/>
                <a:buChar char="●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37" indent="0" algn="l" defTabSz="685749" rtl="0" eaLnBrk="1" latinLnBrk="0" hangingPunct="1">
                <a:lnSpc>
                  <a:spcPct val="90000"/>
                </a:lnSpc>
                <a:spcBef>
                  <a:spcPts val="300"/>
                </a:spcBef>
                <a:buClr>
                  <a:schemeClr val="accent1"/>
                </a:buClr>
                <a:buSzPct val="80000"/>
                <a:buFont typeface="System Font Regular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3600" indent="-182563" algn="l" defTabSz="685749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rgbClr val="999999"/>
                </a:buClr>
                <a:buSzPct val="100000"/>
                <a:buFontTx/>
                <a:buBlip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</a:buBlip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0000" indent="-180000" algn="l" defTabSz="685749" rtl="0" eaLnBrk="1" latinLnBrk="0" hangingPunct="1">
                <a:lnSpc>
                  <a:spcPct val="90000"/>
                </a:lnSpc>
                <a:spcBef>
                  <a:spcPts val="1200"/>
                </a:spcBef>
                <a:buFontTx/>
                <a:buBlip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</a:buBlip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8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061C"/>
                </a:buClr>
                <a:buSzTx/>
                <a:buFont typeface="Arial"/>
                <a:buNone/>
                <a:tabLst/>
                <a:defRPr/>
              </a:pP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AB4E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Cosa si ottiene</a:t>
              </a:r>
            </a:p>
          </p:txBody>
        </p:sp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id="{8E3F376A-9260-E3ED-4DED-30B67108F2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51645"/>
            <a:stretch/>
          </p:blipFill>
          <p:spPr>
            <a:xfrm>
              <a:off x="214344" y="1802876"/>
              <a:ext cx="293973" cy="632930"/>
            </a:xfrm>
            <a:prstGeom prst="rect">
              <a:avLst/>
            </a:prstGeom>
          </p:spPr>
        </p:pic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57B90D6F-97B0-0E39-D6F4-F93D24B4B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01290" y="1951450"/>
              <a:ext cx="426150" cy="371913"/>
            </a:xfrm>
            <a:prstGeom prst="rect">
              <a:avLst/>
            </a:prstGeom>
          </p:spPr>
        </p:pic>
      </p:grpSp>
      <p:pic>
        <p:nvPicPr>
          <p:cNvPr id="33" name="Immagine 32">
            <a:extLst>
              <a:ext uri="{FF2B5EF4-FFF2-40B4-BE49-F238E27FC236}">
                <a16:creationId xmlns:a16="http://schemas.microsoft.com/office/drawing/2014/main" id="{0C0D17EB-9D4A-0973-267D-33A7448A2DB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1645"/>
          <a:stretch/>
        </p:blipFill>
        <p:spPr>
          <a:xfrm>
            <a:off x="3044635" y="1805712"/>
            <a:ext cx="293973" cy="632930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E97CF8C9-E02D-CA8C-5F51-0C13B9F475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47158" y="1911230"/>
            <a:ext cx="338460" cy="364101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055CE92A-4433-7D2E-7AC3-B2676061179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1645"/>
          <a:stretch/>
        </p:blipFill>
        <p:spPr>
          <a:xfrm>
            <a:off x="5106707" y="1802875"/>
            <a:ext cx="293973" cy="588713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7D758EAC-B5CF-05EE-34F1-56CCBD1A88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1344" y="1979485"/>
            <a:ext cx="385210" cy="24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83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275498-D0F0-4498-9A12-D5DF40619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br>
              <a:rPr lang="it-IT" sz="2400" dirty="0">
                <a:solidFill>
                  <a:srgbClr val="00AB4E"/>
                </a:solidFill>
                <a:effectLst/>
                <a:latin typeface="Titillium Web" panose="00000500000000000000" pitchFamily="2" charset="0"/>
                <a:ea typeface="+mn-ea"/>
                <a:cs typeface="+mn-cs"/>
              </a:rPr>
            </a:br>
            <a:r>
              <a:rPr lang="it-IT" sz="2400" dirty="0">
                <a:effectLst/>
                <a:latin typeface="Titillium Web" panose="00000500000000000000" pitchFamily="2" charset="0"/>
                <a:ea typeface="+mn-ea"/>
                <a:cs typeface="+mn-cs"/>
              </a:rPr>
              <a:t>PRIMA IPOTESI Bando Sport Missione Comune 2025</a:t>
            </a:r>
            <a:b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AB4E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</a:b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24B3B1E-03F9-4117-AF0F-820C21863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1BE4A-6F75-0549-8D25-E25EBB4B167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F26692-29D0-435F-9FC2-9ADFF4B81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Titolo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9" name="Immagine 8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57AE6025-7687-FE80-A50B-1C1BBFFD0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0" y="6364582"/>
            <a:ext cx="828000" cy="37660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B868945-24EA-6786-91A0-713E525C3D8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971" y="6435439"/>
            <a:ext cx="6048000" cy="46800"/>
          </a:xfrm>
          <a:prstGeom prst="rect">
            <a:avLst/>
          </a:prstGeom>
        </p:spPr>
      </p:pic>
      <p:pic>
        <p:nvPicPr>
          <p:cNvPr id="13" name="Immagine 12" descr="Immagine che contiene Carattere, schermata, Elementi grafici, logo&#10;&#10;Descrizione generata automaticamente">
            <a:extLst>
              <a:ext uri="{FF2B5EF4-FFF2-40B4-BE49-F238E27FC236}">
                <a16:creationId xmlns:a16="http://schemas.microsoft.com/office/drawing/2014/main" id="{F3A7F33C-F94D-A81B-E858-215A17812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80" y="6452166"/>
            <a:ext cx="828000" cy="26504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8388626-870A-7D0C-CEC0-640F91DB56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645"/>
          <a:stretch/>
        </p:blipFill>
        <p:spPr>
          <a:xfrm>
            <a:off x="531420" y="1453912"/>
            <a:ext cx="293973" cy="632930"/>
          </a:xfrm>
          <a:prstGeom prst="rect">
            <a:avLst/>
          </a:prstGeom>
        </p:spPr>
      </p:pic>
      <p:sp>
        <p:nvSpPr>
          <p:cNvPr id="16" name="Rettangolo con angoli arrotondati in diagonale 53">
            <a:extLst>
              <a:ext uri="{FF2B5EF4-FFF2-40B4-BE49-F238E27FC236}">
                <a16:creationId xmlns:a16="http://schemas.microsoft.com/office/drawing/2014/main" id="{E4312CF4-091D-C2D5-F063-27422940B7D6}"/>
              </a:ext>
            </a:extLst>
          </p:cNvPr>
          <p:cNvSpPr/>
          <p:nvPr/>
        </p:nvSpPr>
        <p:spPr>
          <a:xfrm>
            <a:off x="6366940" y="2298384"/>
            <a:ext cx="5173120" cy="3793169"/>
          </a:xfrm>
          <a:prstGeom prst="round2DiagRect">
            <a:avLst>
              <a:gd name="adj1" fmla="val 0"/>
              <a:gd name="adj2" fmla="val 0"/>
            </a:avLst>
          </a:prstGeom>
          <a:noFill/>
          <a:ln w="19050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tlCol="0" anchor="t" anchorCtr="0"/>
          <a:lstStyle/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Agevolazione: copertura interessi per mutui a 10 anni. 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2 mln €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 per i piccoli Comuni (fino a 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5.000 abitanti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); 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4 mln €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per i Comuni medi (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da 5.001 a 100.000 abitanti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non capoluogo) le Unioni dei Comuni e i Comuni in forma associata; 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6 mln €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per i Comuni capoluogo, i Comuni 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oltre i 100.000 abitanti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 non capoluogo, le Città Metropolitane, le Province e le Regioni.</a:t>
            </a:r>
          </a:p>
          <a:p>
            <a:pPr marL="177800" marR="0" lvl="0" indent="-1778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itillium Web" panose="00000500000000000000" pitchFamily="2" charset="0"/>
              <a:ea typeface="MS PGothic" pitchFamily="34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156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itillium Web" panose="00000500000000000000" pitchFamily="2" charset="0"/>
              <a:ea typeface="MS PGothic" pitchFamily="34" charset="-128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itillium Web" panose="00000500000000000000" pitchFamily="2" charset="0"/>
              <a:ea typeface="MS PGothic" pitchFamily="34" charset="-128"/>
              <a:cs typeface="Osaka"/>
            </a:endParaRP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7E7591F1-8621-5729-A496-22E87CDAF338}"/>
              </a:ext>
            </a:extLst>
          </p:cNvPr>
          <p:cNvGrpSpPr/>
          <p:nvPr/>
        </p:nvGrpSpPr>
        <p:grpSpPr>
          <a:xfrm>
            <a:off x="6990225" y="1784092"/>
            <a:ext cx="4549835" cy="285954"/>
            <a:chOff x="6970787" y="1762082"/>
            <a:chExt cx="4522666" cy="285954"/>
          </a:xfrm>
        </p:grpSpPr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24EEA73E-3C03-4BF3-E258-9EA7D86E5554}"/>
                </a:ext>
              </a:extLst>
            </p:cNvPr>
            <p:cNvSpPr txBox="1">
              <a:spLocks/>
            </p:cNvSpPr>
            <p:nvPr/>
          </p:nvSpPr>
          <p:spPr>
            <a:xfrm>
              <a:off x="6970788" y="1762082"/>
              <a:ext cx="4522665" cy="24198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marR="0" indent="0" algn="l" defTabSz="3428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061C"/>
                </a:buClr>
                <a:buSzTx/>
                <a:buFont typeface="Arial"/>
                <a:buNone/>
                <a:tabLst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0" marR="0" indent="0" algn="l" defTabSz="3428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1061C"/>
                </a:buClr>
                <a:buSzTx/>
                <a:buFont typeface="Arial"/>
                <a:buNone/>
                <a:tabLst/>
                <a:defRPr sz="1400" b="1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0" marR="0" indent="0" algn="l" defTabSz="342875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999999"/>
                </a:buClr>
                <a:buSzTx/>
                <a:buFont typeface="System Font Regular"/>
                <a:buNone/>
                <a:tabLst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80000" marR="0" indent="-180000" algn="l" defTabSz="342875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CCCCC"/>
                </a:buClr>
                <a:buSzTx/>
                <a:buFont typeface="Arial" panose="020B0604020202020204" pitchFamily="34" charset="0"/>
                <a:buChar char="●"/>
                <a:tabLst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360000" marR="0" indent="-180000" algn="l" defTabSz="342875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CCCCC"/>
                </a:buClr>
                <a:buSzTx/>
                <a:buFont typeface="Arial" panose="020B0604020202020204" pitchFamily="34" charset="0"/>
                <a:buChar char="●"/>
                <a:tabLst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540000" indent="-180000" algn="l" defTabSz="685749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CCCCC"/>
                </a:buClr>
                <a:buFont typeface="Arial" panose="020B0604020202020204" pitchFamily="34" charset="0"/>
                <a:buChar char="●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37" indent="0" algn="l" defTabSz="685749" rtl="0" eaLnBrk="1" latinLnBrk="0" hangingPunct="1">
                <a:lnSpc>
                  <a:spcPct val="90000"/>
                </a:lnSpc>
                <a:spcBef>
                  <a:spcPts val="300"/>
                </a:spcBef>
                <a:buClr>
                  <a:schemeClr val="accent1"/>
                </a:buClr>
                <a:buSzPct val="80000"/>
                <a:buFont typeface="System Font Regular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3600" indent="-182563" algn="l" defTabSz="685749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rgbClr val="999999"/>
                </a:buClr>
                <a:buSzPct val="100000"/>
                <a:buFontTx/>
                <a:buBlip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</a:buBlip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0000" indent="-180000" algn="l" defTabSz="685749" rtl="0" eaLnBrk="1" latinLnBrk="0" hangingPunct="1">
                <a:lnSpc>
                  <a:spcPct val="90000"/>
                </a:lnSpc>
                <a:spcBef>
                  <a:spcPts val="1200"/>
                </a:spcBef>
                <a:buFontTx/>
                <a:buBlip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</a:buBlip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8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061C"/>
                </a:buClr>
                <a:buSzTx/>
                <a:buFont typeface="Arial"/>
                <a:buNone/>
                <a:tabLst/>
                <a:defRPr/>
              </a:pPr>
              <a:r>
                <a:rPr kumimoji="0" lang="it-IT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00AB4E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cs typeface="Arial" panose="020B0604020202020204" pitchFamily="34" charset="0"/>
                </a:rPr>
                <a:t>Importo massimo agevolabile per ogni istanza</a:t>
              </a:r>
            </a:p>
          </p:txBody>
        </p:sp>
        <p:cxnSp>
          <p:nvCxnSpPr>
            <p:cNvPr id="20" name="Straight Connector 37">
              <a:extLst>
                <a:ext uri="{FF2B5EF4-FFF2-40B4-BE49-F238E27FC236}">
                  <a16:creationId xmlns:a16="http://schemas.microsoft.com/office/drawing/2014/main" id="{CAC29F8B-447B-9B64-953D-EFD12D44409B}"/>
                </a:ext>
              </a:extLst>
            </p:cNvPr>
            <p:cNvCxnSpPr>
              <a:cxnSpLocks/>
            </p:cNvCxnSpPr>
            <p:nvPr/>
          </p:nvCxnSpPr>
          <p:spPr>
            <a:xfrm>
              <a:off x="6970787" y="2048036"/>
              <a:ext cx="4231101" cy="0"/>
            </a:xfrm>
            <a:prstGeom prst="line">
              <a:avLst/>
            </a:prstGeom>
            <a:noFill/>
            <a:ln w="19050" cap="rnd">
              <a:solidFill>
                <a:srgbClr val="666666"/>
              </a:solidFill>
              <a:prstDash val="sysDot"/>
            </a:ln>
          </p:spPr>
        </p:cxnSp>
      </p:grpSp>
      <p:pic>
        <p:nvPicPr>
          <p:cNvPr id="21" name="Immagine 20">
            <a:extLst>
              <a:ext uri="{FF2B5EF4-FFF2-40B4-BE49-F238E27FC236}">
                <a16:creationId xmlns:a16="http://schemas.microsoft.com/office/drawing/2014/main" id="{ED7285C3-07FC-5015-511C-A49AD5EED4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0409" y="1606218"/>
            <a:ext cx="483019" cy="473730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A29BB86-35E0-8140-0D60-E061D02071F2}"/>
              </a:ext>
            </a:extLst>
          </p:cNvPr>
          <p:cNvSpPr txBox="1"/>
          <p:nvPr/>
        </p:nvSpPr>
        <p:spPr>
          <a:xfrm>
            <a:off x="6674156" y="4375953"/>
            <a:ext cx="478758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Per l’ammissione al contributo: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l’intervento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 - o la parte di esso - 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non deve essere già iniziato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al momento della presentazione della richiesta;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il quadro economico di spesa </a:t>
            </a:r>
            <a:r>
              <a:rPr kumimoji="0" lang="it-IT" sz="13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non deve usufruire di una precedente concessione di contributi in c/interessi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itillium Web" panose="00000500000000000000" pitchFamily="2" charset="0"/>
                <a:ea typeface="MS PGothic" pitchFamily="34" charset="-128"/>
                <a:cs typeface="+mn-cs"/>
              </a:rPr>
              <a:t>del Fondo.</a:t>
            </a:r>
          </a:p>
        </p:txBody>
      </p:sp>
      <p:sp>
        <p:nvSpPr>
          <p:cNvPr id="23" name="Freeform 21">
            <a:extLst>
              <a:ext uri="{FF2B5EF4-FFF2-40B4-BE49-F238E27FC236}">
                <a16:creationId xmlns:a16="http://schemas.microsoft.com/office/drawing/2014/main" id="{B0B20C10-9356-753C-BEC8-4E2020280393}"/>
              </a:ext>
            </a:extLst>
          </p:cNvPr>
          <p:cNvSpPr>
            <a:spLocks/>
          </p:cNvSpPr>
          <p:nvPr/>
        </p:nvSpPr>
        <p:spPr bwMode="auto">
          <a:xfrm>
            <a:off x="6457820" y="4375953"/>
            <a:ext cx="132767" cy="256371"/>
          </a:xfrm>
          <a:custGeom>
            <a:avLst/>
            <a:gdLst>
              <a:gd name="T0" fmla="*/ 88 w 218"/>
              <a:gd name="T1" fmla="*/ 225 h 383"/>
              <a:gd name="T2" fmla="*/ 27 w 218"/>
              <a:gd name="T3" fmla="*/ 287 h 383"/>
              <a:gd name="T4" fmla="*/ 27 w 218"/>
              <a:gd name="T5" fmla="*/ 383 h 383"/>
              <a:gd name="T6" fmla="*/ 170 w 218"/>
              <a:gd name="T7" fmla="*/ 239 h 383"/>
              <a:gd name="T8" fmla="*/ 218 w 218"/>
              <a:gd name="T9" fmla="*/ 192 h 383"/>
              <a:gd name="T10" fmla="*/ 170 w 218"/>
              <a:gd name="T11" fmla="*/ 144 h 383"/>
              <a:gd name="T12" fmla="*/ 27 w 218"/>
              <a:gd name="T13" fmla="*/ 0 h 383"/>
              <a:gd name="T14" fmla="*/ 27 w 218"/>
              <a:gd name="T15" fmla="*/ 96 h 383"/>
              <a:gd name="T16" fmla="*/ 125 w 218"/>
              <a:gd name="T17" fmla="*/ 192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8" h="383">
                <a:moveTo>
                  <a:pt x="88" y="225"/>
                </a:moveTo>
                <a:cubicBezTo>
                  <a:pt x="27" y="287"/>
                  <a:pt x="27" y="287"/>
                  <a:pt x="27" y="287"/>
                </a:cubicBezTo>
                <a:cubicBezTo>
                  <a:pt x="0" y="314"/>
                  <a:pt x="0" y="356"/>
                  <a:pt x="27" y="383"/>
                </a:cubicBezTo>
                <a:cubicBezTo>
                  <a:pt x="170" y="239"/>
                  <a:pt x="170" y="239"/>
                  <a:pt x="170" y="239"/>
                </a:cubicBezTo>
                <a:cubicBezTo>
                  <a:pt x="218" y="192"/>
                  <a:pt x="218" y="192"/>
                  <a:pt x="218" y="192"/>
                </a:cubicBezTo>
                <a:cubicBezTo>
                  <a:pt x="170" y="144"/>
                  <a:pt x="170" y="144"/>
                  <a:pt x="170" y="144"/>
                </a:cubicBezTo>
                <a:cubicBezTo>
                  <a:pt x="27" y="0"/>
                  <a:pt x="27" y="0"/>
                  <a:pt x="27" y="0"/>
                </a:cubicBezTo>
                <a:cubicBezTo>
                  <a:pt x="0" y="27"/>
                  <a:pt x="0" y="70"/>
                  <a:pt x="27" y="96"/>
                </a:cubicBezTo>
                <a:cubicBezTo>
                  <a:pt x="125" y="192"/>
                  <a:pt x="125" y="192"/>
                  <a:pt x="125" y="192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 (Body)"/>
              <a:ea typeface="+mn-ea"/>
              <a:cs typeface="+mn-cs"/>
            </a:endParaRPr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C1AA379D-4E5B-DABA-D6A7-8921030A9778}"/>
              </a:ext>
            </a:extLst>
          </p:cNvPr>
          <p:cNvSpPr>
            <a:spLocks/>
          </p:cNvSpPr>
          <p:nvPr/>
        </p:nvSpPr>
        <p:spPr bwMode="auto">
          <a:xfrm>
            <a:off x="6590587" y="4375953"/>
            <a:ext cx="132767" cy="256371"/>
          </a:xfrm>
          <a:custGeom>
            <a:avLst/>
            <a:gdLst>
              <a:gd name="T0" fmla="*/ 88 w 218"/>
              <a:gd name="T1" fmla="*/ 225 h 383"/>
              <a:gd name="T2" fmla="*/ 27 w 218"/>
              <a:gd name="T3" fmla="*/ 287 h 383"/>
              <a:gd name="T4" fmla="*/ 27 w 218"/>
              <a:gd name="T5" fmla="*/ 383 h 383"/>
              <a:gd name="T6" fmla="*/ 170 w 218"/>
              <a:gd name="T7" fmla="*/ 239 h 383"/>
              <a:gd name="T8" fmla="*/ 218 w 218"/>
              <a:gd name="T9" fmla="*/ 192 h 383"/>
              <a:gd name="T10" fmla="*/ 170 w 218"/>
              <a:gd name="T11" fmla="*/ 144 h 383"/>
              <a:gd name="T12" fmla="*/ 27 w 218"/>
              <a:gd name="T13" fmla="*/ 0 h 383"/>
              <a:gd name="T14" fmla="*/ 27 w 218"/>
              <a:gd name="T15" fmla="*/ 96 h 383"/>
              <a:gd name="T16" fmla="*/ 125 w 218"/>
              <a:gd name="T17" fmla="*/ 192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8" h="383">
                <a:moveTo>
                  <a:pt x="88" y="225"/>
                </a:moveTo>
                <a:cubicBezTo>
                  <a:pt x="27" y="287"/>
                  <a:pt x="27" y="287"/>
                  <a:pt x="27" y="287"/>
                </a:cubicBezTo>
                <a:cubicBezTo>
                  <a:pt x="0" y="314"/>
                  <a:pt x="0" y="356"/>
                  <a:pt x="27" y="383"/>
                </a:cubicBezTo>
                <a:cubicBezTo>
                  <a:pt x="170" y="239"/>
                  <a:pt x="170" y="239"/>
                  <a:pt x="170" y="239"/>
                </a:cubicBezTo>
                <a:cubicBezTo>
                  <a:pt x="218" y="192"/>
                  <a:pt x="218" y="192"/>
                  <a:pt x="218" y="192"/>
                </a:cubicBezTo>
                <a:cubicBezTo>
                  <a:pt x="170" y="144"/>
                  <a:pt x="170" y="144"/>
                  <a:pt x="170" y="144"/>
                </a:cubicBezTo>
                <a:cubicBezTo>
                  <a:pt x="27" y="0"/>
                  <a:pt x="27" y="0"/>
                  <a:pt x="27" y="0"/>
                </a:cubicBezTo>
                <a:cubicBezTo>
                  <a:pt x="0" y="27"/>
                  <a:pt x="0" y="70"/>
                  <a:pt x="27" y="96"/>
                </a:cubicBezTo>
                <a:cubicBezTo>
                  <a:pt x="125" y="192"/>
                  <a:pt x="125" y="192"/>
                  <a:pt x="125" y="192"/>
                </a:cubicBezTo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Credit (Body)"/>
              <a:ea typeface="+mn-ea"/>
              <a:cs typeface="+mn-cs"/>
            </a:endParaRPr>
          </a:p>
        </p:txBody>
      </p:sp>
      <p:sp>
        <p:nvSpPr>
          <p:cNvPr id="6" name="Rettangolo con angoli arrotondati in diagonale 53">
            <a:extLst>
              <a:ext uri="{FF2B5EF4-FFF2-40B4-BE49-F238E27FC236}">
                <a16:creationId xmlns:a16="http://schemas.microsoft.com/office/drawing/2014/main" id="{957203AD-202E-A309-C424-A7BD631F12C0}"/>
              </a:ext>
            </a:extLst>
          </p:cNvPr>
          <p:cNvSpPr/>
          <p:nvPr/>
        </p:nvSpPr>
        <p:spPr>
          <a:xfrm>
            <a:off x="1066819" y="2391587"/>
            <a:ext cx="3555515" cy="3580581"/>
          </a:xfrm>
          <a:prstGeom prst="round2DiagRect">
            <a:avLst>
              <a:gd name="adj1" fmla="val 0"/>
              <a:gd name="adj2" fmla="val 0"/>
            </a:avLst>
          </a:prstGeom>
          <a:noFill/>
          <a:ln w="19050" cap="rnd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216000" rtlCol="0" anchor="t" anchorCtr="0"/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kumimoji="0" lang="it-IT" sz="1100" b="0" i="0" u="sng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+mn-cs"/>
              </a:rPr>
              <a:t>Dove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+mn-cs"/>
              </a:rPr>
              <a:t>: le istanze di contributo devono essere presentate tramite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+mn-cs"/>
              </a:rPr>
              <a:t>portale dedicato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kumimoji="0" lang="it-IT" sz="1100" b="0" i="0" u="sng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+mn-cs"/>
              </a:rPr>
              <a:t>Quando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+mn-cs"/>
              </a:rPr>
              <a:t>: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+mn-cs"/>
              </a:rPr>
              <a:t> a partire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+mn-cs"/>
              </a:rPr>
              <a:t>da 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+mn-cs"/>
              </a:rPr>
              <a:t>I progetti ammessi a contributo devono essere muniti di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+mn-cs"/>
              </a:rPr>
              <a:t>parere favorevole del CONI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5C717C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+mn-cs"/>
              </a:rPr>
              <a:t> 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+mn-cs"/>
              </a:rPr>
              <a:t>Le istanze presentate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+mn-cs"/>
              </a:rPr>
              <a:t>entro il ………. 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+mn-cs"/>
              </a:rPr>
              <a:t>usufruiranno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MS PGothic" pitchFamily="34" charset="-128"/>
                <a:cs typeface="+mn-cs"/>
              </a:rPr>
              <a:t>dell’abbattimento totale del tasso per durate fino a 10 anni. 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MS PGothic" pitchFamily="34" charset="-128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rebuchet MS"/>
              <a:ea typeface="MS PGothic" pitchFamily="34" charset="-128"/>
              <a:cs typeface="+mn-cs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E0F1BA3D-D060-20BB-2961-CFE3B070EE86}"/>
              </a:ext>
            </a:extLst>
          </p:cNvPr>
          <p:cNvGrpSpPr/>
          <p:nvPr/>
        </p:nvGrpSpPr>
        <p:grpSpPr>
          <a:xfrm>
            <a:off x="1382518" y="1725064"/>
            <a:ext cx="4114800" cy="398033"/>
            <a:chOff x="9583038" y="1931999"/>
            <a:chExt cx="2030792" cy="269024"/>
          </a:xfrm>
        </p:grpSpPr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B4ED2EE8-CC73-A05B-47F2-23B1F494C8B7}"/>
                </a:ext>
              </a:extLst>
            </p:cNvPr>
            <p:cNvSpPr txBox="1">
              <a:spLocks/>
            </p:cNvSpPr>
            <p:nvPr/>
          </p:nvSpPr>
          <p:spPr>
            <a:xfrm>
              <a:off x="10058870" y="1931999"/>
              <a:ext cx="1554960" cy="14977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marR="0" indent="0" algn="l" defTabSz="3428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061C"/>
                </a:buClr>
                <a:buSzTx/>
                <a:buFont typeface="Arial"/>
                <a:buNone/>
                <a:tabLst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0" marR="0" indent="0" algn="l" defTabSz="3428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1061C"/>
                </a:buClr>
                <a:buSzTx/>
                <a:buFont typeface="Arial"/>
                <a:buNone/>
                <a:tabLst/>
                <a:defRPr sz="1400" b="1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0" marR="0" indent="0" algn="l" defTabSz="342875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999999"/>
                </a:buClr>
                <a:buSzTx/>
                <a:buFont typeface="System Font Regular"/>
                <a:buNone/>
                <a:tabLst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80000" marR="0" indent="-180000" algn="l" defTabSz="342875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CCCCC"/>
                </a:buClr>
                <a:buSzTx/>
                <a:buFont typeface="Arial" panose="020B0604020202020204" pitchFamily="34" charset="0"/>
                <a:buChar char="●"/>
                <a:tabLst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360000" marR="0" indent="-180000" algn="l" defTabSz="342875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CCCCC"/>
                </a:buClr>
                <a:buSzTx/>
                <a:buFont typeface="Arial" panose="020B0604020202020204" pitchFamily="34" charset="0"/>
                <a:buChar char="●"/>
                <a:tabLst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540000" indent="-180000" algn="l" defTabSz="685749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CCCCCC"/>
                </a:buClr>
                <a:buFont typeface="Arial" panose="020B0604020202020204" pitchFamily="34" charset="0"/>
                <a:buChar char="●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37" indent="0" algn="l" defTabSz="685749" rtl="0" eaLnBrk="1" latinLnBrk="0" hangingPunct="1">
                <a:lnSpc>
                  <a:spcPct val="90000"/>
                </a:lnSpc>
                <a:spcBef>
                  <a:spcPts val="300"/>
                </a:spcBef>
                <a:buClr>
                  <a:schemeClr val="accent1"/>
                </a:buClr>
                <a:buSzPct val="80000"/>
                <a:buFont typeface="System Font Regular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3600" indent="-182563" algn="l" defTabSz="685749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rgbClr val="999999"/>
                </a:buClr>
                <a:buSzPct val="100000"/>
                <a:buFontTx/>
                <a:buBlip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</a:buBlip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0000" indent="-180000" algn="l" defTabSz="685749" rtl="0" eaLnBrk="1" latinLnBrk="0" hangingPunct="1">
                <a:lnSpc>
                  <a:spcPct val="90000"/>
                </a:lnSpc>
                <a:spcBef>
                  <a:spcPts val="1200"/>
                </a:spcBef>
                <a:buFontTx/>
                <a:buBlip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</a:buBlip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34287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1061C"/>
                </a:buClr>
                <a:buSzTx/>
                <a:buFont typeface="Arial"/>
                <a:buNone/>
                <a:tabLst/>
                <a:defRPr/>
              </a:pP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AB4E"/>
                  </a:solidFill>
                  <a:effectLst/>
                  <a:uLnTx/>
                  <a:uFillTx/>
                  <a:latin typeface="Trebuchet MS"/>
                  <a:ea typeface="+mn-ea"/>
                  <a:cs typeface="Arial" panose="020B0604020202020204" pitchFamily="34" charset="0"/>
                </a:rPr>
                <a:t>Modalità e Tempi</a:t>
              </a:r>
            </a:p>
          </p:txBody>
        </p:sp>
        <p:cxnSp>
          <p:nvCxnSpPr>
            <p:cNvPr id="27" name="Straight Connector 37">
              <a:extLst>
                <a:ext uri="{FF2B5EF4-FFF2-40B4-BE49-F238E27FC236}">
                  <a16:creationId xmlns:a16="http://schemas.microsoft.com/office/drawing/2014/main" id="{105B181D-6703-A0AD-5D2A-D50CA3EF0B39}"/>
                </a:ext>
              </a:extLst>
            </p:cNvPr>
            <p:cNvCxnSpPr>
              <a:cxnSpLocks/>
            </p:cNvCxnSpPr>
            <p:nvPr/>
          </p:nvCxnSpPr>
          <p:spPr>
            <a:xfrm>
              <a:off x="9583038" y="2201023"/>
              <a:ext cx="1805311" cy="0"/>
            </a:xfrm>
            <a:prstGeom prst="line">
              <a:avLst/>
            </a:prstGeom>
            <a:noFill/>
            <a:ln w="19050" cap="rnd">
              <a:solidFill>
                <a:srgbClr val="666666"/>
              </a:solidFill>
              <a:prstDash val="sysDot"/>
            </a:ln>
          </p:spPr>
        </p:cxnSp>
      </p:grpSp>
      <p:sp>
        <p:nvSpPr>
          <p:cNvPr id="28" name="Rettangolo con angoli arrotondati in diagonale 53">
            <a:extLst>
              <a:ext uri="{FF2B5EF4-FFF2-40B4-BE49-F238E27FC236}">
                <a16:creationId xmlns:a16="http://schemas.microsoft.com/office/drawing/2014/main" id="{A6191D62-7610-BBE2-789F-B02D17FD7BA6}"/>
              </a:ext>
            </a:extLst>
          </p:cNvPr>
          <p:cNvSpPr/>
          <p:nvPr/>
        </p:nvSpPr>
        <p:spPr>
          <a:xfrm>
            <a:off x="1178450" y="2391588"/>
            <a:ext cx="4224060" cy="3693748"/>
          </a:xfrm>
          <a:prstGeom prst="round2DiagRect">
            <a:avLst>
              <a:gd name="adj1" fmla="val 0"/>
              <a:gd name="adj2" fmla="val 0"/>
            </a:avLst>
          </a:prstGeom>
          <a:noFill/>
          <a:ln w="19050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tlCol="0" anchor="t" anchorCtr="0"/>
          <a:lstStyle/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C717C"/>
              </a:solidFill>
              <a:effectLst/>
              <a:uLnTx/>
              <a:uFillTx/>
              <a:latin typeface="Titillium Web" panose="00000500000000000000" pitchFamily="2" charset="0"/>
              <a:ea typeface="MS PGothic" pitchFamily="34" charset="-128"/>
              <a:cs typeface="Osaka"/>
            </a:endParaRP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54177198-FBB6-CB3B-9C36-27ACC1BD6152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690106" y="165147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09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275498-D0F0-4498-9A12-D5DF40619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nostra opportunità di finanziamento per ASD e SSD affiliate a FSN,DSA e EPS</a:t>
            </a:r>
            <a:endParaRPr lang="it-IT" b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24B3B1E-03F9-4117-AF0F-820C21863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01BE4A-6F75-0549-8D25-E25EBB4B1677}" type="slidenum">
              <a:rPr lang="it-IT" smtClean="0"/>
              <a:pPr/>
              <a:t>9</a:t>
            </a:fld>
            <a:endParaRPr lang="it-IT" sz="12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F26692-29D0-435F-9FC2-9ADFF4B81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Titolo</a:t>
            </a:r>
            <a:endParaRPr lang="it-IT">
              <a:solidFill>
                <a:schemeClr val="bg1"/>
              </a:solidFill>
            </a:endParaRPr>
          </a:p>
        </p:txBody>
      </p:sp>
      <p:pic>
        <p:nvPicPr>
          <p:cNvPr id="9" name="Immagine 8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57AE6025-7687-FE80-A50B-1C1BBFFD0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0" y="6364582"/>
            <a:ext cx="828000" cy="37660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B868945-24EA-6786-91A0-713E525C3D8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971" y="6435439"/>
            <a:ext cx="6048000" cy="46800"/>
          </a:xfrm>
          <a:prstGeom prst="rect">
            <a:avLst/>
          </a:prstGeom>
        </p:spPr>
      </p:pic>
      <p:pic>
        <p:nvPicPr>
          <p:cNvPr id="13" name="Immagine 12" descr="Immagine che contiene Carattere, schermata, Elementi grafici, logo&#10;&#10;Descrizione generata automaticamente">
            <a:extLst>
              <a:ext uri="{FF2B5EF4-FFF2-40B4-BE49-F238E27FC236}">
                <a16:creationId xmlns:a16="http://schemas.microsoft.com/office/drawing/2014/main" id="{F3A7F33C-F94D-A81B-E858-215A17812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80" y="6452166"/>
            <a:ext cx="828000" cy="26504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882301EA-9E25-62F5-FA73-F04A5B1F9ECB}"/>
              </a:ext>
            </a:extLst>
          </p:cNvPr>
          <p:cNvSpPr/>
          <p:nvPr/>
        </p:nvSpPr>
        <p:spPr>
          <a:xfrm>
            <a:off x="7389158" y="1195171"/>
            <a:ext cx="1810799" cy="737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Garanzie richieste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199C8CF-7177-A2F8-F9BB-ECDBCCAA0047}"/>
              </a:ext>
            </a:extLst>
          </p:cNvPr>
          <p:cNvSpPr/>
          <p:nvPr/>
        </p:nvSpPr>
        <p:spPr>
          <a:xfrm>
            <a:off x="5232481" y="1195171"/>
            <a:ext cx="1810799" cy="737079"/>
          </a:xfrm>
          <a:prstGeom prst="rect">
            <a:avLst/>
          </a:prstGeom>
          <a:solidFill>
            <a:srgbClr val="5B7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Attività finanziabile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CFA8DB1D-F902-970B-81E5-CB8C89D690BF}"/>
              </a:ext>
            </a:extLst>
          </p:cNvPr>
          <p:cNvSpPr/>
          <p:nvPr/>
        </p:nvSpPr>
        <p:spPr>
          <a:xfrm>
            <a:off x="838200" y="1058476"/>
            <a:ext cx="944463" cy="4471650"/>
          </a:xfrm>
          <a:prstGeom prst="rect">
            <a:avLst/>
          </a:prstGeom>
          <a:solidFill>
            <a:srgbClr val="61717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429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ttangolo 66">
            <a:extLst>
              <a:ext uri="{FF2B5EF4-FFF2-40B4-BE49-F238E27FC236}">
                <a16:creationId xmlns:a16="http://schemas.microsoft.com/office/drawing/2014/main" id="{07802E60-238C-E1D4-517A-0DEE7A01E60F}"/>
              </a:ext>
            </a:extLst>
          </p:cNvPr>
          <p:cNvSpPr/>
          <p:nvPr/>
        </p:nvSpPr>
        <p:spPr>
          <a:xfrm>
            <a:off x="1138838" y="1186435"/>
            <a:ext cx="1711688" cy="4242483"/>
          </a:xfrm>
          <a:prstGeom prst="rect">
            <a:avLst/>
          </a:prstGeom>
          <a:solidFill>
            <a:schemeClr val="bg1"/>
          </a:solidFill>
          <a:ln w="3175">
            <a:solidFill>
              <a:srgbClr val="61717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42981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84C4"/>
              </a:buClr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30000" noProof="0">
              <a:ln>
                <a:noFill/>
              </a:ln>
              <a:solidFill>
                <a:srgbClr val="61717F"/>
              </a:solidFill>
              <a:effectLst/>
              <a:uLnTx/>
              <a:uFillTx/>
              <a:latin typeface="Trebuchet MS"/>
              <a:ea typeface="+mn-ea"/>
              <a:cs typeface="Arial" pitchFamily="34" charset="0"/>
            </a:endParaRPr>
          </a:p>
          <a:p>
            <a:pPr marL="0" marR="0" lvl="0" indent="0" algn="ctr" defTabSz="42981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84C4"/>
              </a:buClr>
              <a:buSzTx/>
              <a:buFontTx/>
              <a:buNone/>
              <a:tabLst/>
              <a:defRPr/>
            </a:pPr>
            <a:endParaRPr lang="en-US" sz="2000" b="1" baseline="30000">
              <a:solidFill>
                <a:srgbClr val="61717F"/>
              </a:solidFill>
              <a:latin typeface="Trebuchet MS"/>
              <a:cs typeface="Arial" pitchFamily="34" charset="0"/>
            </a:endParaRPr>
          </a:p>
          <a:p>
            <a:pPr marL="0" marR="0" lvl="0" indent="0" algn="ctr" defTabSz="42981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84C4"/>
              </a:buClr>
              <a:buSzTx/>
              <a:buFontTx/>
              <a:buNone/>
              <a:tabLst/>
              <a:defRPr/>
            </a:pPr>
            <a:endParaRPr lang="en-US" sz="2000" b="1" baseline="30000">
              <a:solidFill>
                <a:srgbClr val="61717F"/>
              </a:solidFill>
              <a:latin typeface="Trebuchet MS"/>
              <a:cs typeface="Arial" pitchFamily="34" charset="0"/>
            </a:endParaRPr>
          </a:p>
          <a:p>
            <a:pPr marL="0" marR="0" lvl="0" indent="0" algn="ctr" defTabSz="42981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84C4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30000" noProof="0">
                <a:ln>
                  <a:noFill/>
                </a:ln>
                <a:solidFill>
                  <a:srgbClr val="61717F"/>
                </a:solidFill>
                <a:effectLst/>
                <a:uLnTx/>
                <a:uFillTx/>
                <a:latin typeface="Trebuchet MS"/>
                <a:ea typeface="+mn-ea"/>
                <a:cs typeface="Arial" pitchFamily="34" charset="0"/>
              </a:rPr>
              <a:t>MUTUO LIGHT 2.0 </a:t>
            </a:r>
          </a:p>
          <a:p>
            <a:pPr marL="0" marR="0" lvl="0" indent="0" algn="ctr" defTabSz="42981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84C4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30000" noProof="0">
                <a:ln>
                  <a:noFill/>
                </a:ln>
                <a:solidFill>
                  <a:srgbClr val="61717F"/>
                </a:solidFill>
                <a:effectLst/>
                <a:uLnTx/>
                <a:uFillTx/>
                <a:latin typeface="Trebuchet MS"/>
                <a:ea typeface="+mn-ea"/>
                <a:cs typeface="Arial" pitchFamily="34" charset="0"/>
              </a:rPr>
              <a:t>FSN – DSA - EPS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79127D4E-CB76-C179-074F-EB5A10822AB9}"/>
              </a:ext>
            </a:extLst>
          </p:cNvPr>
          <p:cNvSpPr/>
          <p:nvPr/>
        </p:nvSpPr>
        <p:spPr>
          <a:xfrm>
            <a:off x="5139871" y="2024583"/>
            <a:ext cx="2052000" cy="3409410"/>
          </a:xfrm>
          <a:prstGeom prst="rect">
            <a:avLst/>
          </a:prstGeom>
          <a:solidFill>
            <a:schemeClr val="bg1"/>
          </a:solidFill>
          <a:ln>
            <a:solidFill>
              <a:srgbClr val="5B7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5B707B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Acquisto attrezzature sportive, progetti ed iniziative tese alla realizzazione e ristrutturazione d’impianti sportivi su tutto il territorio nazionale 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A69CEE14-BF86-0B52-C681-2F07BAE5A162}"/>
              </a:ext>
            </a:extLst>
          </p:cNvPr>
          <p:cNvSpPr/>
          <p:nvPr/>
        </p:nvSpPr>
        <p:spPr>
          <a:xfrm>
            <a:off x="7282554" y="2019508"/>
            <a:ext cx="2052000" cy="34094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Fondo di Garanzia per l’Impiantistica Sportiva ex lege 289/2002 fino all’80% del finanziamento 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BCED78AD-1FC0-23A8-4079-D82FB2860A54}"/>
              </a:ext>
            </a:extLst>
          </p:cNvPr>
          <p:cNvSpPr/>
          <p:nvPr/>
        </p:nvSpPr>
        <p:spPr>
          <a:xfrm>
            <a:off x="2997188" y="2024584"/>
            <a:ext cx="2052000" cy="3409410"/>
          </a:xfrm>
          <a:prstGeom prst="rect">
            <a:avLst/>
          </a:prstGeom>
          <a:solidFill>
            <a:schemeClr val="bg1"/>
          </a:solidFill>
          <a:ln>
            <a:solidFill>
              <a:srgbClr val="008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Associazioni e società affiliate a Federazioni Sportive Nazionali,</a:t>
            </a:r>
            <a:r>
              <a:rPr lang="it-IT" sz="1400" b="1">
                <a:solidFill>
                  <a:schemeClr val="tx2"/>
                </a:solidFill>
              </a:rPr>
              <a:t>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agli Enti di Promozione Sportiva, Discipline Sportive Associate e omologhi organismi sportivi del Comitato Italiano Paralimpico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573EEBF0-B694-2907-71FE-5B01DA1926C6}"/>
              </a:ext>
            </a:extLst>
          </p:cNvPr>
          <p:cNvSpPr/>
          <p:nvPr/>
        </p:nvSpPr>
        <p:spPr>
          <a:xfrm>
            <a:off x="3101013" y="1219181"/>
            <a:ext cx="1810800" cy="713069"/>
          </a:xfrm>
          <a:prstGeom prst="rect">
            <a:avLst/>
          </a:prstGeom>
          <a:solidFill>
            <a:srgbClr val="00803A"/>
          </a:solidFill>
          <a:ln>
            <a:solidFill>
              <a:srgbClr val="008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Beneficiari</a:t>
            </a: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31ED4B18-C1F3-4A6D-FB66-77978A081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00684" y="793206"/>
            <a:ext cx="530539" cy="530539"/>
          </a:xfrm>
          <a:prstGeom prst="ellipse">
            <a:avLst/>
          </a:prstGeom>
          <a:solidFill>
            <a:srgbClr val="00803A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30" name="Elemento grafico 29" descr="Utenti con riempimento a tinta unita">
            <a:extLst>
              <a:ext uri="{FF2B5EF4-FFF2-40B4-BE49-F238E27FC236}">
                <a16:creationId xmlns:a16="http://schemas.microsoft.com/office/drawing/2014/main" id="{EB9318BD-B73A-1FFC-2799-60E2204805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2529" y="886681"/>
            <a:ext cx="360000" cy="360000"/>
          </a:xfrm>
          <a:prstGeom prst="rect">
            <a:avLst/>
          </a:prstGeom>
        </p:spPr>
      </p:pic>
      <p:sp>
        <p:nvSpPr>
          <p:cNvPr id="32" name="Rettangolo 31">
            <a:extLst>
              <a:ext uri="{FF2B5EF4-FFF2-40B4-BE49-F238E27FC236}">
                <a16:creationId xmlns:a16="http://schemas.microsoft.com/office/drawing/2014/main" id="{F043A3C3-FC8A-0D68-CDD0-D51A98A8112E}"/>
              </a:ext>
            </a:extLst>
          </p:cNvPr>
          <p:cNvSpPr/>
          <p:nvPr/>
        </p:nvSpPr>
        <p:spPr>
          <a:xfrm>
            <a:off x="9545836" y="1195171"/>
            <a:ext cx="1810799" cy="7370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Importo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 durata </a:t>
            </a:r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09624035-5245-B195-A84E-5C3B3A902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71306" y="793206"/>
            <a:ext cx="530539" cy="530539"/>
          </a:xfrm>
          <a:prstGeom prst="ellipse">
            <a:avLst/>
          </a:prstGeom>
          <a:solidFill>
            <a:srgbClr val="5B707B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36" name="Elemento grafico 35" descr="Appunti selezionati con riempimento a tinta unita">
            <a:extLst>
              <a:ext uri="{FF2B5EF4-FFF2-40B4-BE49-F238E27FC236}">
                <a16:creationId xmlns:a16="http://schemas.microsoft.com/office/drawing/2014/main" id="{5F514927-EA83-B11B-43EE-A83BE8FCA6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65746" y="886681"/>
            <a:ext cx="360000" cy="360000"/>
          </a:xfrm>
          <a:prstGeom prst="rect">
            <a:avLst/>
          </a:prstGeom>
        </p:spPr>
      </p:pic>
      <p:sp>
        <p:nvSpPr>
          <p:cNvPr id="38" name="Ovale 37">
            <a:extLst>
              <a:ext uri="{FF2B5EF4-FFF2-40B4-BE49-F238E27FC236}">
                <a16:creationId xmlns:a16="http://schemas.microsoft.com/office/drawing/2014/main" id="{9F10B656-2739-E9B9-F87D-8DCD82C0B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35799" y="790979"/>
            <a:ext cx="530539" cy="530539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40" name="Elemento grafico 39" descr="Badge Appunti con riempimento a tinta unita">
            <a:extLst>
              <a:ext uri="{FF2B5EF4-FFF2-40B4-BE49-F238E27FC236}">
                <a16:creationId xmlns:a16="http://schemas.microsoft.com/office/drawing/2014/main" id="{75D794AD-FFAB-FDD2-9B19-95E31B8F8F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21068" y="865816"/>
            <a:ext cx="360000" cy="360000"/>
          </a:xfrm>
          <a:prstGeom prst="rect">
            <a:avLst/>
          </a:prstGeom>
        </p:spPr>
      </p:pic>
      <p:sp>
        <p:nvSpPr>
          <p:cNvPr id="42" name="Rettangolo 41">
            <a:extLst>
              <a:ext uri="{FF2B5EF4-FFF2-40B4-BE49-F238E27FC236}">
                <a16:creationId xmlns:a16="http://schemas.microsoft.com/office/drawing/2014/main" id="{0A511B95-D2ED-5AE2-EAB3-D729C5D86E82}"/>
              </a:ext>
            </a:extLst>
          </p:cNvPr>
          <p:cNvSpPr/>
          <p:nvPr/>
        </p:nvSpPr>
        <p:spPr>
          <a:xfrm>
            <a:off x="9425236" y="2019508"/>
            <a:ext cx="2052000" cy="3409410"/>
          </a:xfrm>
          <a:prstGeom prst="rect">
            <a:avLst/>
          </a:prstGeom>
          <a:solidFill>
            <a:schemeClr val="bg1"/>
          </a:solidFill>
          <a:ln>
            <a:solidFill>
              <a:srgbClr val="922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srgbClr val="92252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>
              <a:solidFill>
                <a:srgbClr val="922525"/>
              </a:solidFill>
              <a:latin typeface="Trebuchet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srgbClr val="92252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 un minimo di 10 mila a un massimo di 60 mila euro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4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 2 a 7 anni </a:t>
            </a:r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45445F99-0A47-2879-C48D-65E1343AE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83128" y="790979"/>
            <a:ext cx="530539" cy="530539"/>
          </a:xfrm>
          <a:prstGeom prst="ellipse">
            <a:avLst/>
          </a:prstGeom>
          <a:solidFill>
            <a:srgbClr val="922525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46" name="Elemento grafico 45" descr="Cronometro con riempimento a tinta unita">
            <a:extLst>
              <a:ext uri="{FF2B5EF4-FFF2-40B4-BE49-F238E27FC236}">
                <a16:creationId xmlns:a16="http://schemas.microsoft.com/office/drawing/2014/main" id="{FB9B0344-CCC7-0BB0-9CD1-A79E8B70B97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68397" y="870599"/>
            <a:ext cx="360000" cy="360000"/>
          </a:xfrm>
          <a:prstGeom prst="rect">
            <a:avLst/>
          </a:prstGeom>
        </p:spPr>
      </p:pic>
      <p:pic>
        <p:nvPicPr>
          <p:cNvPr id="48" name="Immagine 47">
            <a:extLst>
              <a:ext uri="{FF2B5EF4-FFF2-40B4-BE49-F238E27FC236}">
                <a16:creationId xmlns:a16="http://schemas.microsoft.com/office/drawing/2014/main" id="{A2908AEA-EA1E-7EE6-4690-DD6823F0D0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7182" y="2019508"/>
            <a:ext cx="983110" cy="990701"/>
          </a:xfrm>
          <a:prstGeom prst="rect">
            <a:avLst/>
          </a:prstGeom>
        </p:spPr>
      </p:pic>
      <p:sp>
        <p:nvSpPr>
          <p:cNvPr id="50" name="Rettangolo 49">
            <a:extLst>
              <a:ext uri="{FF2B5EF4-FFF2-40B4-BE49-F238E27FC236}">
                <a16:creationId xmlns:a16="http://schemas.microsoft.com/office/drawing/2014/main" id="{3B08522D-A1C5-2E27-603A-91A908FF9F2B}"/>
              </a:ext>
            </a:extLst>
          </p:cNvPr>
          <p:cNvSpPr/>
          <p:nvPr/>
        </p:nvSpPr>
        <p:spPr>
          <a:xfrm>
            <a:off x="7581441" y="4590662"/>
            <a:ext cx="1543439" cy="60648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>
                <a:solidFill>
                  <a:schemeClr val="bg1"/>
                </a:solidFill>
              </a:rPr>
              <a:t>Lettera di referenza dalle FSN-DSA-EPS di appartenenza</a:t>
            </a:r>
          </a:p>
        </p:txBody>
      </p:sp>
    </p:spTree>
    <p:extLst>
      <p:ext uri="{BB962C8B-B14F-4D97-AF65-F5344CB8AC3E}">
        <p14:creationId xmlns:p14="http://schemas.microsoft.com/office/powerpoint/2010/main" val="5952729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aster">
  <a:themeElements>
    <a:clrScheme name="Personalizzato 1">
      <a:dk1>
        <a:srgbClr val="5C717C"/>
      </a:dk1>
      <a:lt1>
        <a:srgbClr val="FFFFFF"/>
      </a:lt1>
      <a:dk2>
        <a:srgbClr val="5C717C"/>
      </a:dk2>
      <a:lt2>
        <a:srgbClr val="E7E6E6"/>
      </a:lt2>
      <a:accent1>
        <a:srgbClr val="BFBFBF"/>
      </a:accent1>
      <a:accent2>
        <a:srgbClr val="C33232"/>
      </a:accent2>
      <a:accent3>
        <a:srgbClr val="00AB4E"/>
      </a:accent3>
      <a:accent4>
        <a:srgbClr val="C0C0C0"/>
      </a:accent4>
      <a:accent5>
        <a:srgbClr val="7F7F7F"/>
      </a:accent5>
      <a:accent6>
        <a:srgbClr val="D8D8D8"/>
      </a:accent6>
      <a:hlink>
        <a:srgbClr val="C33232"/>
      </a:hlink>
      <a:folHlink>
        <a:srgbClr val="C33232"/>
      </a:folHlink>
    </a:clrScheme>
    <a:fontScheme name="Personalizzato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lo_Presentazione_ICS" id="{F57609CE-DEFA-4F23-8B59-BC51D91787C7}" vid="{C19BB8A5-0BAD-4E8A-ACBE-F6FBF95B3571}"/>
    </a:ext>
  </a:extLst>
</a:theme>
</file>

<file path=ppt/theme/theme3.xml><?xml version="1.0" encoding="utf-8"?>
<a:theme xmlns:a="http://schemas.openxmlformats.org/drawingml/2006/main" name="Master">
  <a:themeElements>
    <a:clrScheme name="Personalizzato 1">
      <a:dk1>
        <a:srgbClr val="5C717C"/>
      </a:dk1>
      <a:lt1>
        <a:srgbClr val="FFFFFF"/>
      </a:lt1>
      <a:dk2>
        <a:srgbClr val="5C717C"/>
      </a:dk2>
      <a:lt2>
        <a:srgbClr val="E7E6E6"/>
      </a:lt2>
      <a:accent1>
        <a:srgbClr val="BFBFBF"/>
      </a:accent1>
      <a:accent2>
        <a:srgbClr val="C33232"/>
      </a:accent2>
      <a:accent3>
        <a:srgbClr val="00AB4E"/>
      </a:accent3>
      <a:accent4>
        <a:srgbClr val="C0C0C0"/>
      </a:accent4>
      <a:accent5>
        <a:srgbClr val="7F7F7F"/>
      </a:accent5>
      <a:accent6>
        <a:srgbClr val="D8D8D8"/>
      </a:accent6>
      <a:hlink>
        <a:srgbClr val="C33232"/>
      </a:hlink>
      <a:folHlink>
        <a:srgbClr val="C33232"/>
      </a:folHlink>
    </a:clrScheme>
    <a:fontScheme name="Personalizzato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lo_Presentazione_ICS" id="{F57609CE-DEFA-4F23-8B59-BC51D91787C7}" vid="{C19BB8A5-0BAD-4E8A-ACBE-F6FBF95B3571}"/>
    </a:ext>
  </a:extLst>
</a:theme>
</file>

<file path=ppt/theme/theme4.xml><?xml version="1.0" encoding="utf-8"?>
<a:theme xmlns:a="http://schemas.openxmlformats.org/drawingml/2006/main" name="2_Master">
  <a:themeElements>
    <a:clrScheme name="Personalizzato 1">
      <a:dk1>
        <a:srgbClr val="5C717C"/>
      </a:dk1>
      <a:lt1>
        <a:srgbClr val="FFFFFF"/>
      </a:lt1>
      <a:dk2>
        <a:srgbClr val="5C717C"/>
      </a:dk2>
      <a:lt2>
        <a:srgbClr val="E7E6E6"/>
      </a:lt2>
      <a:accent1>
        <a:srgbClr val="BFBFBF"/>
      </a:accent1>
      <a:accent2>
        <a:srgbClr val="C33232"/>
      </a:accent2>
      <a:accent3>
        <a:srgbClr val="00AB4E"/>
      </a:accent3>
      <a:accent4>
        <a:srgbClr val="C0C0C0"/>
      </a:accent4>
      <a:accent5>
        <a:srgbClr val="7F7F7F"/>
      </a:accent5>
      <a:accent6>
        <a:srgbClr val="D8D8D8"/>
      </a:accent6>
      <a:hlink>
        <a:srgbClr val="C33232"/>
      </a:hlink>
      <a:folHlink>
        <a:srgbClr val="C33232"/>
      </a:folHlink>
    </a:clrScheme>
    <a:fontScheme name="Personalizzato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lo_Presentazione_ICS" id="{F57609CE-DEFA-4F23-8B59-BC51D91787C7}" vid="{C19BB8A5-0BAD-4E8A-ACBE-F6FBF95B3571}"/>
    </a:ext>
  </a:extLst>
</a:theme>
</file>

<file path=ppt/theme/theme5.xml><?xml version="1.0" encoding="utf-8"?>
<a:theme xmlns:a="http://schemas.openxmlformats.org/drawingml/2006/main" name="1_Master">
  <a:themeElements>
    <a:clrScheme name="Personalizzato 1">
      <a:dk1>
        <a:srgbClr val="5C717C"/>
      </a:dk1>
      <a:lt1>
        <a:srgbClr val="FFFFFF"/>
      </a:lt1>
      <a:dk2>
        <a:srgbClr val="5C717C"/>
      </a:dk2>
      <a:lt2>
        <a:srgbClr val="E7E6E6"/>
      </a:lt2>
      <a:accent1>
        <a:srgbClr val="BFBFBF"/>
      </a:accent1>
      <a:accent2>
        <a:srgbClr val="C33232"/>
      </a:accent2>
      <a:accent3>
        <a:srgbClr val="00AB4E"/>
      </a:accent3>
      <a:accent4>
        <a:srgbClr val="C0C0C0"/>
      </a:accent4>
      <a:accent5>
        <a:srgbClr val="7F7F7F"/>
      </a:accent5>
      <a:accent6>
        <a:srgbClr val="D8D8D8"/>
      </a:accent6>
      <a:hlink>
        <a:srgbClr val="C33232"/>
      </a:hlink>
      <a:folHlink>
        <a:srgbClr val="C33232"/>
      </a:folHlink>
    </a:clrScheme>
    <a:fontScheme name="Personalizzato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9B47A584-7AC8-5541-B18C-B7F0047897A6}" vid="{F1611A2B-C622-BC4C-9AC4-7E279F095D21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1547</Words>
  <Application>Microsoft Office PowerPoint</Application>
  <PresentationFormat>Widescreen</PresentationFormat>
  <Paragraphs>182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10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Courier New</vt:lpstr>
      <vt:lpstr>Helvetica</vt:lpstr>
      <vt:lpstr>Helvetica Neue</vt:lpstr>
      <vt:lpstr>Symbol</vt:lpstr>
      <vt:lpstr>Titillium Web</vt:lpstr>
      <vt:lpstr>Trebuchet MS</vt:lpstr>
      <vt:lpstr>UniCredit (Body)</vt:lpstr>
      <vt:lpstr>Wingdings</vt:lpstr>
      <vt:lpstr>Tema di Office</vt:lpstr>
      <vt:lpstr>Master</vt:lpstr>
      <vt:lpstr>Master</vt:lpstr>
      <vt:lpstr>2_Master</vt:lpstr>
      <vt:lpstr>1_Master</vt:lpstr>
      <vt:lpstr>ICSC in Pillole</vt:lpstr>
      <vt:lpstr>La nostra missione, la nostra storia e funzione obiettivo</vt:lpstr>
      <vt:lpstr>Un modello di business sostenibile e socialmente responsabile</vt:lpstr>
      <vt:lpstr>Impieghi, clienti, prodotti e servizi – dati al 31.12.2023</vt:lpstr>
      <vt:lpstr>Presentazione standard di PowerPoint</vt:lpstr>
      <vt:lpstr>Presentazione standard di PowerPoint</vt:lpstr>
      <vt:lpstr>PRIMA IPOTESI  - Bando Sport Missione Comune 2025 – </vt:lpstr>
      <vt:lpstr> PRIMA IPOTESI Bando Sport Missione Comune 2025 </vt:lpstr>
      <vt:lpstr>La nostra opportunità di finanziamento per ASD e SSD affiliate a FSN,DSA e EPS</vt:lpstr>
      <vt:lpstr>La nostra opportunità di finanziamento per soggetti privati e start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Frascolla</dc:creator>
  <cp:lastModifiedBy>Luca Paldino</cp:lastModifiedBy>
  <cp:revision>17</cp:revision>
  <dcterms:created xsi:type="dcterms:W3CDTF">2024-07-01T13:31:10Z</dcterms:created>
  <dcterms:modified xsi:type="dcterms:W3CDTF">2025-02-19T09:20:05Z</dcterms:modified>
</cp:coreProperties>
</file>